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8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971" r:id="rId2"/>
    <p:sldMasterId id="2147483925" r:id="rId3"/>
    <p:sldMasterId id="2147483678" r:id="rId4"/>
    <p:sldMasterId id="2147483842" r:id="rId5"/>
    <p:sldMasterId id="2147483852" r:id="rId6"/>
    <p:sldMasterId id="2147483911" r:id="rId7"/>
    <p:sldMasterId id="2147483938" r:id="rId8"/>
    <p:sldMasterId id="2147483985" r:id="rId9"/>
    <p:sldMasterId id="2147483996" r:id="rId10"/>
  </p:sldMasterIdLst>
  <p:notesMasterIdLst>
    <p:notesMasterId r:id="rId59"/>
  </p:notesMasterIdLst>
  <p:sldIdLst>
    <p:sldId id="802" r:id="rId11"/>
    <p:sldId id="362" r:id="rId12"/>
    <p:sldId id="1846" r:id="rId13"/>
    <p:sldId id="2273" r:id="rId14"/>
    <p:sldId id="2274" r:id="rId15"/>
    <p:sldId id="2299" r:id="rId16"/>
    <p:sldId id="2232" r:id="rId17"/>
    <p:sldId id="2298" r:id="rId18"/>
    <p:sldId id="2252" r:id="rId19"/>
    <p:sldId id="2244" r:id="rId20"/>
    <p:sldId id="2253" r:id="rId21"/>
    <p:sldId id="2296" r:id="rId22"/>
    <p:sldId id="2300" r:id="rId23"/>
    <p:sldId id="2256" r:id="rId24"/>
    <p:sldId id="2257" r:id="rId25"/>
    <p:sldId id="2272" r:id="rId26"/>
    <p:sldId id="2276" r:id="rId27"/>
    <p:sldId id="2275" r:id="rId28"/>
    <p:sldId id="3898" r:id="rId29"/>
    <p:sldId id="3892" r:id="rId30"/>
    <p:sldId id="2240" r:id="rId31"/>
    <p:sldId id="2282" r:id="rId32"/>
    <p:sldId id="2283" r:id="rId33"/>
    <p:sldId id="2281" r:id="rId34"/>
    <p:sldId id="2284" r:id="rId35"/>
    <p:sldId id="2246" r:id="rId36"/>
    <p:sldId id="2288" r:id="rId37"/>
    <p:sldId id="1196" r:id="rId38"/>
    <p:sldId id="1197" r:id="rId39"/>
    <p:sldId id="1198" r:id="rId40"/>
    <p:sldId id="2289" r:id="rId41"/>
    <p:sldId id="2259" r:id="rId42"/>
    <p:sldId id="2007" r:id="rId43"/>
    <p:sldId id="2010" r:id="rId44"/>
    <p:sldId id="2029" r:id="rId45"/>
    <p:sldId id="2013" r:id="rId46"/>
    <p:sldId id="2035" r:id="rId47"/>
    <p:sldId id="3888" r:id="rId48"/>
    <p:sldId id="2042" r:id="rId49"/>
    <p:sldId id="3896" r:id="rId50"/>
    <p:sldId id="2041" r:id="rId51"/>
    <p:sldId id="3890" r:id="rId52"/>
    <p:sldId id="3889" r:id="rId53"/>
    <p:sldId id="3893" r:id="rId54"/>
    <p:sldId id="1931" r:id="rId55"/>
    <p:sldId id="1841" r:id="rId56"/>
    <p:sldId id="3894" r:id="rId57"/>
    <p:sldId id="1205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7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4F81BD"/>
    <a:srgbClr val="3F3F3F"/>
    <a:srgbClr val="F2F2F2"/>
    <a:srgbClr val="5B9BD5"/>
    <a:srgbClr val="002060"/>
    <a:srgbClr val="8064A2"/>
    <a:srgbClr val="1F497D"/>
    <a:srgbClr val="0072C6"/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83607" autoAdjust="0"/>
  </p:normalViewPr>
  <p:slideViewPr>
    <p:cSldViewPr>
      <p:cViewPr varScale="1">
        <p:scale>
          <a:sx n="85" d="100"/>
          <a:sy n="85" d="100"/>
        </p:scale>
        <p:origin x="64" y="380"/>
      </p:cViewPr>
      <p:guideLst>
        <p:guide orient="horz" pos="935"/>
        <p:guide pos="7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D48F4-EF45-476D-933D-42FE62B42112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A3B60-764F-42AF-96ED-5A8ECEB20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047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119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数据需求的变化，驱动企业以数据部门为核心，建立数据管理和供应的统一运营体系：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851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以数据资产为中心：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下对接元数据，一对一落地资产的治理和保障工作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上对接应用，快速授权，多样化服务形式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横向打通数据资产的血缘溯源、资产归属、权限级别、安全级别、资产评估，建立全方位的数据资产运营支撑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17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96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数据云各特性均体现两点：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、子产品独特能力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、多个子产品的贯通、统一和集成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759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数据云各特性均体现两点：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、子产品独特能力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、多个子产品的贯通、统一和集成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4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加工的问题：跨层加工、多源取数、不规范建模、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041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加工的问题：跨层加工、多源取数、不规范建模、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714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数据云各特性均体现两点：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、子产品独特能力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、多个子产品的贯通、统一和集成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973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数据云各特性均体现两点：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、子产品独特能力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、多个子产品的贯通、统一和集成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848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数据云各特性均体现两点：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、子产品独特能力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、突出全流程、统一、打通等集成能力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01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511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数据云各特性均体现两点：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、子产品独特能力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、多个子产品的贯通、统一和集成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502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以某省（山西）联通为例，说明数据云建设的成效：高效统一、管理清晰、开发便捷、人力节约、建设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周期缩短、服务范围扩展等等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以具体数据体现数据云建设的投资回报情况，数据可以夸大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42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以现有的功能介绍篇幅为主，补充新功能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622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72B30-09B4-415B-88B4-F78E56E367BF}" type="slidenum">
              <a:rPr lang="zh-CN" altLang="en-US" smtClean="0">
                <a:solidFill>
                  <a:prstClr val="black"/>
                </a:solidFill>
              </a:r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34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72B30-09B4-415B-88B4-F78E56E367BF}" type="slidenum">
              <a:rPr lang="zh-CN" altLang="en-US" smtClean="0">
                <a:solidFill>
                  <a:prstClr val="black"/>
                </a:solidFill>
              </a:r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93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72B30-09B4-415B-88B4-F78E56E367BF}" type="slidenum">
              <a:rPr lang="zh-CN" altLang="en-US" smtClean="0">
                <a:solidFill>
                  <a:prstClr val="black"/>
                </a:solidFill>
              </a:rPr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79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72B30-09B4-415B-88B4-F78E56E367BF}" type="slidenum">
              <a:rPr lang="zh-CN" altLang="en-US" smtClean="0">
                <a:solidFill>
                  <a:prstClr val="black"/>
                </a:solidFill>
              </a:rPr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278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72B30-09B4-415B-88B4-F78E56E367BF}" type="slidenum">
              <a:rPr lang="zh-CN" altLang="en-US" smtClean="0">
                <a:solidFill>
                  <a:prstClr val="black"/>
                </a:solidFill>
              </a:r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28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数据云各特性均体现两点：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、子产品独特能力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、多个子产品的贯通、统一和集成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272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817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31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413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1189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068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183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39DD-A4E0-4ADE-ACB7-4D480F31224C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355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8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基于三个一体化打造新一代数据平台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388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51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当前阶段的问题是由数据架构发展部分导致的</a:t>
            </a:r>
            <a:endParaRPr lang="en-US" altLang="zh-CN" dirty="0"/>
          </a:p>
          <a:p>
            <a:r>
              <a:rPr lang="zh-CN" altLang="en-US" dirty="0"/>
              <a:t>每个技术阶段都能够相应地解决问题，单也会导致新的问题产生</a:t>
            </a:r>
            <a:endParaRPr lang="en-US" altLang="zh-CN" dirty="0"/>
          </a:p>
          <a:p>
            <a:r>
              <a:rPr lang="zh-CN" altLang="en-US" dirty="0"/>
              <a:t>单有两个基本趋势：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、在早期由于性能瓶颈导致的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63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技术上以行云为核心，支持权结构化数据一站式处理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模型上提供相适应的整合层、视图层和衍生层，简化数据仓库结构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数据上汇聚全域数据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18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端到端的开发链条：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从数据采集、数据加工、数据治理、数据资产管理、数据服务开发、数据应用开发，都使用一套开发工具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开发团队能够在一个租户下、一套工具内完成上述开发流程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并且其数据遵循一套数据标准、遵守一套安全体系、使用一个运维界面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敏捷数据开发：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打通传统的数据开发、服务开发和应用开发之间的隔阂，让数据快速被投入到应用开发中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480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端到端的开发链条：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从数据采集、数据加工、数据治理、数据资产管理、数据服务开发、数据应用开发，都使用一套开发工具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开发团队能够在一个租户下、一套工具内完成上述开发流程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并且其数据遵循一套数据标准、遵守一套安全体系、使用一个运维界面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敏捷数据开发：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打通传统的数据开发、服务开发和应用开发之间的隔阂，让数据快速被投入到应用开发中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A3B60-764F-42AF-96ED-5A8ECEB2046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26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3507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44997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7112000" y="2992968"/>
            <a:ext cx="3962400" cy="2366433"/>
          </a:xfrm>
        </p:spPr>
        <p:txBody>
          <a:bodyPr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333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2pPr>
            <a:lvl3pPr marL="1219170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3pPr>
            <a:lvl4pPr marL="1828754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4pPr>
            <a:lvl5pPr marL="2438339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7112000" y="2616201"/>
            <a:ext cx="3962400" cy="4360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2pPr>
            <a:lvl3pPr marL="1219170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3pPr>
            <a:lvl4pPr marL="1828754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4pPr>
            <a:lvl5pPr marL="2438339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208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EC56580-2E15-4CF3-8126-C5F666F2C0D1}" type="datetimeFigureOut">
              <a:rPr lang="zh-CN" altLang="en-US" smtClean="0">
                <a:solidFill>
                  <a:prstClr val="black"/>
                </a:solidFill>
              </a:rPr>
              <a:pPr/>
              <a:t>2020/3/29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2C9F688-3089-4C88-AC0A-014DB47CA6C7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43339" y="44626"/>
            <a:ext cx="7293835" cy="650503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79210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04D9B-BE9E-1749-A992-649B88035E6A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EDF34-F42E-674D-BCA0-AE55D0C30F0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482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539293" y="65185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32"/>
          <p:cNvSpPr/>
          <p:nvPr userDrawn="1"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50" y="354666"/>
            <a:ext cx="2477434" cy="33312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"/>
          <p:cNvSpPr>
            <a:spLocks noGrp="1"/>
          </p:cNvSpPr>
          <p:nvPr>
            <p:ph type="title"/>
          </p:nvPr>
        </p:nvSpPr>
        <p:spPr>
          <a:xfrm>
            <a:off x="504825" y="124988"/>
            <a:ext cx="8334375" cy="71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rPr dirty="0" err="1"/>
              <a:t>标题文本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037734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469" y="-60849"/>
            <a:ext cx="1429532" cy="8954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" y="-1"/>
            <a:ext cx="9836919" cy="786191"/>
          </a:xfrm>
          <a:prstGeom prst="rect">
            <a:avLst/>
          </a:prstGeom>
          <a:noFill/>
          <a:ln>
            <a:noFill/>
          </a:ln>
        </p:spPr>
        <p:txBody>
          <a:bodyPr vert="horz" anchor="ctr">
            <a:normAutofit/>
          </a:bodyPr>
          <a:lstStyle>
            <a:lvl1pPr algn="l">
              <a:defRPr sz="2880">
                <a:solidFill>
                  <a:srgbClr val="C00000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22" name="直线连接符 21"/>
          <p:cNvCxnSpPr/>
          <p:nvPr userDrawn="1"/>
        </p:nvCxnSpPr>
        <p:spPr>
          <a:xfrm>
            <a:off x="0" y="802174"/>
            <a:ext cx="1219200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55181" y="1063078"/>
            <a:ext cx="3308658" cy="118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82236" y="1122867"/>
            <a:ext cx="3308656" cy="1062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37094" y="4523160"/>
            <a:ext cx="3472481" cy="1182501"/>
          </a:xfrm>
          <a:prstGeom prst="rect">
            <a:avLst/>
          </a:prstGeom>
        </p:spPr>
      </p:pic>
      <p:sp>
        <p:nvSpPr>
          <p:cNvPr id="8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80716" y="6462537"/>
            <a:ext cx="4916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E12A3-9B18-0B4F-9E04-A3C58C6748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65671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19748" y="248006"/>
            <a:ext cx="10428075" cy="62676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160" b="1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708094-AC9C-4069-87C1-A5A619911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9" b="41847"/>
          <a:stretch/>
        </p:blipFill>
        <p:spPr>
          <a:xfrm>
            <a:off x="9273487" y="364689"/>
            <a:ext cx="2748672" cy="3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0944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C708094-AC9C-4069-87C1-A5A619911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9" b="41847"/>
          <a:stretch/>
        </p:blipFill>
        <p:spPr>
          <a:xfrm>
            <a:off x="9273487" y="364689"/>
            <a:ext cx="2748672" cy="39340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D734B4AD-6940-4830-99CA-9F7BA818C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48" y="248006"/>
            <a:ext cx="10428075" cy="62676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160" b="1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4222172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0A96-75BF-43A0-BE0D-F790EE9C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9010-7EFF-4497-8440-0CA440EE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4D0A8-A48F-41C6-B544-242C06D2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7CFB-C44E-4D6D-8237-28660946E44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4EDBA-E330-4057-84B3-678501E2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东云睿连内部资料，未经许可不得外传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E8862-9189-4C83-86E8-E05248F8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26B0-80F2-46D0-B4AE-5EAE85668C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96389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588A-7E9D-40A5-8676-9EF76359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49DC-157F-4940-A2B4-82D3E8AD2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BE966-F4A6-400E-A63D-5204E4E9C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26548-ADB2-4906-9F1F-8CD6ACA7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30B7-C5F8-470F-9A78-20105125010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2BAC0-DA48-492F-9529-87352412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东云睿连内部资料，未经许可不得外传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11D50-E039-4FFC-9958-4E484F7A3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26B0-80F2-46D0-B4AE-5EAE85668C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4598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DC4D-AE3B-4ABE-B175-8CF35145A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FCA3E-C69F-4512-8699-E2493B9CC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2A940-C86D-46A4-9601-81B9B358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82CF-AE21-47D8-AB68-B0006DDE30C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2D349-F070-4E6A-A0A5-14D61A53F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东云睿连内部资料，未经许可不得外传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FCBF6-A2E4-48FF-9341-FD0B5580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26B0-80F2-46D0-B4AE-5EAE85668C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19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4612"/>
      </p:ext>
    </p:extLst>
  </p:cSld>
  <p:clrMapOvr>
    <a:masterClrMapping/>
  </p:clrMapOvr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gradFill>
          <a:gsLst>
            <a:gs pos="0">
              <a:srgbClr val="000103"/>
            </a:gs>
            <a:gs pos="32000">
              <a:srgbClr val="040F1B"/>
            </a:gs>
            <a:gs pos="66000">
              <a:srgbClr val="091E36"/>
            </a:gs>
            <a:gs pos="100000">
              <a:srgbClr val="0E2D5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19748" y="248006"/>
            <a:ext cx="10428075" cy="62676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160" b="1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9" b="41847"/>
          <a:stretch>
            <a:fillRect/>
          </a:stretch>
        </p:blipFill>
        <p:spPr>
          <a:xfrm>
            <a:off x="9273487" y="364689"/>
            <a:ext cx="2748672" cy="3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87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1" descr="21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32169" y="4999129"/>
            <a:ext cx="4559827" cy="18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4" descr="未标题-1副本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6256444"/>
            <a:ext cx="2495848" cy="34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12" descr="天翼4G+logo - 副本-2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4" y="332661"/>
            <a:ext cx="3263173" cy="576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1013387" y="2564909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rgbClr val="C00000"/>
                </a:solidFill>
              </a:defRPr>
            </a:lvl1pPr>
          </a:lstStyle>
          <a:p>
            <a:r>
              <a:rPr kumimoji="1" lang="zh-CN" altLang="en-US" dirty="0"/>
              <a:t>请领导指示！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539293" y="65185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32"/>
          <p:cNvSpPr/>
          <p:nvPr userDrawn="1"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50" y="354666"/>
            <a:ext cx="2477434" cy="33312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"/>
          <p:cNvSpPr>
            <a:spLocks noGrp="1"/>
          </p:cNvSpPr>
          <p:nvPr>
            <p:ph type="title"/>
          </p:nvPr>
        </p:nvSpPr>
        <p:spPr>
          <a:xfrm>
            <a:off x="504825" y="124988"/>
            <a:ext cx="8334375" cy="71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dirty="0" err="1"/>
              <a:t>标题文本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35770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422400" y="-25400"/>
            <a:ext cx="9550400" cy="5384800"/>
          </a:xfrm>
          <a:prstGeom prst="rect">
            <a:avLst/>
          </a:prstGeom>
          <a:blipFill dpi="0"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52586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090400" y="685800"/>
            <a:ext cx="1016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10" y="3273417"/>
            <a:ext cx="565179" cy="31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56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802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090400" y="685800"/>
            <a:ext cx="1016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0813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！！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8C9F2D7-3193-42B3-9653-875D09EC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" y="119506"/>
            <a:ext cx="9107424" cy="595719"/>
          </a:xfrm>
        </p:spPr>
        <p:txBody>
          <a:bodyPr/>
          <a:lstStyle>
            <a:lvl1pPr algn="l"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Shape 32">
            <a:extLst>
              <a:ext uri="{FF2B5EF4-FFF2-40B4-BE49-F238E27FC236}">
                <a16:creationId xmlns:a16="http://schemas.microsoft.com/office/drawing/2014/main" id="{843B1141-9E9A-4426-ACA8-A6E7CB76ADC5}"/>
              </a:ext>
            </a:extLst>
          </p:cNvPr>
          <p:cNvSpPr/>
          <p:nvPr userDrawn="1"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pasted-image.pdf">
            <a:extLst>
              <a:ext uri="{FF2B5EF4-FFF2-40B4-BE49-F238E27FC236}">
                <a16:creationId xmlns:a16="http://schemas.microsoft.com/office/drawing/2014/main" id="{C6B6E89C-5AFD-4B64-9497-0C4F97D337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50" y="354666"/>
            <a:ext cx="2477434" cy="3331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182892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090400" y="391751"/>
            <a:ext cx="1016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29468" y="396732"/>
            <a:ext cx="10972800" cy="911464"/>
          </a:xfrm>
        </p:spPr>
        <p:txBody>
          <a:bodyPr>
            <a:normAutofit/>
          </a:bodyPr>
          <a:lstStyle>
            <a:lvl1pPr algn="l">
              <a:defRPr sz="2667">
                <a:solidFill>
                  <a:srgbClr val="48597F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5004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3765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！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239350" y="42193"/>
            <a:ext cx="9982133" cy="650503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96868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 userDrawn="1"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asted-image.pdf">
            <a:extLst>
              <a:ext uri="{FF2B5EF4-FFF2-40B4-BE49-F238E27FC236}">
                <a16:creationId xmlns:a16="http://schemas.microsoft.com/office/drawing/2014/main" id="{4AD0A6E7-732A-4E24-9010-9B8DCFD5B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50" y="354666"/>
            <a:ext cx="2477434" cy="33312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3">
            <a:extLst>
              <a:ext uri="{FF2B5EF4-FFF2-40B4-BE49-F238E27FC236}">
                <a16:creationId xmlns:a16="http://schemas.microsoft.com/office/drawing/2014/main" id="{49471953-FA8C-45AA-8D07-CBCEB0BCB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24988"/>
            <a:ext cx="8334375" cy="71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l">
              <a:defRPr/>
            </a:lvl1pPr>
          </a:lstStyle>
          <a:p>
            <a:r>
              <a:rPr dirty="0" err="1"/>
              <a:t>标题文本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011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42092-372A-4CAA-AC44-11631738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88076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191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14225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FC9E4-0FE7-4DB1-BC40-C4B58F64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773841-84FD-485C-A074-577BE113E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21F18E-7B9B-4A53-A996-D1B3471C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6101-BCDA-4B3C-BFA8-01D7449E1B47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2079C8-5FFF-4F20-9774-755BEC89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86F117-18AA-419C-8CEE-92682753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771CE-780D-490F-A360-5EC95C4A1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193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06557" y="260190"/>
            <a:ext cx="10263712" cy="7092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667">
                <a:solidFill>
                  <a:srgbClr val="48597F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270" y="70555"/>
            <a:ext cx="1623757" cy="102591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77114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539293" y="65185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32"/>
          <p:cNvSpPr/>
          <p:nvPr userDrawn="1"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2350" y="354666"/>
            <a:ext cx="2477434" cy="33312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"/>
          <p:cNvSpPr>
            <a:spLocks noGrp="1"/>
          </p:cNvSpPr>
          <p:nvPr>
            <p:ph type="title"/>
          </p:nvPr>
        </p:nvSpPr>
        <p:spPr>
          <a:xfrm>
            <a:off x="504825" y="124988"/>
            <a:ext cx="8334375" cy="71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dirty="0" err="1"/>
              <a:t>标题文本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17057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090400" y="685800"/>
            <a:ext cx="1016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205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59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2791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0534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644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757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98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5510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769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887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034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1583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9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3515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11073943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16265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539293" y="65185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" name="Shape 32"/>
          <p:cNvSpPr/>
          <p:nvPr userDrawn="1"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pPr hangingPunct="0"/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50" y="354666"/>
            <a:ext cx="2477434" cy="33312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"/>
          <p:cNvSpPr>
            <a:spLocks noGrp="1"/>
          </p:cNvSpPr>
          <p:nvPr>
            <p:ph type="title"/>
          </p:nvPr>
        </p:nvSpPr>
        <p:spPr>
          <a:xfrm>
            <a:off x="504825" y="124988"/>
            <a:ext cx="8334375" cy="71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rPr dirty="0" err="1"/>
              <a:t>标题文本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08296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！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239350" y="42193"/>
            <a:ext cx="9982133" cy="650503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42258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0032437" cy="750301"/>
          </a:xfrm>
          <a:prstGeom prst="rect">
            <a:avLst/>
          </a:prstGeom>
        </p:spPr>
        <p:txBody>
          <a:bodyPr lIns="91432" tIns="45716" rIns="91432" bIns="45716" anchor="ctr"/>
          <a:lstStyle>
            <a:lvl1pPr algn="l" defTabSz="819421" rtl="0" eaLnBrk="1" latinLnBrk="0" hangingPunct="1">
              <a:spcBef>
                <a:spcPct val="0"/>
              </a:spcBef>
              <a:buNone/>
              <a:defRPr lang="zh-CN" altLang="en-US" sz="2400" b="1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6580-2E15-4CF3-8126-C5F666F2C0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396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5360" y="116633"/>
            <a:ext cx="9889099" cy="650503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6580-2E15-4CF3-8126-C5F666F2C0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512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6580-2E15-4CF3-8126-C5F666F2C0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47328" y="44628"/>
            <a:ext cx="10081120" cy="650503"/>
          </a:xfrm>
          <a:prstGeom prst="rect">
            <a:avLst/>
          </a:prstGeom>
        </p:spPr>
        <p:txBody>
          <a:bodyPr lIns="91432" tIns="45716" rIns="91432" bIns="45716" anchor="ctr"/>
          <a:lstStyle>
            <a:lvl1pPr algn="l">
              <a:defRPr sz="24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284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602" y="274640"/>
            <a:ext cx="948690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AEA9E67-787D-6448-965B-18FC232B0DB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 sz="216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910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4F6BD2EB-00A8-4FF0-A758-5FDAB753137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239349" y="42193"/>
            <a:ext cx="9793088" cy="650503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09090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6580-2E15-4CF3-8126-C5F666F2C0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496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:\Users\vivianting\Desktop\未标题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1" y="5286376"/>
            <a:ext cx="1809749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连接符 4"/>
          <p:cNvCxnSpPr/>
          <p:nvPr/>
        </p:nvCxnSpPr>
        <p:spPr bwMode="auto">
          <a:xfrm>
            <a:off x="0" y="955675"/>
            <a:ext cx="12192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319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9961033" y="52388"/>
            <a:ext cx="1839384" cy="10033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pic>
        <p:nvPicPr>
          <p:cNvPr id="9" name="Picture 2055" descr="色条 拷贝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12192000" cy="37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vivianting\Desktop\123413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214314"/>
            <a:ext cx="1983317" cy="103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C:\Users\vivianting\Desktop\未标题8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1" y="5286376"/>
            <a:ext cx="1809749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连接符 11"/>
          <p:cNvCxnSpPr/>
          <p:nvPr userDrawn="1"/>
        </p:nvCxnSpPr>
        <p:spPr bwMode="auto">
          <a:xfrm>
            <a:off x="0" y="955675"/>
            <a:ext cx="12192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6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319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9961033" y="52388"/>
            <a:ext cx="1839384" cy="10033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pic>
        <p:nvPicPr>
          <p:cNvPr id="16" name="Picture 2055" descr="色条 拷贝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12192000" cy="37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 descr="C:\Users\vivianting\Desktop\1234131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214314"/>
            <a:ext cx="1983317" cy="103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0178" name="标题占位符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20179" name="文本占位符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9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6733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D762B-CE2B-4CBC-9B48-41D36A6028C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1154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E50683-1513-4000-A2D6-9837CDD3D40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021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00125"/>
            <a:ext cx="5384800" cy="5126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000125"/>
            <a:ext cx="5384800" cy="5126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2BA95-54A7-4321-AE7F-1EFCB201700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8947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8C9E8-47AD-471D-8300-1032D0DD3A3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3286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177CA-A2A2-4FCD-B443-92B19F71931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74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6BC5B-0325-4EE8-A5B0-C6D6DB2E4BA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563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A0B06-ED79-4062-9273-05BC3F4B725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9648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3DE4D-15DD-4191-B539-2409AD590652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832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34F50-12EC-4FAC-A145-9D65DB8FAFC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676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29C65-B8E2-40F3-A1C3-3FDF6833A89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46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46925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0" y="593725"/>
            <a:ext cx="1147103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55600" y="1692275"/>
            <a:ext cx="11471032" cy="4662488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2014D-61AB-4604-BCB6-8699E6AA5A9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081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0" y="593725"/>
            <a:ext cx="1147103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55600" y="1692275"/>
            <a:ext cx="5640755" cy="46624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3925" y="1692275"/>
            <a:ext cx="5642708" cy="46624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19438-E309-4E0A-AC8E-71FC54CB56C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7529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 bwMode="auto">
          <a:xfrm>
            <a:off x="0" y="955675"/>
            <a:ext cx="12192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58FB87B-1AEA-4ECB-ADF7-1DB626174194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2020/3/29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5CE7B2F9-CBEA-4E64-AD7C-DC2F401C096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7715262" y="6478810"/>
            <a:ext cx="4762533" cy="30777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微软雅黑" pitchFamily="34" charset="-122"/>
                <a:ea typeface="Arial Unicode MS" pitchFamily="34" charset="-122"/>
                <a:cs typeface="Arial Unicode MS" pitchFamily="34" charset="-122"/>
              </a:rPr>
              <a:t>Information Change the World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9905984" y="214290"/>
            <a:ext cx="2286016" cy="58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cap="all" dirty="0">
                <a:ln w="9000" cmpd="sng">
                  <a:solidFill>
                    <a:srgbClr val="B40000"/>
                  </a:solidFill>
                  <a:prstDash val="solid"/>
                </a:ln>
                <a:solidFill>
                  <a:srgbClr val="B40000"/>
                </a:solidFill>
                <a:effectLst>
                  <a:reflection blurRad="12700" stA="28000" endPos="45000" dist="1000" dir="5400000" sy="-100000" algn="bl" rotWithShape="0"/>
                </a:effectLst>
                <a:latin typeface="微软雅黑" pitchFamily="34" charset="-122"/>
                <a:ea typeface="Arial Unicode MS" pitchFamily="34" charset="-122"/>
                <a:cs typeface="Arial Unicode MS" pitchFamily="34" charset="-122"/>
              </a:rPr>
              <a:t>BONC</a:t>
            </a:r>
            <a:endParaRPr lang="zh-CN" altLang="en-US" sz="3200" b="1" cap="all" dirty="0">
              <a:ln w="9000" cmpd="sng">
                <a:solidFill>
                  <a:srgbClr val="B40000"/>
                </a:solidFill>
                <a:prstDash val="solid"/>
              </a:ln>
              <a:solidFill>
                <a:srgbClr val="B40000"/>
              </a:solidFill>
              <a:effectLst>
                <a:reflection blurRad="12700" stA="28000" endPos="45000" dist="1000" dir="5400000" sy="-100000" algn="bl" rotWithShape="0"/>
              </a:effectLst>
              <a:latin typeface="微软雅黑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0" y="0"/>
            <a:ext cx="406400" cy="928670"/>
          </a:xfrm>
          <a:prstGeom prst="rect">
            <a:avLst/>
          </a:prstGeom>
          <a:solidFill>
            <a:srgbClr val="B40000"/>
          </a:solidFill>
          <a:ln w="12700">
            <a:solidFill>
              <a:srgbClr val="B4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dirty="0">
              <a:ln>
                <a:solidFill>
                  <a:srgbClr val="FF6600"/>
                </a:solidFill>
              </a:ln>
              <a:solidFill>
                <a:srgbClr val="F95763"/>
              </a:solidFill>
              <a:latin typeface="Verdana" pitchFamily="48" charset="0"/>
              <a:ea typeface="宋体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37560" y="274639"/>
            <a:ext cx="8814825" cy="511175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15361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！！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6580-2E15-4CF3-8126-C5F666F2C0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0" y="44627"/>
            <a:ext cx="10128448" cy="669880"/>
          </a:xfrm>
          <a:prstGeom prst="rect">
            <a:avLst/>
          </a:prstGeom>
        </p:spPr>
        <p:txBody>
          <a:bodyPr lIns="91432" tIns="45716" rIns="91432" bIns="45716" anchor="ctr"/>
          <a:lstStyle>
            <a:lvl1pPr algn="l">
              <a:defRPr lang="zh-CN" altLang="en-US" sz="2400" b="1" dirty="0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l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327160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0032437" cy="750301"/>
          </a:xfrm>
          <a:prstGeom prst="rect">
            <a:avLst/>
          </a:prstGeom>
        </p:spPr>
        <p:txBody>
          <a:bodyPr lIns="91432" tIns="45716" rIns="91432" bIns="45716" anchor="ctr"/>
          <a:lstStyle>
            <a:lvl1pPr algn="l" defTabSz="819421" rtl="0" eaLnBrk="1" latinLnBrk="0" hangingPunct="1">
              <a:spcBef>
                <a:spcPct val="0"/>
              </a:spcBef>
              <a:buNone/>
              <a:defRPr lang="zh-CN" altLang="en-US" sz="2400" b="1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6580-2E15-4CF3-8126-C5F666F2C0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491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5360" y="116633"/>
            <a:ext cx="9889099" cy="650503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6580-2E15-4CF3-8126-C5F666F2C0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77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6580-2E15-4CF3-8126-C5F666F2C0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47328" y="44628"/>
            <a:ext cx="10081120" cy="650503"/>
          </a:xfrm>
          <a:prstGeom prst="rect">
            <a:avLst/>
          </a:prstGeom>
        </p:spPr>
        <p:txBody>
          <a:bodyPr lIns="91432" tIns="45716" rIns="91432" bIns="45716" anchor="ctr"/>
          <a:lstStyle>
            <a:lvl1pPr algn="l">
              <a:defRPr sz="24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84928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602" y="274640"/>
            <a:ext cx="948690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AEA9E67-787D-6448-965B-18FC232B0DB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 sz="216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892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4F6BD2EB-00A8-4FF0-A758-5FDAB753137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239349" y="42193"/>
            <a:ext cx="9793088" cy="650503"/>
          </a:xfrm>
          <a:prstGeom prst="rect">
            <a:avLst/>
          </a:prstGeom>
        </p:spPr>
        <p:txBody>
          <a:bodyPr anchor="ctr"/>
          <a:lstStyle>
            <a:lvl1pPr algn="l">
              <a:defRPr sz="336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100731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56580-2E15-4CF3-8126-C5F666F2C0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08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fld id="{ABD07930-703C-4B8D-834D-55C76E9F71C0}" type="slidenum">
              <a:rPr lang="en-US" altLang="zh-CN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‹#›</a:t>
            </a:fld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73642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490" y="260649"/>
            <a:ext cx="8367183" cy="561976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808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40022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k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422400" y="-25400"/>
            <a:ext cx="9550400" cy="5384800"/>
          </a:xfrm>
          <a:prstGeom prst="rect">
            <a:avLst/>
          </a:prstGeom>
          <a:blipFill dpi="0" rotWithShape="1">
            <a:blip r:embed="rId3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794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4336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108203"/>
            <a:ext cx="5892800" cy="3417143"/>
          </a:xfrm>
          <a:prstGeom prst="rect">
            <a:avLst/>
          </a:prstGeom>
        </p:spPr>
      </p:pic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74835" y="2413001"/>
            <a:ext cx="4222765" cy="27048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8390195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4608829"/>
            <a:ext cx="3035808" cy="2274571"/>
          </a:xfrm>
        </p:spPr>
        <p:txBody>
          <a:bodyPr/>
          <a:lstStyle/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3048000" y="4608829"/>
            <a:ext cx="3035808" cy="2274571"/>
          </a:xfrm>
        </p:spPr>
        <p:txBody>
          <a:bodyPr/>
          <a:lstStyle/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6096000" y="4607560"/>
            <a:ext cx="3035808" cy="2274571"/>
          </a:xfrm>
        </p:spPr>
        <p:txBody>
          <a:bodyPr/>
          <a:lstStyle/>
          <a:p>
            <a:endParaRPr lang="en-JM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9144000" y="4607560"/>
            <a:ext cx="3048000" cy="2274571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3715126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3048000" y="2006600"/>
            <a:ext cx="3035808" cy="2641600"/>
          </a:xfrm>
        </p:spPr>
        <p:txBody>
          <a:bodyPr/>
          <a:lstStyle/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6096000" y="2006600"/>
            <a:ext cx="3035808" cy="2641600"/>
          </a:xfrm>
        </p:spPr>
        <p:txBody>
          <a:bodyPr/>
          <a:lstStyle/>
          <a:p>
            <a:endParaRPr lang="en-JM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9144000" y="2006600"/>
            <a:ext cx="3048000" cy="264160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15140597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609600" y="1803401"/>
            <a:ext cx="3562349" cy="40089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4978400" y="2423584"/>
            <a:ext cx="2836333" cy="1107016"/>
          </a:xfrm>
        </p:spPr>
        <p:txBody>
          <a:bodyPr>
            <a:noAutofit/>
          </a:bodyPr>
          <a:lstStyle>
            <a:lvl1pPr marL="0" indent="0">
              <a:lnSpc>
                <a:spcPts val="1867"/>
              </a:lnSpc>
              <a:buFontTx/>
              <a:buNone/>
              <a:defRPr sz="1400">
                <a:solidFill>
                  <a:srgbClr val="7F7F7F"/>
                </a:solidFill>
              </a:defRPr>
            </a:lvl1pPr>
            <a:lvl2pPr marL="609585" indent="0">
              <a:buFontTx/>
              <a:buNone/>
              <a:defRPr sz="1600"/>
            </a:lvl2pPr>
            <a:lvl3pPr marL="1219170" indent="0">
              <a:buFontTx/>
              <a:buNone/>
              <a:defRPr sz="1600"/>
            </a:lvl3pPr>
            <a:lvl4pPr marL="1828754" indent="0">
              <a:buFontTx/>
              <a:buNone/>
              <a:defRPr sz="1600"/>
            </a:lvl4pPr>
            <a:lvl5pPr marL="2438339" indent="0">
              <a:buFontTx/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542867" y="2413000"/>
            <a:ext cx="2836333" cy="1107016"/>
          </a:xfrm>
        </p:spPr>
        <p:txBody>
          <a:bodyPr>
            <a:noAutofit/>
          </a:bodyPr>
          <a:lstStyle>
            <a:lvl1pPr marL="0" indent="0">
              <a:lnSpc>
                <a:spcPts val="1867"/>
              </a:lnSpc>
              <a:buFontTx/>
              <a:buNone/>
              <a:defRPr sz="1400">
                <a:solidFill>
                  <a:srgbClr val="7F7F7F"/>
                </a:solidFill>
              </a:defRPr>
            </a:lvl1pPr>
            <a:lvl2pPr marL="609585" indent="0">
              <a:buFontTx/>
              <a:buNone/>
              <a:defRPr sz="1600"/>
            </a:lvl2pPr>
            <a:lvl3pPr marL="1219170" indent="0">
              <a:buFontTx/>
              <a:buNone/>
              <a:defRPr sz="1600"/>
            </a:lvl3pPr>
            <a:lvl4pPr marL="1828754" indent="0">
              <a:buFontTx/>
              <a:buNone/>
              <a:defRPr sz="1600"/>
            </a:lvl4pPr>
            <a:lvl5pPr marL="2438339" indent="0">
              <a:buFontTx/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4982634" y="4540437"/>
            <a:ext cx="2836333" cy="1107016"/>
          </a:xfrm>
        </p:spPr>
        <p:txBody>
          <a:bodyPr>
            <a:noAutofit/>
          </a:bodyPr>
          <a:lstStyle>
            <a:lvl1pPr marL="0" indent="0">
              <a:lnSpc>
                <a:spcPts val="1867"/>
              </a:lnSpc>
              <a:buFontTx/>
              <a:buNone/>
              <a:defRPr sz="1400">
                <a:solidFill>
                  <a:srgbClr val="7F7F7F"/>
                </a:solidFill>
              </a:defRPr>
            </a:lvl1pPr>
            <a:lvl2pPr marL="609585" indent="0">
              <a:buFontTx/>
              <a:buNone/>
              <a:defRPr sz="1600"/>
            </a:lvl2pPr>
            <a:lvl3pPr marL="1219170" indent="0">
              <a:buFontTx/>
              <a:buNone/>
              <a:defRPr sz="1600"/>
            </a:lvl3pPr>
            <a:lvl4pPr marL="1828754" indent="0">
              <a:buFontTx/>
              <a:buNone/>
              <a:defRPr sz="1600"/>
            </a:lvl4pPr>
            <a:lvl5pPr marL="2438339" indent="0">
              <a:buFontTx/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8547100" y="4529853"/>
            <a:ext cx="2836333" cy="1107016"/>
          </a:xfrm>
        </p:spPr>
        <p:txBody>
          <a:bodyPr>
            <a:noAutofit/>
          </a:bodyPr>
          <a:lstStyle>
            <a:lvl1pPr marL="0" indent="0">
              <a:lnSpc>
                <a:spcPts val="1867"/>
              </a:lnSpc>
              <a:buFontTx/>
              <a:buNone/>
              <a:defRPr sz="1400">
                <a:solidFill>
                  <a:srgbClr val="7F7F7F"/>
                </a:solidFill>
              </a:defRPr>
            </a:lvl1pPr>
            <a:lvl2pPr marL="609585" indent="0">
              <a:buFontTx/>
              <a:buNone/>
              <a:defRPr sz="1600"/>
            </a:lvl2pPr>
            <a:lvl3pPr marL="1219170" indent="0">
              <a:buFontTx/>
              <a:buNone/>
              <a:defRPr sz="1600"/>
            </a:lvl3pPr>
            <a:lvl4pPr marL="1828754" indent="0">
              <a:buFontTx/>
              <a:buNone/>
              <a:defRPr sz="1600"/>
            </a:lvl4pPr>
            <a:lvl5pPr marL="2438339" indent="0">
              <a:buFontTx/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978400" y="2023345"/>
            <a:ext cx="2133600" cy="41082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8534400" y="2023345"/>
            <a:ext cx="2133600" cy="41082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978400" y="4135781"/>
            <a:ext cx="2133600" cy="41082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8534400" y="4135781"/>
            <a:ext cx="2133600" cy="41082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336349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Mac-Flat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803400"/>
            <a:ext cx="5384800" cy="4359243"/>
          </a:xfrm>
          <a:prstGeom prst="rect">
            <a:avLst/>
          </a:prstGeom>
        </p:spPr>
      </p:pic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3860800" y="2108200"/>
            <a:ext cx="47752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502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812800" y="2743200"/>
            <a:ext cx="3149600" cy="3022600"/>
          </a:xfrm>
        </p:spPr>
        <p:txBody>
          <a:bodyPr>
            <a:normAutofit/>
          </a:bodyPr>
          <a:lstStyle>
            <a:lvl1pPr algn="l">
              <a:lnSpc>
                <a:spcPts val="1867"/>
              </a:lnSpc>
              <a:buNone/>
              <a:defRPr sz="140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519936" y="2108200"/>
            <a:ext cx="2645664" cy="4632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867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4572000" y="2743200"/>
            <a:ext cx="3149600" cy="3022600"/>
          </a:xfrm>
        </p:spPr>
        <p:txBody>
          <a:bodyPr>
            <a:normAutofit/>
          </a:bodyPr>
          <a:lstStyle>
            <a:lvl1pPr algn="l">
              <a:lnSpc>
                <a:spcPts val="1867"/>
              </a:lnSpc>
              <a:buNone/>
              <a:defRPr sz="140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8432800" y="2743200"/>
            <a:ext cx="3149600" cy="3022600"/>
          </a:xfrm>
        </p:spPr>
        <p:txBody>
          <a:bodyPr>
            <a:normAutofit/>
          </a:bodyPr>
          <a:lstStyle>
            <a:lvl1pPr algn="l">
              <a:lnSpc>
                <a:spcPts val="1867"/>
              </a:lnSpc>
              <a:buNone/>
              <a:defRPr sz="140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5181600" y="2108200"/>
            <a:ext cx="2645664" cy="4632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867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9042400" y="2108200"/>
            <a:ext cx="2645664" cy="4632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867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27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319952" y="2078568"/>
            <a:ext cx="4064000" cy="537633"/>
          </a:xfrm>
        </p:spPr>
        <p:txBody>
          <a:bodyPr anchor="ctr"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40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1320376" y="2789768"/>
            <a:ext cx="4064000" cy="537633"/>
          </a:xfrm>
        </p:spPr>
        <p:txBody>
          <a:bodyPr anchor="ctr"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40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320800" y="3602567"/>
            <a:ext cx="4064000" cy="537633"/>
          </a:xfrm>
        </p:spPr>
        <p:txBody>
          <a:bodyPr anchor="ctr"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40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320800" y="4313768"/>
            <a:ext cx="4064000" cy="537633"/>
          </a:xfrm>
        </p:spPr>
        <p:txBody>
          <a:bodyPr anchor="ctr"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40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320800" y="5024968"/>
            <a:ext cx="4064000" cy="537633"/>
          </a:xfrm>
        </p:spPr>
        <p:txBody>
          <a:bodyPr anchor="ctr"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40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 hasCustomPrompt="1"/>
          </p:nvPr>
        </p:nvSpPr>
        <p:spPr>
          <a:xfrm>
            <a:off x="711200" y="2006600"/>
            <a:ext cx="548640" cy="54864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67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6908376" y="2078568"/>
            <a:ext cx="4064000" cy="537633"/>
          </a:xfrm>
        </p:spPr>
        <p:txBody>
          <a:bodyPr anchor="ctr"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40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6908800" y="2789768"/>
            <a:ext cx="4064000" cy="537633"/>
          </a:xfrm>
        </p:spPr>
        <p:txBody>
          <a:bodyPr anchor="ctr"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40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6908800" y="3602567"/>
            <a:ext cx="4064000" cy="537633"/>
          </a:xfrm>
        </p:spPr>
        <p:txBody>
          <a:bodyPr anchor="ctr"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40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6908800" y="4313768"/>
            <a:ext cx="4064000" cy="537633"/>
          </a:xfrm>
        </p:spPr>
        <p:txBody>
          <a:bodyPr anchor="ctr"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40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6908800" y="5024968"/>
            <a:ext cx="4064000" cy="537633"/>
          </a:xfrm>
        </p:spPr>
        <p:txBody>
          <a:bodyPr anchor="ctr"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40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 hasCustomPrompt="1"/>
          </p:nvPr>
        </p:nvSpPr>
        <p:spPr>
          <a:xfrm>
            <a:off x="711200" y="2738120"/>
            <a:ext cx="548640" cy="54864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67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 hasCustomPrompt="1"/>
          </p:nvPr>
        </p:nvSpPr>
        <p:spPr>
          <a:xfrm>
            <a:off x="711200" y="3530600"/>
            <a:ext cx="548640" cy="54864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67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 hasCustomPrompt="1"/>
          </p:nvPr>
        </p:nvSpPr>
        <p:spPr>
          <a:xfrm>
            <a:off x="711200" y="4241800"/>
            <a:ext cx="548640" cy="54864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67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 hasCustomPrompt="1"/>
          </p:nvPr>
        </p:nvSpPr>
        <p:spPr>
          <a:xfrm>
            <a:off x="711200" y="4953000"/>
            <a:ext cx="548640" cy="54864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67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 hasCustomPrompt="1"/>
          </p:nvPr>
        </p:nvSpPr>
        <p:spPr>
          <a:xfrm>
            <a:off x="6258560" y="2006600"/>
            <a:ext cx="548640" cy="54864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67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 hasCustomPrompt="1"/>
          </p:nvPr>
        </p:nvSpPr>
        <p:spPr>
          <a:xfrm>
            <a:off x="6258560" y="2738120"/>
            <a:ext cx="548640" cy="54864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67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 hasCustomPrompt="1"/>
          </p:nvPr>
        </p:nvSpPr>
        <p:spPr>
          <a:xfrm>
            <a:off x="6258560" y="3530600"/>
            <a:ext cx="548640" cy="54864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67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 hasCustomPrompt="1"/>
          </p:nvPr>
        </p:nvSpPr>
        <p:spPr>
          <a:xfrm>
            <a:off x="6258560" y="4241800"/>
            <a:ext cx="548640" cy="54864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67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 hasCustomPrompt="1"/>
          </p:nvPr>
        </p:nvSpPr>
        <p:spPr>
          <a:xfrm>
            <a:off x="6258560" y="4953000"/>
            <a:ext cx="548640" cy="54864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67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92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5032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117600" y="1945640"/>
            <a:ext cx="2844800" cy="365760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1399EE"/>
                </a:solidFill>
                <a:latin typeface="Glegoo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1117600" y="2209800"/>
            <a:ext cx="37592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  <a:latin typeface="Calibri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117600" y="3368040"/>
            <a:ext cx="2844800" cy="365760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1399EE"/>
                </a:solidFill>
                <a:latin typeface="Glegoo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1117600" y="3632200"/>
            <a:ext cx="37592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  <a:latin typeface="Calibri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1117600" y="4790440"/>
            <a:ext cx="2844800" cy="365760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1399EE"/>
                </a:solidFill>
                <a:latin typeface="Glegoo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1117600" y="5054600"/>
            <a:ext cx="37592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  <a:latin typeface="Calibri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322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04800"/>
            <a:ext cx="12192000" cy="3022600"/>
          </a:xfrm>
          <a:prstGeom prst="rect">
            <a:avLst/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4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4876800" cy="1828800"/>
          </a:xfrm>
        </p:spPr>
        <p:txBody>
          <a:bodyPr>
            <a:normAutofit/>
          </a:bodyPr>
          <a:lstStyle>
            <a:lvl1pPr algn="l">
              <a:defRPr sz="3733" b="1" i="0">
                <a:solidFill>
                  <a:schemeClr val="bg1"/>
                </a:solidFill>
                <a:latin typeface="Glegoo"/>
                <a:cs typeface="Glegoo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3225800"/>
            <a:ext cx="12192000" cy="3632200"/>
          </a:xfrm>
        </p:spPr>
        <p:txBody>
          <a:bodyPr>
            <a:normAutofit/>
          </a:bodyPr>
          <a:lstStyle>
            <a:lvl1pPr>
              <a:defRPr sz="1867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4625493" y="1498600"/>
            <a:ext cx="2791307" cy="119888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33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 sz="1467"/>
            </a:lvl2pPr>
            <a:lvl3pPr marL="1219170" indent="0">
              <a:buFontTx/>
              <a:buNone/>
              <a:defRPr sz="1467"/>
            </a:lvl3pPr>
            <a:lvl4pPr marL="1828754" indent="0">
              <a:buFontTx/>
              <a:buNone/>
              <a:defRPr sz="1467"/>
            </a:lvl4pPr>
            <a:lvl5pPr marL="2438339" indent="0">
              <a:buFontTx/>
              <a:buNone/>
              <a:defRPr sz="1467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8283093" y="1498600"/>
            <a:ext cx="2791307" cy="119888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33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 sz="1467"/>
            </a:lvl2pPr>
            <a:lvl3pPr marL="1219170" indent="0">
              <a:buFontTx/>
              <a:buNone/>
              <a:defRPr sz="1467"/>
            </a:lvl3pPr>
            <a:lvl4pPr marL="1828754" indent="0">
              <a:buFontTx/>
              <a:buNone/>
              <a:defRPr sz="1467"/>
            </a:lvl4pPr>
            <a:lvl5pPr marL="2438339" indent="0">
              <a:buFontTx/>
              <a:buNone/>
              <a:defRPr sz="1467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4132841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711200" y="2006600"/>
            <a:ext cx="28448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67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3680883" y="2006600"/>
            <a:ext cx="28448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67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711200" y="3937000"/>
            <a:ext cx="28448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67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3680883" y="3937000"/>
            <a:ext cx="28448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67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842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8091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711200" y="0"/>
            <a:ext cx="57912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07200" y="889000"/>
            <a:ext cx="4775200" cy="1143000"/>
          </a:xfrm>
        </p:spPr>
        <p:txBody>
          <a:bodyPr>
            <a:normAutofit/>
          </a:bodyPr>
          <a:lstStyle>
            <a:lvl1pPr algn="l"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807201" y="1676400"/>
            <a:ext cx="2918177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2296401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25400"/>
            <a:ext cx="12192000" cy="68834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7555385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6705600" y="2717800"/>
            <a:ext cx="4673600" cy="1320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</a:defRPr>
            </a:lvl1pPr>
            <a:lvl2pPr marL="609585" indent="0">
              <a:buFontTx/>
              <a:buNone/>
              <a:defRPr sz="1467"/>
            </a:lvl2pPr>
            <a:lvl3pPr marL="1219170" indent="0">
              <a:buFontTx/>
              <a:buNone/>
              <a:defRPr sz="1467"/>
            </a:lvl3pPr>
            <a:lvl4pPr marL="1828754" indent="0">
              <a:buFontTx/>
              <a:buNone/>
              <a:defRPr sz="1467"/>
            </a:lvl4pPr>
            <a:lvl5pPr marL="2438339" indent="0">
              <a:buFontTx/>
              <a:buNone/>
              <a:defRPr sz="1467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7721600" y="4241804"/>
            <a:ext cx="3251200" cy="4106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7721600" y="4942442"/>
            <a:ext cx="3251200" cy="62015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6705600" y="2413004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07200" y="889000"/>
            <a:ext cx="4775200" cy="1143000"/>
          </a:xfrm>
        </p:spPr>
        <p:txBody>
          <a:bodyPr>
            <a:normAutofit/>
          </a:bodyPr>
          <a:lstStyle>
            <a:lvl1pPr algn="l"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807201" y="1676400"/>
            <a:ext cx="2918177" cy="431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9435657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6096000" y="2450053"/>
            <a:ext cx="0" cy="22079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12801" y="2481783"/>
            <a:ext cx="3983567" cy="8540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833969" y="2116667"/>
            <a:ext cx="3278716" cy="4995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609585" indent="0">
              <a:buFontTx/>
              <a:buNone/>
              <a:defRPr sz="1867">
                <a:solidFill>
                  <a:srgbClr val="0070C0"/>
                </a:solidFill>
              </a:defRPr>
            </a:lvl2pPr>
            <a:lvl3pPr marL="1219170" indent="0">
              <a:buFontTx/>
              <a:buNone/>
              <a:defRPr sz="1867">
                <a:solidFill>
                  <a:srgbClr val="0070C0"/>
                </a:solidFill>
              </a:defRPr>
            </a:lvl3pPr>
            <a:lvl4pPr marL="1828754" indent="0">
              <a:buFontTx/>
              <a:buNone/>
              <a:defRPr sz="1867">
                <a:solidFill>
                  <a:srgbClr val="0070C0"/>
                </a:solidFill>
              </a:defRPr>
            </a:lvl4pPr>
            <a:lvl5pPr marL="2438339" indent="0">
              <a:buFontTx/>
              <a:buNone/>
              <a:defRPr sz="1867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7010406" y="2473317"/>
            <a:ext cx="3983567" cy="8540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031573" y="2108199"/>
            <a:ext cx="3278716" cy="4995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609585" indent="0">
              <a:buFontTx/>
              <a:buNone/>
              <a:defRPr sz="1867">
                <a:solidFill>
                  <a:srgbClr val="0070C0"/>
                </a:solidFill>
              </a:defRPr>
            </a:lvl2pPr>
            <a:lvl3pPr marL="1219170" indent="0">
              <a:buFontTx/>
              <a:buNone/>
              <a:defRPr sz="1867">
                <a:solidFill>
                  <a:srgbClr val="0070C0"/>
                </a:solidFill>
              </a:defRPr>
            </a:lvl3pPr>
            <a:lvl4pPr marL="1828754" indent="0">
              <a:buFontTx/>
              <a:buNone/>
              <a:defRPr sz="1867">
                <a:solidFill>
                  <a:srgbClr val="0070C0"/>
                </a:solidFill>
              </a:defRPr>
            </a:lvl4pPr>
            <a:lvl5pPr marL="2438339" indent="0">
              <a:buFontTx/>
              <a:buNone/>
              <a:defRPr sz="1867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935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6197600" y="2616203"/>
            <a:ext cx="5232400" cy="3100916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rgbClr val="17252F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625600" y="3130552"/>
            <a:ext cx="3962400" cy="1111249"/>
          </a:xfrm>
        </p:spPr>
        <p:txBody>
          <a:bodyPr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333">
                <a:solidFill>
                  <a:srgbClr val="7F7F7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609600" y="1672168"/>
            <a:ext cx="10972800" cy="639233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buNone/>
              <a:defRPr sz="1400">
                <a:solidFill>
                  <a:srgbClr val="595959"/>
                </a:solidFill>
              </a:defRPr>
            </a:lvl1pPr>
            <a:lvl2pPr marL="609585" indent="0" algn="ctr">
              <a:buNone/>
              <a:defRPr sz="1467"/>
            </a:lvl2pPr>
            <a:lvl3pPr marL="1219170" indent="0" algn="ctr">
              <a:buNone/>
              <a:defRPr sz="1467"/>
            </a:lvl3pPr>
            <a:lvl4pPr marL="1828754" indent="0" algn="ctr">
              <a:buNone/>
              <a:defRPr sz="1467"/>
            </a:lvl4pPr>
            <a:lvl5pPr marL="2438339" indent="0" algn="ctr">
              <a:buNone/>
              <a:defRPr sz="1467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625600" y="2825749"/>
            <a:ext cx="2438400" cy="4762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625600" y="4546601"/>
            <a:ext cx="3962400" cy="1111249"/>
          </a:xfrm>
        </p:spPr>
        <p:txBody>
          <a:bodyPr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333">
                <a:solidFill>
                  <a:srgbClr val="7F7F7F"/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625600" y="4241800"/>
            <a:ext cx="2438400" cy="4762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233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1625601" y="4946651"/>
            <a:ext cx="2457640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3759200" y="4953000"/>
            <a:ext cx="2150701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1608478" y="4241800"/>
            <a:ext cx="2440516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400">
                <a:latin typeface="Mission Gothic Regular" pitchFamily="50" charset="0"/>
              </a:defRPr>
            </a:lvl2pPr>
            <a:lvl3pPr>
              <a:defRPr sz="1400">
                <a:latin typeface="Mission Gothic Regular" pitchFamily="50" charset="0"/>
              </a:defRPr>
            </a:lvl3pPr>
            <a:lvl4pPr>
              <a:defRPr sz="1400">
                <a:latin typeface="Mission Gothic Regular" pitchFamily="50" charset="0"/>
              </a:defRPr>
            </a:lvl4pPr>
            <a:lvl5pPr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1625600" y="4480985"/>
            <a:ext cx="1463040" cy="3090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rgbClr val="7F7F7F"/>
                </a:solidFill>
                <a:latin typeface="Calibri"/>
                <a:ea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3759201" y="4241800"/>
            <a:ext cx="2135716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400">
                <a:latin typeface="Mission Gothic Regular" pitchFamily="50" charset="0"/>
              </a:defRPr>
            </a:lvl2pPr>
            <a:lvl3pPr>
              <a:defRPr sz="1400">
                <a:latin typeface="Mission Gothic Regular" pitchFamily="50" charset="0"/>
              </a:defRPr>
            </a:lvl3pPr>
            <a:lvl4pPr>
              <a:defRPr sz="1400">
                <a:latin typeface="Mission Gothic Regular" pitchFamily="50" charset="0"/>
              </a:defRPr>
            </a:lvl4pPr>
            <a:lvl5pPr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3776323" y="4480985"/>
            <a:ext cx="1463040" cy="3090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rgbClr val="7F7F7F"/>
                </a:solidFill>
                <a:latin typeface="Calibri"/>
                <a:ea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5892801" y="4953000"/>
            <a:ext cx="2233639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5892801" y="4241800"/>
            <a:ext cx="2218076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400">
                <a:latin typeface="Mission Gothic Regular" pitchFamily="50" charset="0"/>
              </a:defRPr>
            </a:lvl2pPr>
            <a:lvl3pPr>
              <a:defRPr sz="1400">
                <a:latin typeface="Mission Gothic Regular" pitchFamily="50" charset="0"/>
              </a:defRPr>
            </a:lvl3pPr>
            <a:lvl4pPr>
              <a:defRPr sz="1400">
                <a:latin typeface="Mission Gothic Regular" pitchFamily="50" charset="0"/>
              </a:defRPr>
            </a:lvl4pPr>
            <a:lvl5pPr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5909923" y="4480985"/>
            <a:ext cx="1463040" cy="3090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rgbClr val="7F7F7F"/>
                </a:solidFill>
                <a:latin typeface="Calibri"/>
                <a:ea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7924800" y="4953000"/>
            <a:ext cx="2335952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7924801" y="4241800"/>
            <a:ext cx="2319676" cy="4000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400">
                <a:latin typeface="Mission Gothic Regular" pitchFamily="50" charset="0"/>
              </a:defRPr>
            </a:lvl2pPr>
            <a:lvl3pPr>
              <a:defRPr sz="1400">
                <a:latin typeface="Mission Gothic Regular" pitchFamily="50" charset="0"/>
              </a:defRPr>
            </a:lvl3pPr>
            <a:lvl4pPr>
              <a:defRPr sz="1400">
                <a:latin typeface="Mission Gothic Regular" pitchFamily="50" charset="0"/>
              </a:defRPr>
            </a:lvl4pPr>
            <a:lvl5pPr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7941923" y="4480985"/>
            <a:ext cx="1463040" cy="3090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rgbClr val="7F7F7F"/>
                </a:solidFill>
                <a:latin typeface="Calibri"/>
                <a:ea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1727200" y="2108200"/>
            <a:ext cx="2133600" cy="193040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3860800" y="2108200"/>
            <a:ext cx="2133600" cy="193040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5994400" y="2108200"/>
            <a:ext cx="2133600" cy="1930400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8128000" y="2108200"/>
            <a:ext cx="2133600" cy="19304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26076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2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33743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0" y="2006600"/>
            <a:ext cx="12192000" cy="48514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7487696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267" b="1" cap="all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046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63725"/>
            <a:ext cx="5384800" cy="3902075"/>
          </a:xfrm>
        </p:spPr>
        <p:txBody>
          <a:bodyPr>
            <a:normAutofit/>
          </a:bodyPr>
          <a:lstStyle>
            <a:lvl1pPr>
              <a:defRPr sz="2133">
                <a:solidFill>
                  <a:srgbClr val="7F7F7F"/>
                </a:solidFill>
              </a:defRPr>
            </a:lvl1pPr>
            <a:lvl2pPr>
              <a:defRPr sz="1867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67">
                <a:solidFill>
                  <a:srgbClr val="7F7F7F"/>
                </a:solidFill>
              </a:defRPr>
            </a:lvl4pPr>
            <a:lvl5pPr>
              <a:defRPr sz="1467">
                <a:solidFill>
                  <a:srgbClr val="7F7F7F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63725"/>
            <a:ext cx="5384800" cy="3902075"/>
          </a:xfrm>
        </p:spPr>
        <p:txBody>
          <a:bodyPr>
            <a:normAutofit/>
          </a:bodyPr>
          <a:lstStyle>
            <a:lvl1pPr>
              <a:defRPr sz="2133">
                <a:solidFill>
                  <a:srgbClr val="7F7F7F"/>
                </a:solidFill>
              </a:defRPr>
            </a:lvl1pPr>
            <a:lvl2pPr>
              <a:defRPr sz="1867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67">
                <a:solidFill>
                  <a:srgbClr val="7F7F7F"/>
                </a:solidFill>
              </a:defRPr>
            </a:lvl4pPr>
            <a:lvl5pPr>
              <a:defRPr sz="1467">
                <a:solidFill>
                  <a:srgbClr val="7F7F7F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993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3237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rgbClr val="7F7F7F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13000"/>
            <a:ext cx="5386917" cy="3713163"/>
          </a:xfrm>
        </p:spPr>
        <p:txBody>
          <a:bodyPr>
            <a:normAutofit/>
          </a:bodyPr>
          <a:lstStyle>
            <a:lvl1pPr>
              <a:defRPr sz="1867">
                <a:solidFill>
                  <a:srgbClr val="7F7F7F"/>
                </a:solidFill>
              </a:defRPr>
            </a:lvl1pPr>
            <a:lvl2pPr>
              <a:defRPr sz="1600">
                <a:solidFill>
                  <a:srgbClr val="7F7F7F"/>
                </a:solidFill>
              </a:defRPr>
            </a:lvl2pPr>
            <a:lvl3pPr>
              <a:defRPr sz="1467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773237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rgbClr val="7F7F7F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413000"/>
            <a:ext cx="5389033" cy="3713163"/>
          </a:xfrm>
        </p:spPr>
        <p:txBody>
          <a:bodyPr>
            <a:normAutofit/>
          </a:bodyPr>
          <a:lstStyle>
            <a:lvl1pPr>
              <a:defRPr sz="1867">
                <a:solidFill>
                  <a:srgbClr val="7F7F7F"/>
                </a:solidFill>
              </a:defRPr>
            </a:lvl1pPr>
            <a:lvl2pPr>
              <a:defRPr sz="1600">
                <a:solidFill>
                  <a:srgbClr val="7F7F7F"/>
                </a:solidFill>
              </a:defRPr>
            </a:lvl2pPr>
            <a:lvl3pPr>
              <a:defRPr sz="1467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044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490302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27200"/>
            <a:ext cx="3403837" cy="4749800"/>
          </a:xfrm>
          <a:prstGeom prst="rect">
            <a:avLst/>
          </a:prstGeom>
        </p:spPr>
      </p:pic>
      <p:sp>
        <p:nvSpPr>
          <p:cNvPr id="19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4673600" y="2235200"/>
            <a:ext cx="2609088" cy="32258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72562637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828800" y="2921000"/>
            <a:ext cx="3556000" cy="914400"/>
          </a:xfrm>
          <a:prstGeom prst="rect">
            <a:avLst/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28800" y="3835400"/>
            <a:ext cx="3556000" cy="914400"/>
          </a:xfrm>
          <a:prstGeom prst="rect">
            <a:avLst/>
          </a:prstGeom>
          <a:solidFill>
            <a:srgbClr val="4859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27200"/>
            <a:ext cx="3403837" cy="4749800"/>
          </a:xfrm>
          <a:prstGeom prst="rect">
            <a:avLst/>
          </a:prstGeom>
        </p:spPr>
      </p:pic>
      <p:sp>
        <p:nvSpPr>
          <p:cNvPr id="19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4673600" y="2235200"/>
            <a:ext cx="2609088" cy="32258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213944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727200" y="3835400"/>
            <a:ext cx="8432800" cy="914400"/>
          </a:xfrm>
          <a:prstGeom prst="rect">
            <a:avLst/>
          </a:prstGeom>
          <a:solidFill>
            <a:srgbClr val="4859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727200" y="2921000"/>
            <a:ext cx="8432800" cy="914400"/>
          </a:xfrm>
          <a:prstGeom prst="rect">
            <a:avLst/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6" name="Picture 15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27200"/>
            <a:ext cx="3403837" cy="4749800"/>
          </a:xfrm>
          <a:prstGeom prst="rect">
            <a:avLst/>
          </a:prstGeom>
        </p:spPr>
      </p:pic>
      <p:sp>
        <p:nvSpPr>
          <p:cNvPr id="17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4673600" y="2235200"/>
            <a:ext cx="2609088" cy="32258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138977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1016000" y="2717800"/>
            <a:ext cx="4572000" cy="1320800"/>
          </a:xfrm>
        </p:spPr>
        <p:txBody>
          <a:bodyPr>
            <a:normAutofit/>
          </a:bodyPr>
          <a:lstStyle>
            <a:lvl1pPr marL="0" indent="0">
              <a:lnSpc>
                <a:spcPts val="1867"/>
              </a:lnSpc>
              <a:buFontTx/>
              <a:buNone/>
              <a:defRPr sz="1400">
                <a:solidFill>
                  <a:srgbClr val="7F7F7F"/>
                </a:solidFill>
              </a:defRPr>
            </a:lvl1pPr>
            <a:lvl2pPr marL="609585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2pPr>
            <a:lvl3pPr marL="1219170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3pPr>
            <a:lvl4pPr marL="1828754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4pPr>
            <a:lvl5pPr marL="2438339" indent="0">
              <a:buFontTx/>
              <a:buNone/>
              <a:defRPr sz="1333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1016000" y="2413000"/>
            <a:ext cx="3048000" cy="406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609585" indent="0">
              <a:buFontTx/>
              <a:buNone/>
              <a:defRPr sz="1467"/>
            </a:lvl2pPr>
            <a:lvl3pPr marL="1219170" indent="0">
              <a:buFontTx/>
              <a:buNone/>
              <a:defRPr sz="1467"/>
            </a:lvl3pPr>
            <a:lvl4pPr marL="1828754" indent="0">
              <a:buFontTx/>
              <a:buNone/>
              <a:defRPr sz="1467"/>
            </a:lvl4pPr>
            <a:lvl5pPr marL="2438339" indent="0">
              <a:buFontTx/>
              <a:buNone/>
              <a:defRPr sz="1467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1803400"/>
            <a:ext cx="3403837" cy="4749800"/>
          </a:xfrm>
          <a:prstGeom prst="rect">
            <a:avLst/>
          </a:prstGeom>
        </p:spPr>
      </p:pic>
      <p:sp>
        <p:nvSpPr>
          <p:cNvPr id="22" name="Picture Placeholder 20"/>
          <p:cNvSpPr>
            <a:spLocks noGrp="1"/>
          </p:cNvSpPr>
          <p:nvPr>
            <p:ph type="pic" sz="quarter" idx="31"/>
          </p:nvPr>
        </p:nvSpPr>
        <p:spPr>
          <a:xfrm>
            <a:off x="7213600" y="2311400"/>
            <a:ext cx="2609088" cy="32258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119508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2413000"/>
            <a:ext cx="12192000" cy="2032000"/>
          </a:xfrm>
          <a:prstGeom prst="rect">
            <a:avLst/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2438400" y="4434417"/>
            <a:ext cx="3149600" cy="5122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</a:defRPr>
            </a:lvl1pPr>
            <a:lvl2pPr marL="609585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2pPr>
            <a:lvl3pPr marL="1219170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3pPr>
            <a:lvl4pPr marL="1828754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4pPr>
            <a:lvl5pPr marL="2438339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2438400" y="5145616"/>
            <a:ext cx="3454400" cy="6201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7F7F7F"/>
                </a:solidFill>
                <a:latin typeface="Calibri"/>
              </a:defRPr>
            </a:lvl1pPr>
            <a:lvl2pPr marL="609585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1219170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828754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2438339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524000" y="2944283"/>
            <a:ext cx="4572000" cy="13885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Calibri"/>
              </a:defRPr>
            </a:lvl1pPr>
            <a:lvl2pPr marL="609585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1219170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828754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2438339" indent="0">
              <a:buFontTx/>
              <a:buNone/>
              <a:defRPr sz="14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524000" y="2605616"/>
            <a:ext cx="3149600" cy="4762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67">
                <a:solidFill>
                  <a:schemeClr val="bg1"/>
                </a:solidFill>
                <a:latin typeface="Glegoo"/>
              </a:defRPr>
            </a:lvl1pPr>
            <a:lvl2pPr marL="609585" indent="0">
              <a:buFontTx/>
              <a:buNone/>
              <a:defRPr sz="1467">
                <a:solidFill>
                  <a:srgbClr val="424C53"/>
                </a:solidFill>
              </a:defRPr>
            </a:lvl2pPr>
            <a:lvl3pPr marL="1219170" indent="0">
              <a:buFontTx/>
              <a:buNone/>
              <a:defRPr sz="1467">
                <a:solidFill>
                  <a:srgbClr val="424C53"/>
                </a:solidFill>
              </a:defRPr>
            </a:lvl3pPr>
            <a:lvl4pPr marL="1828754" indent="0">
              <a:buFontTx/>
              <a:buNone/>
              <a:defRPr sz="1467">
                <a:solidFill>
                  <a:srgbClr val="424C53"/>
                </a:solidFill>
              </a:defRPr>
            </a:lvl4pPr>
            <a:lvl5pPr marL="2438339" indent="0">
              <a:buFontTx/>
              <a:buNone/>
              <a:defRPr sz="1467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143000"/>
          </a:xfrm>
        </p:spPr>
        <p:txBody>
          <a:bodyPr>
            <a:normAutofit/>
          </a:bodyPr>
          <a:lstStyle>
            <a:lvl1pPr>
              <a:defRPr sz="3733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0" y="1168400"/>
            <a:ext cx="6705600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585" indent="0">
              <a:buFontTx/>
              <a:buNone/>
              <a:defRPr sz="1400">
                <a:latin typeface="Mission Gothic Regular" pitchFamily="50" charset="0"/>
              </a:defRPr>
            </a:lvl2pPr>
            <a:lvl3pPr marL="1219170" indent="0">
              <a:buFontTx/>
              <a:buNone/>
              <a:defRPr sz="1400">
                <a:latin typeface="Mission Gothic Regular" pitchFamily="50" charset="0"/>
              </a:defRPr>
            </a:lvl3pPr>
            <a:lvl4pPr marL="1828754" indent="0">
              <a:buFontTx/>
              <a:buNone/>
              <a:defRPr sz="1400">
                <a:latin typeface="Mission Gothic Regular" pitchFamily="50" charset="0"/>
              </a:defRPr>
            </a:lvl4pPr>
            <a:lvl5pPr marL="2438339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1818"/>
            <a:ext cx="508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6993" y="1905000"/>
            <a:ext cx="2136052" cy="4470400"/>
          </a:xfrm>
          <a:prstGeom prst="rect">
            <a:avLst/>
          </a:prstGeom>
        </p:spPr>
      </p:pic>
      <p:sp>
        <p:nvSpPr>
          <p:cNvPr id="27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6705600" y="2616200"/>
            <a:ext cx="1663405" cy="3048000"/>
          </a:xfrm>
        </p:spPr>
        <p:txBody>
          <a:bodyPr/>
          <a:lstStyle/>
          <a:p>
            <a:endParaRPr lang="en-JM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3549" y="1905000"/>
            <a:ext cx="2136052" cy="4470400"/>
          </a:xfrm>
          <a:prstGeom prst="rect">
            <a:avLst/>
          </a:prstGeom>
        </p:spPr>
      </p:pic>
      <p:sp>
        <p:nvSpPr>
          <p:cNvPr id="29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8892156" y="2616200"/>
            <a:ext cx="1663405" cy="30480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2971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6.jpeg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.jpe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image" Target="../media/image6.jpeg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8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.pn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4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51" r:id="rId12"/>
    <p:sldLayoutId id="2147483677" r:id="rId13"/>
    <p:sldLayoutId id="2147483922" r:id="rId14"/>
    <p:sldLayoutId id="2147483924" r:id="rId15"/>
    <p:sldLayoutId id="2147483970" r:id="rId16"/>
    <p:sldLayoutId id="2147483923" r:id="rId17"/>
    <p:sldLayoutId id="2147483921" r:id="rId18"/>
    <p:sldLayoutId id="2147483993" r:id="rId19"/>
    <p:sldLayoutId id="214748399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F2C810-7A98-4418-B8D3-9AF2D6BD02A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C5A18-8163-4309-91CE-3335C632AC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53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k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01802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61656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8" r:id="rId2"/>
    <p:sldLayoutId id="2147483994" r:id="rId3"/>
    <p:sldLayoutId id="2147483999" r:id="rId4"/>
    <p:sldLayoutId id="2147484000" r:id="rId5"/>
    <p:sldLayoutId id="2147484001" r:id="rId6"/>
    <p:sldLayoutId id="2147484002" r:id="rId7"/>
  </p:sldLayoutIdLst>
  <p:hf hdr="0" dt="0"/>
  <p:txStyles>
    <p:titleStyle>
      <a:lvl1pPr algn="ctr" defTabSz="1219170" rtl="0" eaLnBrk="1" latinLnBrk="0" hangingPunct="1">
        <a:spcBef>
          <a:spcPct val="0"/>
        </a:spcBef>
        <a:buNone/>
        <a:defRPr sz="3733" b="0" i="0" kern="1200">
          <a:solidFill>
            <a:srgbClr val="48597F"/>
          </a:solidFill>
          <a:effectLst/>
          <a:latin typeface="Lato Light"/>
          <a:ea typeface="Calibri"/>
          <a:cs typeface="Lato Light"/>
        </a:defRPr>
      </a:lvl1pPr>
    </p:titleStyle>
    <p:bodyStyle>
      <a:lvl1pPr marL="457189" indent="-457189" algn="l" defTabSz="1219170" rtl="0" eaLnBrk="1" latinLnBrk="0" hangingPunct="1">
        <a:lnSpc>
          <a:spcPts val="2427"/>
        </a:lnSpc>
        <a:spcBef>
          <a:spcPts val="0"/>
        </a:spcBef>
        <a:buFont typeface="Arial" pitchFamily="34" charset="0"/>
        <a:buChar char="•"/>
        <a:defRPr sz="2133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1pPr>
      <a:lvl2pPr marL="990575" indent="-380990" algn="l" defTabSz="1219170" rtl="0" eaLnBrk="1" latinLnBrk="0" hangingPunct="1">
        <a:lnSpc>
          <a:spcPts val="2427"/>
        </a:lnSpc>
        <a:spcBef>
          <a:spcPts val="0"/>
        </a:spcBef>
        <a:buFont typeface="Arial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2pPr>
      <a:lvl3pPr marL="1523962" indent="-304792" algn="l" defTabSz="1219170" rtl="0" eaLnBrk="1" latinLnBrk="0" hangingPunct="1">
        <a:lnSpc>
          <a:spcPts val="2427"/>
        </a:lnSpc>
        <a:spcBef>
          <a:spcPts val="0"/>
        </a:spcBef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3pPr>
      <a:lvl4pPr marL="2133547" indent="-304792" algn="l" defTabSz="1219170" rtl="0" eaLnBrk="1" latinLnBrk="0" hangingPunct="1">
        <a:lnSpc>
          <a:spcPts val="2427"/>
        </a:lnSpc>
        <a:spcBef>
          <a:spcPts val="0"/>
        </a:spcBef>
        <a:buFont typeface="Arial" pitchFamily="34" charset="0"/>
        <a:buChar char="–"/>
        <a:defRPr sz="1467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4pPr>
      <a:lvl5pPr marL="2743131" indent="-304792" algn="l" defTabSz="1219170" rtl="0" eaLnBrk="1" latinLnBrk="0" hangingPunct="1">
        <a:lnSpc>
          <a:spcPts val="2427"/>
        </a:lnSpc>
        <a:spcBef>
          <a:spcPts val="0"/>
        </a:spcBef>
        <a:buFont typeface="Arial" pitchFamily="34" charset="0"/>
        <a:buChar char="»"/>
        <a:defRPr sz="1467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173ED-CFD3-4FDF-A1B9-8F2EDF7ADB68}" type="datetimeFigureOut">
              <a:rPr lang="zh-CN" altLang="en-US" smtClean="0"/>
              <a:t>2020/3/29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B351B-1CB9-4761-A4B4-4937FF4117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17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679950"/>
            <a:ext cx="12195175" cy="22050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504825" y="124988"/>
            <a:ext cx="8334375" cy="71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80784" y="1157604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321593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hangingPunct="0"/>
            <a:fld id="{86CB4B4D-7CA3-9044-876B-883B54F8677D}" type="slidenum">
              <a:rPr kern="0">
                <a:latin typeface="Calibri"/>
                <a:cs typeface="Calibri"/>
                <a:sym typeface="Calibri"/>
              </a:rPr>
              <a:pPr hangingPunct="0"/>
              <a:t>‹#›</a:t>
            </a:fld>
            <a:endParaRPr kern="0">
              <a:latin typeface="Calibri"/>
              <a:cs typeface="Calibri"/>
              <a:sym typeface="Calibri"/>
            </a:endParaRPr>
          </a:p>
        </p:txBody>
      </p:sp>
      <p:sp>
        <p:nvSpPr>
          <p:cNvPr id="6" name="Shape 32"/>
          <p:cNvSpPr/>
          <p:nvPr userDrawn="1"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pPr hangingPunct="0"/>
            <a:endParaRPr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50" y="354666"/>
            <a:ext cx="2477434" cy="3331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703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ransition spd="med"/>
  <p:txStyles>
    <p:titleStyle>
      <a:lvl1pPr marL="914400" marR="0" indent="-914400" algn="l" defTabSz="9144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chemeClr val="accent5">
              <a:lumMod val="50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Calibri"/>
          <a:sym typeface="Calibri"/>
        </a:defRPr>
      </a:lvl1pPr>
      <a:lvl2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914400" marR="0" indent="-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91440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91440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91440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5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Calibri"/>
          <a:sym typeface="Calibri"/>
        </a:defRPr>
      </a:lvl1pPr>
      <a:lvl2pPr marL="783771" marR="0" indent="-326571" algn="l" defTabSz="914400" rtl="0" latinLnBrk="0">
        <a:lnSpc>
          <a:spcPct val="15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Calibri"/>
          <a:sym typeface="Calibri"/>
        </a:defRPr>
      </a:lvl2pPr>
      <a:lvl3pPr marL="1219200" marR="0" indent="-304800" algn="l" defTabSz="914400" rtl="0" latinLnBrk="0">
        <a:lnSpc>
          <a:spcPct val="15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Calibri"/>
          <a:sym typeface="Calibri"/>
        </a:defRPr>
      </a:lvl3pPr>
      <a:lvl4pPr marL="1737360" marR="0" indent="-365760" algn="l" defTabSz="914400" rtl="0" latinLnBrk="0">
        <a:lnSpc>
          <a:spcPct val="15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Calibri"/>
          <a:sym typeface="Calibri"/>
        </a:defRPr>
      </a:lvl4pPr>
      <a:lvl5pPr marL="2235200" marR="0" indent="-406400" algn="l" defTabSz="914400" rtl="0" latinLnBrk="0">
        <a:lnSpc>
          <a:spcPct val="15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Calibri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67"/>
            <a:ext cx="28448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55774"/>
            <a:fld id="{5EC56580-2E15-4CF3-8126-C5F666F2C0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55774"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67"/>
            <a:ext cx="38608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55774"/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55774"/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55774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84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</p:sldLayoutIdLst>
  <p:txStyles>
    <p:titleStyle>
      <a:lvl1pPr algn="ctr" defTabSz="819421" rtl="0" eaLnBrk="1" latinLnBrk="0" hangingPunct="1"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283" indent="-307283" algn="l" defTabSz="819421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665779" indent="-256069" algn="l" defTabSz="819421" rtl="0" eaLnBrk="1" latinLnBrk="0" hangingPunct="1">
        <a:spcBef>
          <a:spcPct val="20000"/>
        </a:spcBef>
        <a:buFont typeface="Arial" pitchFamily="34" charset="0"/>
        <a:buChar char="–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024276" indent="-204854" algn="l" defTabSz="819421" rtl="0" eaLnBrk="1" latinLnBrk="0" hangingPunct="1">
        <a:spcBef>
          <a:spcPct val="20000"/>
        </a:spcBef>
        <a:buFont typeface="Arial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433984" indent="-204854" algn="l" defTabSz="819421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696" indent="-204854" algn="l" defTabSz="819421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3406" indent="-204854" algn="l" defTabSz="81942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3114" indent="-204854" algn="l" defTabSz="81942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2826" indent="-204854" algn="l" defTabSz="81942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2534" indent="-204854" algn="l" defTabSz="81942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40971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819421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22913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63884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048549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45826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86797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27768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 descr="C:\Users\vivianting\Desktop\未标题8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1" y="5286376"/>
            <a:ext cx="1809749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 bwMode="auto">
          <a:xfrm>
            <a:off x="0" y="955675"/>
            <a:ext cx="12192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1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319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9961034" y="52388"/>
            <a:ext cx="1606551" cy="8763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2054" name="标题占位符 1"/>
          <p:cNvSpPr>
            <a:spLocks noGrp="1"/>
          </p:cNvSpPr>
          <p:nvPr>
            <p:ph type="title"/>
          </p:nvPr>
        </p:nvSpPr>
        <p:spPr bwMode="auto">
          <a:xfrm>
            <a:off x="609601" y="274639"/>
            <a:ext cx="94869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00125"/>
            <a:ext cx="10972800" cy="512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53751" y="6421439"/>
            <a:ext cx="55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latin typeface="+mn-lt"/>
                <a:ea typeface="+mn-ea"/>
              </a:defRPr>
            </a:lvl1pPr>
          </a:lstStyle>
          <a:p>
            <a:pPr>
              <a:defRPr/>
            </a:pPr>
            <a:fld id="{E9CBF83B-5395-4294-9857-1F14B1BDCF1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059" name="Picture 10" descr="C:\Users\vivianting\Desktop\未标题8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1" y="5286376"/>
            <a:ext cx="1809749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直接连接符 14"/>
          <p:cNvCxnSpPr/>
          <p:nvPr/>
        </p:nvCxnSpPr>
        <p:spPr bwMode="auto">
          <a:xfrm>
            <a:off x="0" y="955675"/>
            <a:ext cx="121920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61" name="Picture 1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319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Picture 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10342" r="12415" b="6898"/>
          <a:stretch>
            <a:fillRect/>
          </a:stretch>
        </p:blipFill>
        <p:spPr bwMode="auto">
          <a:xfrm>
            <a:off x="9961034" y="52388"/>
            <a:ext cx="1606551" cy="8763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619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宋体" pitchFamily="2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微软雅黑" pitchFamily="34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微软雅黑" pitchFamily="34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微软雅黑" pitchFamily="34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微软雅黑" pitchFamily="34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微软雅黑" pitchFamily="34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微软雅黑" pitchFamily="34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微软雅黑" pitchFamily="34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微软雅黑" pitchFamily="34" charset="-122"/>
          <a:cs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宋体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67"/>
            <a:ext cx="28448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55774"/>
            <a:fld id="{5EC56580-2E15-4CF3-8126-C5F666F2C0D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55774"/>
              <a:t>2020/3/29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67"/>
            <a:ext cx="38608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55774"/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67"/>
            <a:ext cx="28448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55774"/>
            <a:fld id="{D2C9F688-3089-4C88-AC0A-014DB47CA6C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55774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1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</p:sldLayoutIdLst>
  <p:txStyles>
    <p:titleStyle>
      <a:lvl1pPr algn="ctr" defTabSz="819421" rtl="0" eaLnBrk="1" latinLnBrk="0" hangingPunct="1"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283" indent="-307283" algn="l" defTabSz="819421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665779" indent="-256069" algn="l" defTabSz="819421" rtl="0" eaLnBrk="1" latinLnBrk="0" hangingPunct="1">
        <a:spcBef>
          <a:spcPct val="20000"/>
        </a:spcBef>
        <a:buFont typeface="Arial" pitchFamily="34" charset="0"/>
        <a:buChar char="–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024276" indent="-204854" algn="l" defTabSz="819421" rtl="0" eaLnBrk="1" latinLnBrk="0" hangingPunct="1">
        <a:spcBef>
          <a:spcPct val="20000"/>
        </a:spcBef>
        <a:buFont typeface="Arial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433984" indent="-204854" algn="l" defTabSz="819421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3696" indent="-204854" algn="l" defTabSz="819421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3406" indent="-204854" algn="l" defTabSz="81942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3114" indent="-204854" algn="l" defTabSz="81942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2826" indent="-204854" algn="l" defTabSz="81942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2534" indent="-204854" algn="l" defTabSz="81942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40971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819421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22913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63884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048549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45826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86797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277680" algn="l" defTabSz="81942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k.jpg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01802"/>
            <a:ext cx="109728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93187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  <p:sldLayoutId id="2147483960" r:id="rId22"/>
    <p:sldLayoutId id="2147483961" r:id="rId23"/>
    <p:sldLayoutId id="2147483962" r:id="rId24"/>
    <p:sldLayoutId id="2147483963" r:id="rId25"/>
    <p:sldLayoutId id="2147483964" r:id="rId26"/>
    <p:sldLayoutId id="2147483965" r:id="rId27"/>
    <p:sldLayoutId id="2147483966" r:id="rId28"/>
    <p:sldLayoutId id="2147483967" r:id="rId29"/>
    <p:sldLayoutId id="2147483968" r:id="rId30"/>
    <p:sldLayoutId id="2147483969" r:id="rId31"/>
    <p:sldLayoutId id="2147483979" r:id="rId32"/>
    <p:sldLayoutId id="2147483980" r:id="rId33"/>
    <p:sldLayoutId id="2147483981" r:id="rId34"/>
    <p:sldLayoutId id="2147483983" r:id="rId35"/>
  </p:sldLayoutIdLst>
  <p:hf hdr="0" dt="0"/>
  <p:txStyles>
    <p:titleStyle>
      <a:lvl1pPr algn="ctr" defTabSz="1219170" rtl="0" eaLnBrk="1" latinLnBrk="0" hangingPunct="1">
        <a:spcBef>
          <a:spcPct val="0"/>
        </a:spcBef>
        <a:buNone/>
        <a:defRPr sz="3733" b="0" i="0" kern="1200">
          <a:solidFill>
            <a:srgbClr val="48597F"/>
          </a:solidFill>
          <a:effectLst/>
          <a:latin typeface="Lato Light"/>
          <a:ea typeface="Calibri"/>
          <a:cs typeface="Lato Light"/>
        </a:defRPr>
      </a:lvl1pPr>
    </p:titleStyle>
    <p:bodyStyle>
      <a:lvl1pPr marL="457189" indent="-457189" algn="l" defTabSz="1219170" rtl="0" eaLnBrk="1" latinLnBrk="0" hangingPunct="1">
        <a:lnSpc>
          <a:spcPts val="2427"/>
        </a:lnSpc>
        <a:spcBef>
          <a:spcPts val="0"/>
        </a:spcBef>
        <a:buFont typeface="Arial" pitchFamily="34" charset="0"/>
        <a:buChar char="•"/>
        <a:defRPr sz="2133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1pPr>
      <a:lvl2pPr marL="990575" indent="-380990" algn="l" defTabSz="1219170" rtl="0" eaLnBrk="1" latinLnBrk="0" hangingPunct="1">
        <a:lnSpc>
          <a:spcPts val="2427"/>
        </a:lnSpc>
        <a:spcBef>
          <a:spcPts val="0"/>
        </a:spcBef>
        <a:buFont typeface="Arial" pitchFamily="34" charset="0"/>
        <a:buChar char="–"/>
        <a:defRPr sz="1867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2pPr>
      <a:lvl3pPr marL="1523962" indent="-304792" algn="l" defTabSz="1219170" rtl="0" eaLnBrk="1" latinLnBrk="0" hangingPunct="1">
        <a:lnSpc>
          <a:spcPts val="2427"/>
        </a:lnSpc>
        <a:spcBef>
          <a:spcPts val="0"/>
        </a:spcBef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3pPr>
      <a:lvl4pPr marL="2133547" indent="-304792" algn="l" defTabSz="1219170" rtl="0" eaLnBrk="1" latinLnBrk="0" hangingPunct="1">
        <a:lnSpc>
          <a:spcPts val="2427"/>
        </a:lnSpc>
        <a:spcBef>
          <a:spcPts val="0"/>
        </a:spcBef>
        <a:buFont typeface="Arial" pitchFamily="34" charset="0"/>
        <a:buChar char="–"/>
        <a:defRPr sz="1467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4pPr>
      <a:lvl5pPr marL="2743131" indent="-304792" algn="l" defTabSz="1219170" rtl="0" eaLnBrk="1" latinLnBrk="0" hangingPunct="1">
        <a:lnSpc>
          <a:spcPts val="2427"/>
        </a:lnSpc>
        <a:spcBef>
          <a:spcPts val="0"/>
        </a:spcBef>
        <a:buFont typeface="Arial" pitchFamily="34" charset="0"/>
        <a:buChar char="»"/>
        <a:defRPr sz="1467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0BE1800-E351-44E3-927C-B9CC7D2BB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6F93BA-5688-468E-9AEC-4ED51B05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32459B-5262-4A5E-B7C3-AABCBAB52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F2C810-7A98-4418-B8D3-9AF2D6BD02A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2020/3/29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8E7686-07B9-4A1A-9AD8-56F7F3501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EBBA58-3914-4325-881E-689428D50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C5A18-8163-4309-91CE-3335C632ACC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47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8" r:id="rId2"/>
    <p:sldLayoutId id="2147483989" r:id="rId3"/>
    <p:sldLayoutId id="214748399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6.png"/><Relationship Id="rId4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microsoft.com/office/2007/relationships/hdphoto" Target="../media/hdphoto1.wdp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5" Type="http://schemas.microsoft.com/office/2007/relationships/hdphoto" Target="../media/hdphoto1.wdp"/><Relationship Id="rId4" Type="http://schemas.openxmlformats.org/officeDocument/2006/relationships/image" Target="../media/image56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6.emf"/><Relationship Id="rId5" Type="http://schemas.microsoft.com/office/2007/relationships/hdphoto" Target="../media/hdphoto5.wdp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2.png"/><Relationship Id="rId11" Type="http://schemas.openxmlformats.org/officeDocument/2006/relationships/image" Target="../media/image86.jpeg"/><Relationship Id="rId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0.emf"/><Relationship Id="rId5" Type="http://schemas.openxmlformats.org/officeDocument/2006/relationships/image" Target="../media/image89.png"/><Relationship Id="rId10" Type="http://schemas.openxmlformats.org/officeDocument/2006/relationships/image" Target="../media/image94.jpe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39A9044-4B91-42A8-966B-121C1C5F39CA}"/>
              </a:ext>
            </a:extLst>
          </p:cNvPr>
          <p:cNvSpPr/>
          <p:nvPr/>
        </p:nvSpPr>
        <p:spPr>
          <a:xfrm>
            <a:off x="0" y="3209135"/>
            <a:ext cx="12192000" cy="1208252"/>
          </a:xfrm>
          <a:prstGeom prst="rect">
            <a:avLst/>
          </a:prstGeom>
          <a:solidFill>
            <a:srgbClr val="1F49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405FC9-AAE3-48B4-A9EB-CC23B6346451}"/>
              </a:ext>
            </a:extLst>
          </p:cNvPr>
          <p:cNvGrpSpPr/>
          <p:nvPr/>
        </p:nvGrpSpPr>
        <p:grpSpPr>
          <a:xfrm>
            <a:off x="3515899" y="1777161"/>
            <a:ext cx="5160202" cy="1396118"/>
            <a:chOff x="3497707" y="1556793"/>
            <a:chExt cx="5160202" cy="1396118"/>
          </a:xfrm>
        </p:grpSpPr>
        <p:sp>
          <p:nvSpPr>
            <p:cNvPr id="5" name="filename"/>
            <p:cNvSpPr>
              <a:spLocks noChangeArrowheads="1"/>
            </p:cNvSpPr>
            <p:nvPr/>
          </p:nvSpPr>
          <p:spPr bwMode="auto">
            <a:xfrm>
              <a:off x="3497707" y="1556793"/>
              <a:ext cx="5160202" cy="1396118"/>
            </a:xfrm>
            <a:prstGeom prst="rect">
              <a:avLst/>
            </a:prstGeom>
            <a:noFill/>
            <a:ln w="9525">
              <a:noFill/>
              <a:prstDash val="dash"/>
              <a:miter lim="800000"/>
              <a:headEnd/>
              <a:tailEnd/>
            </a:ln>
          </p:spPr>
          <p:txBody>
            <a:bodyPr lIns="109247" tIns="54623" rIns="109247" bIns="54623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4000" b="1" dirty="0">
                  <a:solidFill>
                    <a:schemeClr val="accent5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云化    智能    一体</a:t>
              </a:r>
              <a:r>
                <a:rPr lang="zh-CN" altLang="en-US" sz="36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 </a:t>
              </a:r>
              <a:endParaRPr lang="en-US" altLang="zh-CN" sz="3600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2" name="流程图: 联系 1"/>
            <p:cNvSpPr/>
            <p:nvPr/>
          </p:nvSpPr>
          <p:spPr>
            <a:xfrm>
              <a:off x="5183646" y="2276775"/>
              <a:ext cx="144016" cy="144016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6" name="流程图: 联系 5"/>
            <p:cNvSpPr/>
            <p:nvPr/>
          </p:nvSpPr>
          <p:spPr>
            <a:xfrm>
              <a:off x="6827955" y="2276775"/>
              <a:ext cx="144016" cy="144016"/>
            </a:xfrm>
            <a:prstGeom prst="flowChartConnector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pic>
        <p:nvPicPr>
          <p:cNvPr id="7" name="Picture 4" descr="BONCICON2.png">
            <a:extLst>
              <a:ext uri="{FF2B5EF4-FFF2-40B4-BE49-F238E27FC236}">
                <a16:creationId xmlns:a16="http://schemas.microsoft.com/office/drawing/2014/main" id="{6AD90CBA-D3C5-459C-B34C-1258994FB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91" y="5301208"/>
            <a:ext cx="1725737" cy="2160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D5B452-AD1A-45A6-9A55-9056B604DBBB}"/>
              </a:ext>
            </a:extLst>
          </p:cNvPr>
          <p:cNvSpPr/>
          <p:nvPr/>
        </p:nvSpPr>
        <p:spPr>
          <a:xfrm>
            <a:off x="5446633" y="5805264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3F3C3B"/>
                </a:solidFill>
                <a:latin typeface=""/>
                <a:ea typeface="微软雅黑" panose="020B0503020204020204" pitchFamily="34" charset="-122"/>
                <a:sym typeface=""/>
              </a:rPr>
              <a:t>2020-03</a:t>
            </a:r>
            <a:endParaRPr lang="zh-CN" altLang="en-US" b="1" dirty="0">
              <a:solidFill>
                <a:srgbClr val="3F3C3B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9F36AA-071A-4219-8B96-354F23083E8D}"/>
              </a:ext>
            </a:extLst>
          </p:cNvPr>
          <p:cNvSpPr/>
          <p:nvPr/>
        </p:nvSpPr>
        <p:spPr>
          <a:xfrm>
            <a:off x="4362191" y="3360738"/>
            <a:ext cx="3467617" cy="743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云端生态之数据云</a:t>
            </a:r>
            <a:endParaRPr lang="en-US" altLang="zh-CN" sz="2400" dirty="0">
              <a:solidFill>
                <a:schemeClr val="bg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84892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1">
            <a:extLst>
              <a:ext uri="{FF2B5EF4-FFF2-40B4-BE49-F238E27FC236}">
                <a16:creationId xmlns:a16="http://schemas.microsoft.com/office/drawing/2014/main" id="{9715D12A-CC77-42A8-BEA7-6814772148C6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回顾大数据架构发展历程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4B6D26E-B2CF-464A-A5A9-9FC712F406E9}"/>
              </a:ext>
            </a:extLst>
          </p:cNvPr>
          <p:cNvCxnSpPr>
            <a:cxnSpLocks/>
          </p:cNvCxnSpPr>
          <p:nvPr/>
        </p:nvCxnSpPr>
        <p:spPr>
          <a:xfrm>
            <a:off x="1020407" y="3756289"/>
            <a:ext cx="83267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9DDA2CF5-67FB-44A0-9320-718B585EFDEE}"/>
              </a:ext>
            </a:extLst>
          </p:cNvPr>
          <p:cNvSpPr/>
          <p:nvPr/>
        </p:nvSpPr>
        <p:spPr>
          <a:xfrm>
            <a:off x="1180794" y="4478888"/>
            <a:ext cx="2247647" cy="1716074"/>
          </a:xfrm>
          <a:prstGeom prst="rect">
            <a:avLst/>
          </a:prstGeom>
          <a:noFill/>
          <a:ln w="6350">
            <a:solidFill>
              <a:srgbClr val="0029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pic>
        <p:nvPicPr>
          <p:cNvPr id="173" name="图片 172">
            <a:extLst>
              <a:ext uri="{FF2B5EF4-FFF2-40B4-BE49-F238E27FC236}">
                <a16:creationId xmlns:a16="http://schemas.microsoft.com/office/drawing/2014/main" id="{1A92E03B-59DA-4F30-99C0-392D428754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9510" y="5290717"/>
            <a:ext cx="412371" cy="365341"/>
          </a:xfrm>
          <a:prstGeom prst="rect">
            <a:avLst/>
          </a:prstGeom>
        </p:spPr>
      </p:pic>
      <p:pic>
        <p:nvPicPr>
          <p:cNvPr id="174" name="Picture 2">
            <a:extLst>
              <a:ext uri="{FF2B5EF4-FFF2-40B4-BE49-F238E27FC236}">
                <a16:creationId xmlns:a16="http://schemas.microsoft.com/office/drawing/2014/main" id="{178E39E8-2CED-49AC-9DD5-613BDF2DB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906" y="5386220"/>
            <a:ext cx="985904" cy="2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BD4C8641-3712-4014-82FA-DB09A215FB0E}"/>
              </a:ext>
            </a:extLst>
          </p:cNvPr>
          <p:cNvSpPr/>
          <p:nvPr/>
        </p:nvSpPr>
        <p:spPr>
          <a:xfrm>
            <a:off x="1405146" y="3533897"/>
            <a:ext cx="1606360" cy="40862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rPr>
              <a:t>传统</a:t>
            </a:r>
            <a:r>
              <a:rPr lang="en-US" altLang="zh-CN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rPr>
              <a:t>BI</a:t>
            </a:r>
            <a:r>
              <a:rPr lang="zh-CN" altLang="en-US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rPr>
              <a:t>时代</a:t>
            </a:r>
            <a:endParaRPr lang="zh-CN" alt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76" name="矩形: 圆角 175">
            <a:extLst>
              <a:ext uri="{FF2B5EF4-FFF2-40B4-BE49-F238E27FC236}">
                <a16:creationId xmlns:a16="http://schemas.microsoft.com/office/drawing/2014/main" id="{97A9907A-3FB0-4542-A570-B52163210619}"/>
              </a:ext>
            </a:extLst>
          </p:cNvPr>
          <p:cNvSpPr/>
          <p:nvPr/>
        </p:nvSpPr>
        <p:spPr>
          <a:xfrm>
            <a:off x="4231607" y="3569727"/>
            <a:ext cx="1606360" cy="40862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rPr>
              <a:t>大数据时代</a:t>
            </a:r>
            <a:endParaRPr lang="zh-CN" alt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81" name="等腰三角形 180">
            <a:extLst>
              <a:ext uri="{FF2B5EF4-FFF2-40B4-BE49-F238E27FC236}">
                <a16:creationId xmlns:a16="http://schemas.microsoft.com/office/drawing/2014/main" id="{D534708B-5D86-446B-BE12-359F1DAE511C}"/>
              </a:ext>
            </a:extLst>
          </p:cNvPr>
          <p:cNvSpPr/>
          <p:nvPr/>
        </p:nvSpPr>
        <p:spPr>
          <a:xfrm rot="5400000">
            <a:off x="2829381" y="5206946"/>
            <a:ext cx="1774826" cy="19952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44FD8B32-3713-4D21-9E34-99149100BA78}"/>
              </a:ext>
            </a:extLst>
          </p:cNvPr>
          <p:cNvSpPr/>
          <p:nvPr/>
        </p:nvSpPr>
        <p:spPr>
          <a:xfrm>
            <a:off x="1163891" y="4923816"/>
            <a:ext cx="210901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latin typeface=""/>
                <a:ea typeface="微软雅黑" panose="020B0503020204020204" pitchFamily="34" charset="-122"/>
                <a:sym typeface=""/>
              </a:rPr>
              <a:t>批量加工</a:t>
            </a:r>
            <a:r>
              <a:rPr lang="en-US" altLang="zh-CN" sz="1050" dirty="0">
                <a:latin typeface=""/>
                <a:ea typeface="微软雅黑" panose="020B0503020204020204" pitchFamily="34" charset="-122"/>
                <a:sym typeface=""/>
              </a:rPr>
              <a:t>/</a:t>
            </a:r>
            <a:r>
              <a:rPr lang="zh-CN" altLang="en-US" sz="1050" dirty="0">
                <a:latin typeface=""/>
                <a:ea typeface="微软雅黑" panose="020B0503020204020204" pitchFamily="34" charset="-122"/>
                <a:sym typeface=""/>
              </a:rPr>
              <a:t>单点查询</a:t>
            </a:r>
            <a:r>
              <a:rPr lang="en-US" altLang="zh-CN" sz="1050" dirty="0">
                <a:latin typeface=""/>
                <a:ea typeface="微软雅黑" panose="020B0503020204020204" pitchFamily="34" charset="-122"/>
                <a:sym typeface=""/>
              </a:rPr>
              <a:t>/</a:t>
            </a:r>
            <a:r>
              <a:rPr lang="zh-CN" altLang="en-US" sz="1050" dirty="0">
                <a:latin typeface=""/>
                <a:ea typeface="微软雅黑" panose="020B0503020204020204" pitchFamily="34" charset="-122"/>
                <a:sym typeface=""/>
              </a:rPr>
              <a:t>关联分析</a:t>
            </a:r>
            <a:endParaRPr lang="zh-CN" altLang="en-US" sz="11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C584D080-24D4-40EC-B3B1-0CD2669E3CB8}"/>
              </a:ext>
            </a:extLst>
          </p:cNvPr>
          <p:cNvSpPr/>
          <p:nvPr/>
        </p:nvSpPr>
        <p:spPr>
          <a:xfrm>
            <a:off x="6757228" y="4488638"/>
            <a:ext cx="2256202" cy="1712435"/>
          </a:xfrm>
          <a:prstGeom prst="rect">
            <a:avLst/>
          </a:prstGeom>
          <a:noFill/>
          <a:ln w="6350">
            <a:solidFill>
              <a:srgbClr val="0029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97" name="等腰三角形 196">
            <a:extLst>
              <a:ext uri="{FF2B5EF4-FFF2-40B4-BE49-F238E27FC236}">
                <a16:creationId xmlns:a16="http://schemas.microsoft.com/office/drawing/2014/main" id="{39120B47-E4F4-4AC5-A64A-EE385804DC81}"/>
              </a:ext>
            </a:extLst>
          </p:cNvPr>
          <p:cNvSpPr/>
          <p:nvPr/>
        </p:nvSpPr>
        <p:spPr>
          <a:xfrm rot="5400000">
            <a:off x="5603744" y="5207785"/>
            <a:ext cx="1774826" cy="19952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98" name="矩形: 圆角 197">
            <a:extLst>
              <a:ext uri="{FF2B5EF4-FFF2-40B4-BE49-F238E27FC236}">
                <a16:creationId xmlns:a16="http://schemas.microsoft.com/office/drawing/2014/main" id="{2FAE5A8A-EE70-44EC-9592-498880D69ABC}"/>
              </a:ext>
            </a:extLst>
          </p:cNvPr>
          <p:cNvSpPr/>
          <p:nvPr/>
        </p:nvSpPr>
        <p:spPr>
          <a:xfrm>
            <a:off x="7150435" y="3567999"/>
            <a:ext cx="1606360" cy="40862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rPr>
              <a:t>下一阶段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87AE7BD6-1A8C-4328-BAA4-1868E48863E0}"/>
              </a:ext>
            </a:extLst>
          </p:cNvPr>
          <p:cNvSpPr txBox="1"/>
          <p:nvPr/>
        </p:nvSpPr>
        <p:spPr>
          <a:xfrm>
            <a:off x="474402" y="4628042"/>
            <a:ext cx="400110" cy="11695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数据仓库架构</a:t>
            </a: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F6FD81CC-5E3F-4A4A-8072-7986B0527BF9}"/>
              </a:ext>
            </a:extLst>
          </p:cNvPr>
          <p:cNvSpPr txBox="1"/>
          <p:nvPr/>
        </p:nvSpPr>
        <p:spPr>
          <a:xfrm>
            <a:off x="7259551" y="4780837"/>
            <a:ext cx="1753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err="1">
                <a:latin typeface=""/>
                <a:ea typeface="微软雅黑" panose="020B0503020204020204" pitchFamily="34" charset="-122"/>
                <a:sym typeface=""/>
              </a:rPr>
              <a:t>CirroData</a:t>
            </a:r>
            <a:endParaRPr lang="en-US" altLang="zh-CN" sz="1200" b="1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D52A64D-DB5A-4A73-8E59-2C6D5B651338}"/>
              </a:ext>
            </a:extLst>
          </p:cNvPr>
          <p:cNvSpPr/>
          <p:nvPr/>
        </p:nvSpPr>
        <p:spPr>
          <a:xfrm>
            <a:off x="7007443" y="5233013"/>
            <a:ext cx="942958" cy="3465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大数据量</a:t>
            </a:r>
            <a:endParaRPr lang="en-US" altLang="zh-CN" sz="105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批处理加工</a:t>
            </a:r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FF1153C9-CC11-49FB-A2D2-9ADF350A789F}"/>
              </a:ext>
            </a:extLst>
          </p:cNvPr>
          <p:cNvSpPr/>
          <p:nvPr/>
        </p:nvSpPr>
        <p:spPr>
          <a:xfrm>
            <a:off x="7956618" y="5233013"/>
            <a:ext cx="830658" cy="3465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大表关联</a:t>
            </a:r>
            <a:endParaRPr lang="en-US" altLang="zh-CN" sz="105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实时查询</a:t>
            </a:r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31CE02EB-18C8-4207-8570-5590FB7956A5}"/>
              </a:ext>
            </a:extLst>
          </p:cNvPr>
          <p:cNvSpPr/>
          <p:nvPr/>
        </p:nvSpPr>
        <p:spPr>
          <a:xfrm>
            <a:off x="7021133" y="5662093"/>
            <a:ext cx="892926" cy="3465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小数据量</a:t>
            </a:r>
            <a:endParaRPr lang="en-US" altLang="zh-CN" sz="105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高频次查询</a:t>
            </a:r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8B67A3E0-3756-4689-980D-7E146A624315}"/>
              </a:ext>
            </a:extLst>
          </p:cNvPr>
          <p:cNvSpPr/>
          <p:nvPr/>
        </p:nvSpPr>
        <p:spPr>
          <a:xfrm>
            <a:off x="7924162" y="5662093"/>
            <a:ext cx="892926" cy="3465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基于主键</a:t>
            </a:r>
            <a:endParaRPr lang="en-US" altLang="zh-CN" sz="105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lang="zh-CN" altLang="en-US" sz="105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的大表查询</a:t>
            </a: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9EE4E3BC-D383-4634-8923-47096243AF82}"/>
              </a:ext>
            </a:extLst>
          </p:cNvPr>
          <p:cNvSpPr txBox="1"/>
          <p:nvPr/>
        </p:nvSpPr>
        <p:spPr>
          <a:xfrm>
            <a:off x="474402" y="1775613"/>
            <a:ext cx="400110" cy="15330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数据仓库分层</a:t>
            </a:r>
          </a:p>
        </p:txBody>
      </p: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29404DD1-9D55-493A-A854-B8AAC95E5C39}"/>
              </a:ext>
            </a:extLst>
          </p:cNvPr>
          <p:cNvGrpSpPr/>
          <p:nvPr/>
        </p:nvGrpSpPr>
        <p:grpSpPr>
          <a:xfrm>
            <a:off x="6757757" y="1367689"/>
            <a:ext cx="2255673" cy="1711824"/>
            <a:chOff x="1291860" y="1087499"/>
            <a:chExt cx="1966348" cy="2039110"/>
          </a:xfrm>
        </p:grpSpPr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DF1BDE9F-AF0E-4D4C-BC50-FD92E5CC8C6B}"/>
                </a:ext>
              </a:extLst>
            </p:cNvPr>
            <p:cNvSpPr/>
            <p:nvPr/>
          </p:nvSpPr>
          <p:spPr>
            <a:xfrm>
              <a:off x="1291860" y="2639643"/>
              <a:ext cx="1966348" cy="4869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整合层</a:t>
              </a: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AB2BFD01-2937-4D44-8FBD-117A708DE6AD}"/>
                </a:ext>
              </a:extLst>
            </p:cNvPr>
            <p:cNvSpPr/>
            <p:nvPr/>
          </p:nvSpPr>
          <p:spPr>
            <a:xfrm>
              <a:off x="1291860" y="2086435"/>
              <a:ext cx="1966348" cy="4869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视图层</a:t>
              </a:r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946F01C8-1953-4E81-93C2-B4379AB2C38A}"/>
                </a:ext>
              </a:extLst>
            </p:cNvPr>
            <p:cNvSpPr/>
            <p:nvPr/>
          </p:nvSpPr>
          <p:spPr>
            <a:xfrm>
              <a:off x="1291860" y="1087499"/>
              <a:ext cx="1966348" cy="9326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衍生层</a:t>
              </a:r>
              <a:endParaRPr lang="en-US" altLang="zh-CN" sz="1200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algn="ctr"/>
              <a:r>
                <a:rPr lang="zh-CN" altLang="en-US" sz="1200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（自助生成）</a:t>
              </a:r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45821EDF-59F1-4751-92DD-106A1A71E552}"/>
                </a:ext>
              </a:extLst>
            </p:cNvPr>
            <p:cNvSpPr/>
            <p:nvPr/>
          </p:nvSpPr>
          <p:spPr>
            <a:xfrm>
              <a:off x="1291860" y="2639643"/>
              <a:ext cx="1966348" cy="4869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整合层</a:t>
              </a:r>
            </a:p>
          </p:txBody>
        </p:sp>
      </p:grpSp>
      <p:sp>
        <p:nvSpPr>
          <p:cNvPr id="219" name="等腰三角形 218">
            <a:extLst>
              <a:ext uri="{FF2B5EF4-FFF2-40B4-BE49-F238E27FC236}">
                <a16:creationId xmlns:a16="http://schemas.microsoft.com/office/drawing/2014/main" id="{CD7B8EE9-EEA2-4270-BAD1-66B9CC7CB129}"/>
              </a:ext>
            </a:extLst>
          </p:cNvPr>
          <p:cNvSpPr/>
          <p:nvPr/>
        </p:nvSpPr>
        <p:spPr>
          <a:xfrm rot="5400000">
            <a:off x="2860880" y="2123839"/>
            <a:ext cx="1711829" cy="19952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20" name="等腰三角形 219">
            <a:extLst>
              <a:ext uri="{FF2B5EF4-FFF2-40B4-BE49-F238E27FC236}">
                <a16:creationId xmlns:a16="http://schemas.microsoft.com/office/drawing/2014/main" id="{D3450074-0E56-42EB-98BA-53A51AEA5462}"/>
              </a:ext>
            </a:extLst>
          </p:cNvPr>
          <p:cNvSpPr/>
          <p:nvPr/>
        </p:nvSpPr>
        <p:spPr>
          <a:xfrm rot="5400000">
            <a:off x="5635243" y="2143653"/>
            <a:ext cx="1711829" cy="19952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ED44996B-88BC-4661-BEB3-43525E792373}"/>
              </a:ext>
            </a:extLst>
          </p:cNvPr>
          <p:cNvGrpSpPr/>
          <p:nvPr/>
        </p:nvGrpSpPr>
        <p:grpSpPr>
          <a:xfrm>
            <a:off x="3904561" y="1367691"/>
            <a:ext cx="2271619" cy="1715351"/>
            <a:chOff x="1277960" y="461073"/>
            <a:chExt cx="1980248" cy="2153346"/>
          </a:xfrm>
        </p:grpSpPr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EC46FB3E-2F60-4D9F-9FA6-BF9CA03E32B5}"/>
                </a:ext>
              </a:extLst>
            </p:cNvPr>
            <p:cNvSpPr/>
            <p:nvPr/>
          </p:nvSpPr>
          <p:spPr>
            <a:xfrm>
              <a:off x="1291860" y="2130298"/>
              <a:ext cx="1966348" cy="484121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整合层</a:t>
              </a:r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3B09C34E-C29A-4497-BA4A-B246C531649F}"/>
                </a:ext>
              </a:extLst>
            </p:cNvPr>
            <p:cNvSpPr/>
            <p:nvPr/>
          </p:nvSpPr>
          <p:spPr>
            <a:xfrm>
              <a:off x="1284862" y="1578239"/>
              <a:ext cx="1966348" cy="486966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中间层</a:t>
              </a:r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BB5DC587-4E51-4950-97EB-AC400E233800}"/>
                </a:ext>
              </a:extLst>
            </p:cNvPr>
            <p:cNvSpPr/>
            <p:nvPr/>
          </p:nvSpPr>
          <p:spPr>
            <a:xfrm>
              <a:off x="1284863" y="1025031"/>
              <a:ext cx="1966348" cy="486966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汇总层</a:t>
              </a:r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58DBCDC0-E587-4FD7-A19F-2FBACB5CDB1B}"/>
                </a:ext>
              </a:extLst>
            </p:cNvPr>
            <p:cNvSpPr/>
            <p:nvPr/>
          </p:nvSpPr>
          <p:spPr>
            <a:xfrm>
              <a:off x="1277960" y="461073"/>
              <a:ext cx="1966348" cy="486966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应用层</a:t>
              </a:r>
            </a:p>
          </p:txBody>
        </p:sp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D19DED41-CC43-4E5B-9284-EE5DB8CA28FA}"/>
              </a:ext>
            </a:extLst>
          </p:cNvPr>
          <p:cNvGrpSpPr/>
          <p:nvPr/>
        </p:nvGrpSpPr>
        <p:grpSpPr>
          <a:xfrm>
            <a:off x="1172768" y="1367691"/>
            <a:ext cx="2263700" cy="1717604"/>
            <a:chOff x="1291860" y="417182"/>
            <a:chExt cx="1973345" cy="2709426"/>
          </a:xfrm>
        </p:grpSpPr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58976F03-A78E-40C2-89A7-3B64DF7E620C}"/>
                </a:ext>
              </a:extLst>
            </p:cNvPr>
            <p:cNvSpPr/>
            <p:nvPr/>
          </p:nvSpPr>
          <p:spPr>
            <a:xfrm>
              <a:off x="1291860" y="2639643"/>
              <a:ext cx="1966348" cy="4869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操作数据层</a:t>
              </a:r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5B2953EF-6B5C-4B40-8E6C-B95382AD5E3C}"/>
                </a:ext>
              </a:extLst>
            </p:cNvPr>
            <p:cNvSpPr/>
            <p:nvPr/>
          </p:nvSpPr>
          <p:spPr>
            <a:xfrm>
              <a:off x="1291860" y="2086435"/>
              <a:ext cx="1966348" cy="486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明细层</a:t>
              </a:r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E748150D-6E5D-428D-A67F-D5B3ECC959F6}"/>
                </a:ext>
              </a:extLst>
            </p:cNvPr>
            <p:cNvSpPr/>
            <p:nvPr/>
          </p:nvSpPr>
          <p:spPr>
            <a:xfrm>
              <a:off x="1291860" y="1533226"/>
              <a:ext cx="1966348" cy="486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衍生层</a:t>
              </a:r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D9E13820-36BD-48AD-BA91-323BE32EC959}"/>
                </a:ext>
              </a:extLst>
            </p:cNvPr>
            <p:cNvSpPr/>
            <p:nvPr/>
          </p:nvSpPr>
          <p:spPr>
            <a:xfrm>
              <a:off x="1291860" y="983017"/>
              <a:ext cx="1966348" cy="4869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主题域层</a:t>
              </a:r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FC97C67D-5715-4E91-AFB2-2BB561C1E01C}"/>
                </a:ext>
              </a:extLst>
            </p:cNvPr>
            <p:cNvSpPr/>
            <p:nvPr/>
          </p:nvSpPr>
          <p:spPr>
            <a:xfrm>
              <a:off x="1298857" y="417182"/>
              <a:ext cx="1966348" cy="486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应用层</a:t>
              </a:r>
            </a:p>
          </p:txBody>
        </p:sp>
      </p:grpSp>
      <p:pic>
        <p:nvPicPr>
          <p:cNvPr id="243" name="图片 1" descr="logo3_cirrodata.png">
            <a:extLst>
              <a:ext uri="{FF2B5EF4-FFF2-40B4-BE49-F238E27FC236}">
                <a16:creationId xmlns:a16="http://schemas.microsoft.com/office/drawing/2014/main" id="{D517B0E4-3EE1-45D8-BD4D-3C404582A9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937" y="4625641"/>
            <a:ext cx="500909" cy="500779"/>
          </a:xfrm>
          <a:prstGeom prst="rect">
            <a:avLst/>
          </a:prstGeom>
        </p:spPr>
      </p:pic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2CAEA9A2-B451-4436-9960-B0825702D383}"/>
              </a:ext>
            </a:extLst>
          </p:cNvPr>
          <p:cNvGrpSpPr/>
          <p:nvPr/>
        </p:nvGrpSpPr>
        <p:grpSpPr>
          <a:xfrm>
            <a:off x="9824135" y="2473243"/>
            <a:ext cx="2407948" cy="526811"/>
            <a:chOff x="9263077" y="3607842"/>
            <a:chExt cx="2407948" cy="526811"/>
          </a:xfrm>
        </p:grpSpPr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079D1BEE-170D-4510-84AE-3C83F4C1AA48}"/>
                </a:ext>
              </a:extLst>
            </p:cNvPr>
            <p:cNvSpPr/>
            <p:nvPr/>
          </p:nvSpPr>
          <p:spPr>
            <a:xfrm>
              <a:off x="9263077" y="3776441"/>
              <a:ext cx="271684" cy="27168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1</a:t>
              </a:r>
              <a:endParaRPr lang="zh-CN" altLang="en-US" sz="11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3FEE49FD-8684-4CDC-9E5D-2712D55FEE6F}"/>
                </a:ext>
              </a:extLst>
            </p:cNvPr>
            <p:cNvSpPr/>
            <p:nvPr/>
          </p:nvSpPr>
          <p:spPr>
            <a:xfrm>
              <a:off x="9650298" y="3607842"/>
              <a:ext cx="2020727" cy="52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0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快速响应</a:t>
              </a:r>
              <a:r>
                <a:rPr kumimoji="1" lang="zh-CN" altLang="en-US" sz="1000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，</a:t>
              </a:r>
              <a:r>
                <a:rPr kumimoji="1" lang="zh-CN" altLang="en-US" sz="1000" dirty="0">
                  <a:latin typeface=""/>
                  <a:ea typeface="微软雅黑" panose="020B0503020204020204" pitchFamily="34" charset="-122"/>
                  <a:sym typeface=""/>
                </a:rPr>
                <a:t>根据分析需求实时衍生数据，灵活取用原子指标</a:t>
              </a:r>
              <a:endParaRPr kumimoji="1" lang="en-US" altLang="zh-CN" sz="10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C375A3D6-3E5C-4056-A819-06D28A2F3944}"/>
              </a:ext>
            </a:extLst>
          </p:cNvPr>
          <p:cNvSpPr/>
          <p:nvPr/>
        </p:nvSpPr>
        <p:spPr>
          <a:xfrm>
            <a:off x="9253370" y="2079771"/>
            <a:ext cx="400111" cy="3353036"/>
          </a:xfrm>
          <a:prstGeom prst="rightBrace">
            <a:avLst>
              <a:gd name="adj1" fmla="val 78129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0CD0F038-203E-40C1-B59C-972BE667CAC9}"/>
              </a:ext>
            </a:extLst>
          </p:cNvPr>
          <p:cNvGrpSpPr/>
          <p:nvPr/>
        </p:nvGrpSpPr>
        <p:grpSpPr>
          <a:xfrm>
            <a:off x="9824135" y="4419297"/>
            <a:ext cx="2407948" cy="526811"/>
            <a:chOff x="9263077" y="3636418"/>
            <a:chExt cx="2407948" cy="526811"/>
          </a:xfrm>
        </p:grpSpPr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BA1ACA5C-AA26-402E-B297-1172AA4BAB4A}"/>
                </a:ext>
              </a:extLst>
            </p:cNvPr>
            <p:cNvSpPr/>
            <p:nvPr/>
          </p:nvSpPr>
          <p:spPr>
            <a:xfrm>
              <a:off x="9263077" y="3776441"/>
              <a:ext cx="271684" cy="27168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3</a:t>
              </a:r>
              <a:endParaRPr lang="zh-CN" altLang="en-US" sz="11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277B6F6B-8F24-41A9-8F8B-95A3EFD7D232}"/>
                </a:ext>
              </a:extLst>
            </p:cNvPr>
            <p:cNvSpPr/>
            <p:nvPr/>
          </p:nvSpPr>
          <p:spPr>
            <a:xfrm>
              <a:off x="9650298" y="3636418"/>
              <a:ext cx="2020727" cy="52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0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节约存储，</a:t>
              </a:r>
              <a:r>
                <a:rPr kumimoji="1" lang="zh-CN" altLang="en-US" sz="1000" dirty="0">
                  <a:latin typeface=""/>
                  <a:ea typeface="微软雅黑" panose="020B0503020204020204" pitchFamily="34" charset="-122"/>
                  <a:sym typeface=""/>
                </a:rPr>
                <a:t>无需再做异构数据库之间的数据搬迁</a:t>
              </a:r>
              <a:endParaRPr kumimoji="1" lang="en-US" altLang="zh-CN" sz="1000" b="1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D7AA696E-2686-45EF-BC76-B7F7572A4B2E}"/>
              </a:ext>
            </a:extLst>
          </p:cNvPr>
          <p:cNvGrpSpPr/>
          <p:nvPr/>
        </p:nvGrpSpPr>
        <p:grpSpPr>
          <a:xfrm>
            <a:off x="9824135" y="3402998"/>
            <a:ext cx="2407948" cy="757643"/>
            <a:chOff x="9263077" y="3607842"/>
            <a:chExt cx="2407948" cy="757643"/>
          </a:xfrm>
        </p:grpSpPr>
        <p:sp>
          <p:nvSpPr>
            <p:cNvPr id="258" name="椭圆 257">
              <a:extLst>
                <a:ext uri="{FF2B5EF4-FFF2-40B4-BE49-F238E27FC236}">
                  <a16:creationId xmlns:a16="http://schemas.microsoft.com/office/drawing/2014/main" id="{607B953C-92E2-4EA8-9889-46504EE2BEBD}"/>
                </a:ext>
              </a:extLst>
            </p:cNvPr>
            <p:cNvSpPr/>
            <p:nvPr/>
          </p:nvSpPr>
          <p:spPr>
            <a:xfrm>
              <a:off x="9263077" y="3776441"/>
              <a:ext cx="271684" cy="27168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2</a:t>
              </a:r>
              <a:endParaRPr lang="zh-CN" altLang="en-US" sz="11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2EC0864F-AF55-4E5F-8C9D-8D3BFACCBC49}"/>
                </a:ext>
              </a:extLst>
            </p:cNvPr>
            <p:cNvSpPr/>
            <p:nvPr/>
          </p:nvSpPr>
          <p:spPr>
            <a:xfrm>
              <a:off x="9650298" y="3607842"/>
              <a:ext cx="2020727" cy="757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0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高效处理</a:t>
              </a:r>
              <a:r>
                <a:rPr kumimoji="1" lang="zh-CN" altLang="en-US" sz="1000" dirty="0">
                  <a:latin typeface=""/>
                  <a:ea typeface="微软雅黑" panose="020B0503020204020204" pitchFamily="34" charset="-122"/>
                  <a:sym typeface=""/>
                </a:rPr>
                <a:t>，降低数据处理过程的复杂度，省去出库、入库、稽核等处理环节</a:t>
              </a:r>
              <a:endParaRPr kumimoji="1" lang="en-US" altLang="zh-CN" sz="10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77BCC4-FC8B-400E-89DC-B9C85373736B}"/>
              </a:ext>
            </a:extLst>
          </p:cNvPr>
          <p:cNvGrpSpPr/>
          <p:nvPr/>
        </p:nvGrpSpPr>
        <p:grpSpPr>
          <a:xfrm>
            <a:off x="3919979" y="4482528"/>
            <a:ext cx="2278845" cy="1712435"/>
            <a:chOff x="3919979" y="4482528"/>
            <a:chExt cx="2278845" cy="1712435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D53250E6-754D-4A1A-89B3-D90495F95239}"/>
                </a:ext>
              </a:extLst>
            </p:cNvPr>
            <p:cNvSpPr/>
            <p:nvPr/>
          </p:nvSpPr>
          <p:spPr>
            <a:xfrm>
              <a:off x="3919979" y="4482528"/>
              <a:ext cx="2256202" cy="1712435"/>
            </a:xfrm>
            <a:prstGeom prst="rect">
              <a:avLst/>
            </a:prstGeom>
            <a:noFill/>
            <a:ln w="6350">
              <a:solidFill>
                <a:srgbClr val="0029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F24B2A51-B33C-43DE-980C-A523FD98BF81}"/>
                </a:ext>
              </a:extLst>
            </p:cNvPr>
            <p:cNvSpPr/>
            <p:nvPr/>
          </p:nvSpPr>
          <p:spPr>
            <a:xfrm>
              <a:off x="4497832" y="5523076"/>
              <a:ext cx="1204857" cy="60870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19144B79-F745-4835-B30B-1DE38FE5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8327" y="5788208"/>
              <a:ext cx="341514" cy="271631"/>
            </a:xfrm>
            <a:prstGeom prst="rect">
              <a:avLst/>
            </a:prstGeom>
          </p:spPr>
        </p:pic>
        <p:sp>
          <p:nvSpPr>
            <p:cNvPr id="179" name="TextBox 65">
              <a:extLst>
                <a:ext uri="{FF2B5EF4-FFF2-40B4-BE49-F238E27FC236}">
                  <a16:creationId xmlns:a16="http://schemas.microsoft.com/office/drawing/2014/main" id="{D4C2A871-AC9E-44BC-940C-C5FCEA162270}"/>
                </a:ext>
              </a:extLst>
            </p:cNvPr>
            <p:cNvSpPr txBox="1"/>
            <p:nvPr/>
          </p:nvSpPr>
          <p:spPr>
            <a:xfrm>
              <a:off x="4007113" y="5188355"/>
              <a:ext cx="651970" cy="27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latin typeface=""/>
                  <a:ea typeface="微软雅黑" panose="020B0503020204020204" pitchFamily="34" charset="-122"/>
                  <a:sym typeface=""/>
                </a:rPr>
                <a:t>数据搬迁</a:t>
              </a:r>
              <a:endParaRPr lang="en-US" altLang="zh-CN" sz="9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80" name="上箭头 23">
              <a:extLst>
                <a:ext uri="{FF2B5EF4-FFF2-40B4-BE49-F238E27FC236}">
                  <a16:creationId xmlns:a16="http://schemas.microsoft.com/office/drawing/2014/main" id="{1C8C0F5C-B708-4D91-AAEF-D914AE03B22B}"/>
                </a:ext>
              </a:extLst>
            </p:cNvPr>
            <p:cNvSpPr/>
            <p:nvPr/>
          </p:nvSpPr>
          <p:spPr>
            <a:xfrm>
              <a:off x="4603002" y="5225771"/>
              <a:ext cx="154254" cy="238172"/>
            </a:xfrm>
            <a:prstGeom prst="up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63C953BA-2D71-4A6A-92AA-765AB86F7700}"/>
                </a:ext>
              </a:extLst>
            </p:cNvPr>
            <p:cNvSpPr/>
            <p:nvPr/>
          </p:nvSpPr>
          <p:spPr>
            <a:xfrm>
              <a:off x="4006251" y="4566592"/>
              <a:ext cx="1057766" cy="6308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F2A8006D-C3EA-4EDD-9014-DDCCA0CD53E5}"/>
                </a:ext>
              </a:extLst>
            </p:cNvPr>
            <p:cNvSpPr/>
            <p:nvPr/>
          </p:nvSpPr>
          <p:spPr>
            <a:xfrm>
              <a:off x="5122440" y="4565647"/>
              <a:ext cx="977794" cy="63088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84" name="TextBox 65">
              <a:extLst>
                <a:ext uri="{FF2B5EF4-FFF2-40B4-BE49-F238E27FC236}">
                  <a16:creationId xmlns:a16="http://schemas.microsoft.com/office/drawing/2014/main" id="{0FF7DB01-2DA9-4F21-A916-DD55FD7E75A5}"/>
                </a:ext>
              </a:extLst>
            </p:cNvPr>
            <p:cNvSpPr txBox="1"/>
            <p:nvPr/>
          </p:nvSpPr>
          <p:spPr>
            <a:xfrm>
              <a:off x="5546854" y="5185618"/>
              <a:ext cx="651970" cy="27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latin typeface=""/>
                  <a:ea typeface="微软雅黑" panose="020B0503020204020204" pitchFamily="34" charset="-122"/>
                  <a:sym typeface=""/>
                </a:rPr>
                <a:t>数据搬迁</a:t>
              </a:r>
              <a:endParaRPr lang="en-US" altLang="zh-CN" sz="9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85" name="上箭头 23">
              <a:extLst>
                <a:ext uri="{FF2B5EF4-FFF2-40B4-BE49-F238E27FC236}">
                  <a16:creationId xmlns:a16="http://schemas.microsoft.com/office/drawing/2014/main" id="{6EC91AB5-BD5A-458B-8407-C84B53B60840}"/>
                </a:ext>
              </a:extLst>
            </p:cNvPr>
            <p:cNvSpPr/>
            <p:nvPr/>
          </p:nvSpPr>
          <p:spPr>
            <a:xfrm>
              <a:off x="5400913" y="5239079"/>
              <a:ext cx="154254" cy="238172"/>
            </a:xfrm>
            <a:prstGeom prst="up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C1E57588-C620-4172-A5D7-8941E1CC51C9}"/>
                </a:ext>
              </a:extLst>
            </p:cNvPr>
            <p:cNvGrpSpPr/>
            <p:nvPr/>
          </p:nvGrpSpPr>
          <p:grpSpPr>
            <a:xfrm>
              <a:off x="4098863" y="4805334"/>
              <a:ext cx="316602" cy="291947"/>
              <a:chOff x="3879163" y="2380744"/>
              <a:chExt cx="793999" cy="834426"/>
            </a:xfrm>
          </p:grpSpPr>
          <p:pic>
            <p:nvPicPr>
              <p:cNvPr id="187" name="图片 186">
                <a:extLst>
                  <a:ext uri="{FF2B5EF4-FFF2-40B4-BE49-F238E27FC236}">
                    <a16:creationId xmlns:a16="http://schemas.microsoft.com/office/drawing/2014/main" id="{9EC751DE-2DA8-44A8-87B1-86230804E5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79163" y="2920627"/>
                <a:ext cx="793999" cy="294543"/>
              </a:xfrm>
              <a:prstGeom prst="rect">
                <a:avLst/>
              </a:prstGeom>
            </p:spPr>
          </p:pic>
          <p:pic>
            <p:nvPicPr>
              <p:cNvPr id="188" name="图片 187">
                <a:extLst>
                  <a:ext uri="{FF2B5EF4-FFF2-40B4-BE49-F238E27FC236}">
                    <a16:creationId xmlns:a16="http://schemas.microsoft.com/office/drawing/2014/main" id="{701DF6EF-F240-4A8E-A62B-9464D52B8B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79163" y="2380744"/>
                <a:ext cx="793999" cy="543727"/>
              </a:xfrm>
              <a:prstGeom prst="rect">
                <a:avLst/>
              </a:prstGeom>
            </p:spPr>
          </p:pic>
        </p:grpSp>
        <p:pic>
          <p:nvPicPr>
            <p:cNvPr id="189" name="Picture 2">
              <a:extLst>
                <a:ext uri="{FF2B5EF4-FFF2-40B4-BE49-F238E27FC236}">
                  <a16:creationId xmlns:a16="http://schemas.microsoft.com/office/drawing/2014/main" id="{E2B6550F-84B6-4141-AF79-1B9C3DD019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00913" y="4816776"/>
              <a:ext cx="390914" cy="137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43A5622F-5317-48BB-8959-A189D6B9A628}"/>
                </a:ext>
              </a:extLst>
            </p:cNvPr>
            <p:cNvSpPr/>
            <p:nvPr/>
          </p:nvSpPr>
          <p:spPr>
            <a:xfrm>
              <a:off x="5220192" y="4564939"/>
              <a:ext cx="79791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关联分析</a:t>
              </a:r>
              <a:endParaRPr lang="zh-CN" altLang="en-US" sz="110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DEE3621A-AB6F-4978-A410-26CFEB7E2F73}"/>
                </a:ext>
              </a:extLst>
            </p:cNvPr>
            <p:cNvSpPr/>
            <p:nvPr/>
          </p:nvSpPr>
          <p:spPr>
            <a:xfrm>
              <a:off x="4142285" y="4546331"/>
              <a:ext cx="79791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单点查询</a:t>
              </a:r>
              <a:endParaRPr lang="zh-CN" altLang="en-US" sz="110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E8552AE9-B888-4B68-8EC7-4A79DD9B93D0}"/>
                </a:ext>
              </a:extLst>
            </p:cNvPr>
            <p:cNvSpPr/>
            <p:nvPr/>
          </p:nvSpPr>
          <p:spPr>
            <a:xfrm>
              <a:off x="4680129" y="5523076"/>
              <a:ext cx="79791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批量加工</a:t>
              </a:r>
              <a:endParaRPr lang="zh-CN" altLang="en-US" sz="110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pic>
          <p:nvPicPr>
            <p:cNvPr id="247" name="Picture 2">
              <a:extLst>
                <a:ext uri="{FF2B5EF4-FFF2-40B4-BE49-F238E27FC236}">
                  <a16:creationId xmlns:a16="http://schemas.microsoft.com/office/drawing/2014/main" id="{B85C3858-0033-4588-83EA-260AEF627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163" y="4813710"/>
              <a:ext cx="482033" cy="18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E593CF5B-9E65-4337-B3CA-3D9371664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692" y="4990519"/>
              <a:ext cx="496118" cy="1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987316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marL="361860" marR="0" lvl="0" indent="-36186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OLAP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一体化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融合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数仓架构方案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9" name="圆角矩形 56">
            <a:extLst>
              <a:ext uri="{FF2B5EF4-FFF2-40B4-BE49-F238E27FC236}">
                <a16:creationId xmlns:a16="http://schemas.microsoft.com/office/drawing/2014/main" id="{7EBF9ADB-91A8-47AF-8E1A-10105D4886A8}"/>
              </a:ext>
            </a:extLst>
          </p:cNvPr>
          <p:cNvSpPr/>
          <p:nvPr/>
        </p:nvSpPr>
        <p:spPr bwMode="auto">
          <a:xfrm>
            <a:off x="684689" y="2354022"/>
            <a:ext cx="10853416" cy="3792362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 defTabSz="1088776">
              <a:buClr>
                <a:srgbClr val="CC9900"/>
              </a:buClr>
            </a:pP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56">
            <a:extLst>
              <a:ext uri="{FF2B5EF4-FFF2-40B4-BE49-F238E27FC236}">
                <a16:creationId xmlns:a16="http://schemas.microsoft.com/office/drawing/2014/main" id="{DB5EEDDE-6EBD-4FF4-B1B9-127B225D6BAA}"/>
              </a:ext>
            </a:extLst>
          </p:cNvPr>
          <p:cNvSpPr/>
          <p:nvPr/>
        </p:nvSpPr>
        <p:spPr bwMode="auto">
          <a:xfrm>
            <a:off x="6126794" y="5272787"/>
            <a:ext cx="5040817" cy="4263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 defTabSz="1088776">
              <a:buClr>
                <a:srgbClr val="CC9900"/>
              </a:buClr>
            </a:pP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65C3575-1AF8-4624-A0C4-A5635A66A214}"/>
              </a:ext>
            </a:extLst>
          </p:cNvPr>
          <p:cNvGrpSpPr/>
          <p:nvPr/>
        </p:nvGrpSpPr>
        <p:grpSpPr>
          <a:xfrm>
            <a:off x="6230337" y="5360641"/>
            <a:ext cx="2327783" cy="523219"/>
            <a:chOff x="4638269" y="2893565"/>
            <a:chExt cx="969073" cy="34127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BCECF13-A65A-4E66-9391-92611EE15A2F}"/>
                </a:ext>
              </a:extLst>
            </p:cNvPr>
            <p:cNvSpPr/>
            <p:nvPr/>
          </p:nvSpPr>
          <p:spPr>
            <a:xfrm>
              <a:off x="4638269" y="2893565"/>
              <a:ext cx="969073" cy="34127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1088776">
                <a:buClr>
                  <a:srgbClr val="CC9900"/>
                </a:buClr>
              </a:pP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HDFS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数据存储</a:t>
              </a:r>
            </a:p>
            <a:p>
              <a:pPr defTabSz="1088776">
                <a:buClr>
                  <a:srgbClr val="CC9900"/>
                </a:buClr>
              </a:pP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2FCD09-7C9A-4193-9EC5-DDED505ABB9D}"/>
                </a:ext>
              </a:extLst>
            </p:cNvPr>
            <p:cNvSpPr/>
            <p:nvPr/>
          </p:nvSpPr>
          <p:spPr>
            <a:xfrm>
              <a:off x="5072273" y="2931162"/>
              <a:ext cx="535069" cy="1656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1088776">
                <a:buClr>
                  <a:srgbClr val="CC9900"/>
                </a:buClr>
              </a:pPr>
              <a:endPara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7" name="圆角矩形 56">
            <a:extLst>
              <a:ext uri="{FF2B5EF4-FFF2-40B4-BE49-F238E27FC236}">
                <a16:creationId xmlns:a16="http://schemas.microsoft.com/office/drawing/2014/main" id="{738999BC-2A46-46F3-95D5-4E34DA0F9608}"/>
              </a:ext>
            </a:extLst>
          </p:cNvPr>
          <p:cNvSpPr/>
          <p:nvPr/>
        </p:nvSpPr>
        <p:spPr bwMode="auto">
          <a:xfrm>
            <a:off x="6126794" y="3040002"/>
            <a:ext cx="5040817" cy="311898"/>
          </a:xfrm>
          <a:prstGeom prst="rect">
            <a:avLst/>
          </a:prstGeom>
          <a:solidFill>
            <a:srgbClr val="215968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 defTabSz="1088776">
              <a:buClr>
                <a:srgbClr val="CC9900"/>
              </a:buClr>
            </a:pP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3D8DCDA-DE75-4483-B4C5-29C1A77464B7}"/>
              </a:ext>
            </a:extLst>
          </p:cNvPr>
          <p:cNvGrpSpPr/>
          <p:nvPr/>
        </p:nvGrpSpPr>
        <p:grpSpPr>
          <a:xfrm>
            <a:off x="6126794" y="3426908"/>
            <a:ext cx="5086502" cy="1657262"/>
            <a:chOff x="3441150" y="3889987"/>
            <a:chExt cx="5783527" cy="1170634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E08DC00-C343-4C36-8418-808AA74EC434}"/>
                </a:ext>
              </a:extLst>
            </p:cNvPr>
            <p:cNvSpPr/>
            <p:nvPr/>
          </p:nvSpPr>
          <p:spPr>
            <a:xfrm>
              <a:off x="3441150" y="3889987"/>
              <a:ext cx="1834905" cy="114622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eaLnBrk="0" hangingPunct="0">
                <a:lnSpc>
                  <a:spcPct val="80000"/>
                </a:lnSpc>
              </a:pPr>
              <a:endParaRPr lang="en-US" altLang="zh-TW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pic>
          <p:nvPicPr>
            <p:cNvPr id="26" name="图片 14">
              <a:extLst>
                <a:ext uri="{FF2B5EF4-FFF2-40B4-BE49-F238E27FC236}">
                  <a16:creationId xmlns:a16="http://schemas.microsoft.com/office/drawing/2014/main" id="{29F4B68C-D2B5-4805-81F2-986C256D6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6906" y="3934062"/>
              <a:ext cx="313309" cy="288677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C78FAD1-A5D3-4831-8792-7F0BFD2E3F75}"/>
                </a:ext>
              </a:extLst>
            </p:cNvPr>
            <p:cNvSpPr/>
            <p:nvPr/>
          </p:nvSpPr>
          <p:spPr>
            <a:xfrm>
              <a:off x="3733147" y="3952933"/>
              <a:ext cx="1407694" cy="2226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85682"/>
              <a:r>
                <a:rPr lang="zh-CN" altLang="en-US" sz="9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批处理计算</a:t>
              </a:r>
              <a:r>
                <a:rPr lang="zh-TW" altLang="en-US" sz="9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1901916-4CC4-49E1-AC5B-2F788D834C7C}"/>
                </a:ext>
              </a:extLst>
            </p:cNvPr>
            <p:cNvSpPr/>
            <p:nvPr/>
          </p:nvSpPr>
          <p:spPr>
            <a:xfrm>
              <a:off x="3623616" y="4161542"/>
              <a:ext cx="1731759" cy="899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defTabSz="685682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PL/SQL</a:t>
              </a:r>
              <a:endParaRPr lang="en-US" altLang="zh-TW" sz="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685682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高性能查询分析</a:t>
              </a:r>
              <a:endParaRPr lang="en-US" altLang="zh-TW" sz="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685682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高并发点查询</a:t>
              </a:r>
              <a:endParaRPr lang="zh-TW" altLang="en-US" sz="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685682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横向扩展</a:t>
              </a:r>
              <a:endParaRPr lang="en-US" altLang="zh-TW" sz="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685682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PB</a:t>
              </a:r>
              <a:r>
                <a:rPr lang="zh-CN" altLang="en-US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级海量数据支持</a:t>
              </a:r>
              <a:endParaRPr lang="zh-TW" altLang="en-US" sz="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74D2441-FF0A-4DC7-AB34-9CBE4CA7C94D}"/>
                </a:ext>
              </a:extLst>
            </p:cNvPr>
            <p:cNvSpPr/>
            <p:nvPr/>
          </p:nvSpPr>
          <p:spPr>
            <a:xfrm>
              <a:off x="5389488" y="3895368"/>
              <a:ext cx="1834905" cy="114084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eaLnBrk="0" hangingPunct="0">
                <a:lnSpc>
                  <a:spcPct val="80000"/>
                </a:lnSpc>
              </a:pPr>
              <a:endParaRPr lang="en-US" altLang="zh-TW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A528457-C20B-42DD-BF3A-D1917B948E58}"/>
                </a:ext>
              </a:extLst>
            </p:cNvPr>
            <p:cNvSpPr/>
            <p:nvPr/>
          </p:nvSpPr>
          <p:spPr>
            <a:xfrm>
              <a:off x="5739941" y="3952932"/>
              <a:ext cx="1484452" cy="2226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85682"/>
              <a:r>
                <a:rPr lang="zh-CN" altLang="en-US" sz="9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实时数据计算</a:t>
              </a:r>
              <a:r>
                <a:rPr lang="zh-TW" altLang="en-US" sz="9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 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DADED8A-4814-48AD-9144-644560168DC9}"/>
                </a:ext>
              </a:extLst>
            </p:cNvPr>
            <p:cNvSpPr/>
            <p:nvPr/>
          </p:nvSpPr>
          <p:spPr>
            <a:xfrm>
              <a:off x="5568274" y="4161542"/>
              <a:ext cx="1731759" cy="899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有状态的实时数据</a:t>
              </a:r>
              <a:endParaRPr lang="en-CA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窗口计算</a:t>
              </a:r>
              <a:endParaRPr lang="en-CA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复杂事件处理</a:t>
              </a:r>
              <a:endParaRPr lang="en-US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Exactly once </a:t>
              </a: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语义</a:t>
              </a:r>
              <a:endParaRPr lang="en-CA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高吞吐</a:t>
              </a:r>
              <a:endParaRPr lang="en-US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2" name="图片 12">
              <a:extLst>
                <a:ext uri="{FF2B5EF4-FFF2-40B4-BE49-F238E27FC236}">
                  <a16:creationId xmlns:a16="http://schemas.microsoft.com/office/drawing/2014/main" id="{7057B564-6004-49DF-9B74-4E59BBAFC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8005" y="3896938"/>
              <a:ext cx="264141" cy="323966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222B3A2-A33F-4A4B-8F82-279ED03665AD}"/>
                </a:ext>
              </a:extLst>
            </p:cNvPr>
            <p:cNvSpPr/>
            <p:nvPr/>
          </p:nvSpPr>
          <p:spPr>
            <a:xfrm>
              <a:off x="7337827" y="3900332"/>
              <a:ext cx="1834905" cy="11358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eaLnBrk="0" hangingPunct="0">
                <a:lnSpc>
                  <a:spcPct val="80000"/>
                </a:lnSpc>
              </a:pPr>
              <a:endParaRPr lang="en-US" altLang="zh-TW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7480410-4D88-4828-AE9F-59DA3DEBB8BE}"/>
                </a:ext>
              </a:extLst>
            </p:cNvPr>
            <p:cNvSpPr/>
            <p:nvPr/>
          </p:nvSpPr>
          <p:spPr>
            <a:xfrm>
              <a:off x="7638712" y="3952932"/>
              <a:ext cx="1439770" cy="2226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85682"/>
              <a:r>
                <a:rPr lang="zh-CN" altLang="en-US" sz="9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非结构化处理引擎</a:t>
              </a:r>
              <a:endParaRPr lang="zh-TW" altLang="en-US" sz="9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6E36E81-5E30-42B9-A532-DEB689D1B146}"/>
                </a:ext>
              </a:extLst>
            </p:cNvPr>
            <p:cNvSpPr/>
            <p:nvPr/>
          </p:nvSpPr>
          <p:spPr>
            <a:xfrm>
              <a:off x="7492918" y="4169329"/>
              <a:ext cx="1731759" cy="734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小文件存储</a:t>
              </a:r>
              <a:endParaRPr lang="en-US" altLang="zh-CN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大文件存储</a:t>
              </a:r>
              <a:endParaRPr lang="en-US" altLang="zh-CN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文本文件存储</a:t>
              </a:r>
              <a:endParaRPr lang="en-US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非结构化数据索引</a:t>
              </a:r>
              <a:endParaRPr lang="en-US" altLang="zh-CN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6" name="图片 13">
              <a:extLst>
                <a:ext uri="{FF2B5EF4-FFF2-40B4-BE49-F238E27FC236}">
                  <a16:creationId xmlns:a16="http://schemas.microsoft.com/office/drawing/2014/main" id="{819FE5A5-EBB8-4DF8-AC26-E75553DE9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6944" y="4002853"/>
              <a:ext cx="231648" cy="151472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F5D245C3-A701-4C7E-B513-5B597DE29098}"/>
              </a:ext>
            </a:extLst>
          </p:cNvPr>
          <p:cNvSpPr/>
          <p:nvPr/>
        </p:nvSpPr>
        <p:spPr bwMode="auto">
          <a:xfrm>
            <a:off x="1007312" y="5043875"/>
            <a:ext cx="4331923" cy="82201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5B2F35B-DA87-4BA7-81B7-A4E59D551B2F}"/>
              </a:ext>
            </a:extLst>
          </p:cNvPr>
          <p:cNvSpPr/>
          <p:nvPr/>
        </p:nvSpPr>
        <p:spPr bwMode="auto">
          <a:xfrm>
            <a:off x="1014247" y="3891125"/>
            <a:ext cx="4321791" cy="103249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7AF3B2E5-3C94-449A-80EA-E6228CCD5887}"/>
              </a:ext>
            </a:extLst>
          </p:cNvPr>
          <p:cNvSpPr/>
          <p:nvPr/>
        </p:nvSpPr>
        <p:spPr bwMode="auto">
          <a:xfrm>
            <a:off x="988160" y="5336846"/>
            <a:ext cx="752936" cy="36233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5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整合层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F8221BD-8932-42AF-B8EA-8306B2159B4F}"/>
              </a:ext>
            </a:extLst>
          </p:cNvPr>
          <p:cNvGrpSpPr/>
          <p:nvPr/>
        </p:nvGrpSpPr>
        <p:grpSpPr>
          <a:xfrm>
            <a:off x="1821632" y="5445224"/>
            <a:ext cx="3237876" cy="244504"/>
            <a:chOff x="2331401" y="6122733"/>
            <a:chExt cx="3237876" cy="207749"/>
          </a:xfrm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CD85528C-9EF3-4611-BDDB-32AC597039AE}"/>
                </a:ext>
              </a:extLst>
            </p:cNvPr>
            <p:cNvSpPr/>
            <p:nvPr/>
          </p:nvSpPr>
          <p:spPr bwMode="auto">
            <a:xfrm>
              <a:off x="2331401" y="6122733"/>
              <a:ext cx="714886" cy="20774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数据清洗</a:t>
              </a:r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FEF3CF53-BEFB-489A-BC43-D3BD7ABC3785}"/>
                </a:ext>
              </a:extLst>
            </p:cNvPr>
            <p:cNvSpPr/>
            <p:nvPr/>
          </p:nvSpPr>
          <p:spPr bwMode="auto">
            <a:xfrm>
              <a:off x="3172398" y="6122733"/>
              <a:ext cx="714886" cy="20774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数据整合</a:t>
              </a:r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16456CE6-9EFA-46ED-8B6D-A08B99C6AF79}"/>
                </a:ext>
              </a:extLst>
            </p:cNvPr>
            <p:cNvSpPr/>
            <p:nvPr/>
          </p:nvSpPr>
          <p:spPr bwMode="auto">
            <a:xfrm>
              <a:off x="4854391" y="6122733"/>
              <a:ext cx="714886" cy="20774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编码转换</a:t>
              </a:r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F8BB1A66-308B-404A-80C2-0D8FB0709AE7}"/>
                </a:ext>
              </a:extLst>
            </p:cNvPr>
            <p:cNvSpPr/>
            <p:nvPr/>
          </p:nvSpPr>
          <p:spPr bwMode="auto">
            <a:xfrm>
              <a:off x="4013395" y="6122733"/>
              <a:ext cx="714886" cy="20774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统一标准</a:t>
              </a:r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8A02102D-088A-4C26-95DE-B38F2182BBE8}"/>
              </a:ext>
            </a:extLst>
          </p:cNvPr>
          <p:cNvSpPr/>
          <p:nvPr/>
        </p:nvSpPr>
        <p:spPr>
          <a:xfrm>
            <a:off x="2559432" y="5119300"/>
            <a:ext cx="153118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50" dirty="0">
                <a:latin typeface="微软雅黑" pitchFamily="34" charset="-122"/>
                <a:ea typeface="微软雅黑" pitchFamily="34" charset="-122"/>
              </a:rPr>
              <a:t>遵循统一标准清洗数据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90A4446-DF32-4C93-9928-B7EFAB9027E8}"/>
              </a:ext>
            </a:extLst>
          </p:cNvPr>
          <p:cNvSpPr/>
          <p:nvPr/>
        </p:nvSpPr>
        <p:spPr>
          <a:xfrm>
            <a:off x="2508104" y="3943336"/>
            <a:ext cx="18004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50" dirty="0">
                <a:latin typeface="微软雅黑" pitchFamily="34" charset="-122"/>
                <a:ea typeface="微软雅黑" pitchFamily="34" charset="-122"/>
              </a:rPr>
              <a:t>遵循统一标准拉通业务实体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8E6AADA-198C-4935-8F90-16C66B05D143}"/>
              </a:ext>
            </a:extLst>
          </p:cNvPr>
          <p:cNvSpPr/>
          <p:nvPr/>
        </p:nvSpPr>
        <p:spPr bwMode="auto">
          <a:xfrm>
            <a:off x="1014247" y="2671823"/>
            <a:ext cx="4321791" cy="1099040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B3117657-5F50-415C-919E-9600796FB2F8}"/>
              </a:ext>
            </a:extLst>
          </p:cNvPr>
          <p:cNvSpPr/>
          <p:nvPr/>
        </p:nvSpPr>
        <p:spPr bwMode="auto">
          <a:xfrm>
            <a:off x="988160" y="4282308"/>
            <a:ext cx="752936" cy="36233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5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视图层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481B8A9B-0551-433A-B96A-6D8B317918BE}"/>
              </a:ext>
            </a:extLst>
          </p:cNvPr>
          <p:cNvSpPr/>
          <p:nvPr/>
        </p:nvSpPr>
        <p:spPr bwMode="auto">
          <a:xfrm>
            <a:off x="988160" y="3011119"/>
            <a:ext cx="752936" cy="36233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5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衍生层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983CA40-002F-45FA-AE18-9521C837BDB6}"/>
              </a:ext>
            </a:extLst>
          </p:cNvPr>
          <p:cNvSpPr/>
          <p:nvPr/>
        </p:nvSpPr>
        <p:spPr>
          <a:xfrm>
            <a:off x="2121679" y="2755237"/>
            <a:ext cx="2473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5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基于分析工具制定衍生规则，实时计算</a:t>
            </a:r>
            <a:endParaRPr kumimoji="1" lang="en-US" altLang="zh-CN" sz="105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418783E-4B2D-4142-AD78-938932350E8F}"/>
              </a:ext>
            </a:extLst>
          </p:cNvPr>
          <p:cNvGrpSpPr/>
          <p:nvPr/>
        </p:nvGrpSpPr>
        <p:grpSpPr>
          <a:xfrm>
            <a:off x="5634676" y="3043564"/>
            <a:ext cx="277753" cy="2615634"/>
            <a:chOff x="5619279" y="2787408"/>
            <a:chExt cx="277753" cy="2433018"/>
          </a:xfrm>
        </p:grpSpPr>
        <p:sp>
          <p:nvSpPr>
            <p:cNvPr id="86" name="箭头: V 形 85">
              <a:extLst>
                <a:ext uri="{FF2B5EF4-FFF2-40B4-BE49-F238E27FC236}">
                  <a16:creationId xmlns:a16="http://schemas.microsoft.com/office/drawing/2014/main" id="{65CDB5C4-9DC8-4D25-927F-33E59BFC1362}"/>
                </a:ext>
              </a:extLst>
            </p:cNvPr>
            <p:cNvSpPr/>
            <p:nvPr/>
          </p:nvSpPr>
          <p:spPr>
            <a:xfrm flipH="1">
              <a:off x="5619279" y="2787408"/>
              <a:ext cx="277753" cy="437212"/>
            </a:xfrm>
            <a:prstGeom prst="chevron">
              <a:avLst/>
            </a:prstGeom>
            <a:solidFill>
              <a:srgbClr val="21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箭头: V 形 86">
              <a:extLst>
                <a:ext uri="{FF2B5EF4-FFF2-40B4-BE49-F238E27FC236}">
                  <a16:creationId xmlns:a16="http://schemas.microsoft.com/office/drawing/2014/main" id="{578A3365-ECA3-4AAD-8D7E-067F67206226}"/>
                </a:ext>
              </a:extLst>
            </p:cNvPr>
            <p:cNvSpPr/>
            <p:nvPr/>
          </p:nvSpPr>
          <p:spPr>
            <a:xfrm flipH="1">
              <a:off x="5619279" y="3785311"/>
              <a:ext cx="277753" cy="437212"/>
            </a:xfrm>
            <a:prstGeom prst="chevron">
              <a:avLst/>
            </a:prstGeom>
            <a:solidFill>
              <a:srgbClr val="21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箭头: V 形 87">
              <a:extLst>
                <a:ext uri="{FF2B5EF4-FFF2-40B4-BE49-F238E27FC236}">
                  <a16:creationId xmlns:a16="http://schemas.microsoft.com/office/drawing/2014/main" id="{0511E8F3-B44D-4108-8475-6A5499852A08}"/>
                </a:ext>
              </a:extLst>
            </p:cNvPr>
            <p:cNvSpPr/>
            <p:nvPr/>
          </p:nvSpPr>
          <p:spPr>
            <a:xfrm flipH="1">
              <a:off x="5619279" y="4783214"/>
              <a:ext cx="277753" cy="437212"/>
            </a:xfrm>
            <a:prstGeom prst="chevron">
              <a:avLst/>
            </a:prstGeom>
            <a:solidFill>
              <a:srgbClr val="21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12BB05FF-9A6C-498F-B506-C1422F72C3FE}"/>
              </a:ext>
            </a:extLst>
          </p:cNvPr>
          <p:cNvGrpSpPr/>
          <p:nvPr/>
        </p:nvGrpSpPr>
        <p:grpSpPr>
          <a:xfrm>
            <a:off x="1014247" y="1282905"/>
            <a:ext cx="4217657" cy="796634"/>
            <a:chOff x="8717119" y="2287974"/>
            <a:chExt cx="4743938" cy="972502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00D4BC33-5D75-4858-BAF4-1E80626CACE3}"/>
                </a:ext>
              </a:extLst>
            </p:cNvPr>
            <p:cNvGrpSpPr/>
            <p:nvPr/>
          </p:nvGrpSpPr>
          <p:grpSpPr>
            <a:xfrm>
              <a:off x="8717119" y="2287974"/>
              <a:ext cx="4743938" cy="972502"/>
              <a:chOff x="8717119" y="2253376"/>
              <a:chExt cx="4743938" cy="972502"/>
            </a:xfrm>
          </p:grpSpPr>
          <p:sp>
            <p:nvSpPr>
              <p:cNvPr id="99" name="Oval 9">
                <a:extLst>
                  <a:ext uri="{FF2B5EF4-FFF2-40B4-BE49-F238E27FC236}">
                    <a16:creationId xmlns:a16="http://schemas.microsoft.com/office/drawing/2014/main" id="{5EE38D41-C249-44C3-9E37-B787ECD2E1C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37393" y="2253376"/>
                <a:ext cx="2237828" cy="411355"/>
              </a:xfrm>
              <a:prstGeom prst="round1Rect">
                <a:avLst>
                  <a:gd name="adj" fmla="val 42796"/>
                </a:avLst>
              </a:prstGeom>
              <a:solidFill>
                <a:srgbClr val="C0504D"/>
              </a:solidFill>
              <a:ln w="25400">
                <a:noFill/>
                <a:round/>
                <a:headEnd/>
                <a:tailEnd/>
              </a:ln>
            </p:spPr>
            <p:txBody>
              <a:bodyPr lIns="60960" tIns="59267" rIns="60960" bIns="59267" anchor="ctr" anchorCtr="1"/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kumimoji="1" lang="zh-CN" altLang="en-US" sz="1400" b="1" dirty="0">
                    <a:solidFill>
                      <a:schemeClr val="bg1"/>
                    </a:solidFill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数仓模型重构</a:t>
                </a:r>
                <a:endParaRPr kumimoji="1" lang="zh-TW" altLang="en-US" sz="14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Microsoft YaHei" charset="-122"/>
                  <a:sym typeface=""/>
                </a:endParaRPr>
              </a:p>
            </p:txBody>
          </p:sp>
          <p:sp>
            <p:nvSpPr>
              <p:cNvPr id="100" name="TextBox 106">
                <a:extLst>
                  <a:ext uri="{FF2B5EF4-FFF2-40B4-BE49-F238E27FC236}">
                    <a16:creationId xmlns:a16="http://schemas.microsoft.com/office/drawing/2014/main" id="{3E3F6642-308B-4B2B-851C-B943FDA5D4ED}"/>
                  </a:ext>
                </a:extLst>
              </p:cNvPr>
              <p:cNvSpPr txBox="1"/>
              <p:nvPr/>
            </p:nvSpPr>
            <p:spPr>
              <a:xfrm>
                <a:off x="8717119" y="2863592"/>
                <a:ext cx="4743938" cy="362286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tIns="154800" rtlCol="0" anchor="ctr" anchorCtr="0">
                <a:noAutofit/>
              </a:bodyPr>
              <a:lstStyle/>
              <a:p>
                <a:pPr marR="0" lvl="0" algn="just" defTabSz="90085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简化数据仓库结构，通过物理模型整合为原子指标，通过逻辑模型实时支撑分析需求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</p:txBody>
          </p:sp>
          <p:sp>
            <p:nvSpPr>
              <p:cNvPr id="101" name="Freeform 8">
                <a:extLst>
                  <a:ext uri="{FF2B5EF4-FFF2-40B4-BE49-F238E27FC236}">
                    <a16:creationId xmlns:a16="http://schemas.microsoft.com/office/drawing/2014/main" id="{40AB067E-DCB1-4040-96F2-F02E37E7335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111144" y="2289184"/>
                <a:ext cx="408182" cy="336566"/>
              </a:xfrm>
              <a:custGeom>
                <a:avLst/>
                <a:gdLst>
                  <a:gd name="T0" fmla="*/ 0 w 2393"/>
                  <a:gd name="T1" fmla="*/ 0 h 2160"/>
                  <a:gd name="T2" fmla="*/ 0 w 2393"/>
                  <a:gd name="T3" fmla="*/ 0 h 2160"/>
                  <a:gd name="T4" fmla="*/ 0 w 2393"/>
                  <a:gd name="T5" fmla="*/ 0 h 2160"/>
                  <a:gd name="T6" fmla="*/ 0 w 2393"/>
                  <a:gd name="T7" fmla="*/ 0 h 2160"/>
                  <a:gd name="T8" fmla="*/ 0 w 2393"/>
                  <a:gd name="T9" fmla="*/ 0 h 2160"/>
                  <a:gd name="T10" fmla="*/ 0 w 2393"/>
                  <a:gd name="T11" fmla="*/ 0 h 2160"/>
                  <a:gd name="T12" fmla="*/ 0 w 2393"/>
                  <a:gd name="T13" fmla="*/ 0 h 2160"/>
                  <a:gd name="T14" fmla="*/ 0 w 2393"/>
                  <a:gd name="T15" fmla="*/ 0 h 2160"/>
                  <a:gd name="T16" fmla="*/ 0 w 2393"/>
                  <a:gd name="T17" fmla="*/ 0 h 2160"/>
                  <a:gd name="T18" fmla="*/ 0 w 2393"/>
                  <a:gd name="T19" fmla="*/ 0 h 2160"/>
                  <a:gd name="T20" fmla="*/ 0 w 2393"/>
                  <a:gd name="T21" fmla="*/ 0 h 2160"/>
                  <a:gd name="T22" fmla="*/ 0 w 2393"/>
                  <a:gd name="T23" fmla="*/ 0 h 2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93"/>
                  <a:gd name="T37" fmla="*/ 0 h 2160"/>
                  <a:gd name="T38" fmla="*/ 2393 w 2393"/>
                  <a:gd name="T39" fmla="*/ 2160 h 21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93" h="2160">
                    <a:moveTo>
                      <a:pt x="2353" y="1706"/>
                    </a:moveTo>
                    <a:lnTo>
                      <a:pt x="1480" y="194"/>
                    </a:lnTo>
                    <a:cubicBezTo>
                      <a:pt x="1397" y="50"/>
                      <a:pt x="1212" y="0"/>
                      <a:pt x="1067" y="84"/>
                    </a:cubicBezTo>
                    <a:cubicBezTo>
                      <a:pt x="1021" y="110"/>
                      <a:pt x="983" y="148"/>
                      <a:pt x="956" y="194"/>
                    </a:cubicBezTo>
                    <a:lnTo>
                      <a:pt x="84" y="1706"/>
                    </a:lnTo>
                    <a:cubicBezTo>
                      <a:pt x="0" y="1851"/>
                      <a:pt x="50" y="2036"/>
                      <a:pt x="194" y="2119"/>
                    </a:cubicBezTo>
                    <a:cubicBezTo>
                      <a:pt x="240" y="2146"/>
                      <a:pt x="292" y="2160"/>
                      <a:pt x="345" y="2160"/>
                    </a:cubicBezTo>
                    <a:lnTo>
                      <a:pt x="2091" y="2160"/>
                    </a:lnTo>
                    <a:cubicBezTo>
                      <a:pt x="2258" y="2160"/>
                      <a:pt x="2393" y="2024"/>
                      <a:pt x="2393" y="1857"/>
                    </a:cubicBezTo>
                    <a:cubicBezTo>
                      <a:pt x="2393" y="1804"/>
                      <a:pt x="2379" y="1752"/>
                      <a:pt x="2353" y="1706"/>
                    </a:cubicBezTo>
                    <a:close/>
                  </a:path>
                </a:pathLst>
              </a:custGeom>
              <a:solidFill>
                <a:srgbClr val="969696"/>
              </a:solidFill>
              <a:ln w="3175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  <p:sp>
          <p:nvSpPr>
            <p:cNvPr id="98" name="TextBox 7">
              <a:extLst>
                <a:ext uri="{FF2B5EF4-FFF2-40B4-BE49-F238E27FC236}">
                  <a16:creationId xmlns:a16="http://schemas.microsoft.com/office/drawing/2014/main" id="{B593C3C6-93F7-48DF-84BC-A6DB487FFBD2}"/>
                </a:ext>
              </a:extLst>
            </p:cNvPr>
            <p:cNvSpPr txBox="1"/>
            <p:nvPr/>
          </p:nvSpPr>
          <p:spPr bwMode="auto">
            <a:xfrm>
              <a:off x="9121368" y="2309414"/>
              <a:ext cx="297625" cy="45086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75614B2-2A8B-4EB7-9FDD-FB4216B3810E}"/>
              </a:ext>
            </a:extLst>
          </p:cNvPr>
          <p:cNvGrpSpPr/>
          <p:nvPr/>
        </p:nvGrpSpPr>
        <p:grpSpPr>
          <a:xfrm>
            <a:off x="6148415" y="1308670"/>
            <a:ext cx="4772121" cy="824698"/>
            <a:chOff x="8479770" y="2287974"/>
            <a:chExt cx="5367588" cy="1006762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96A80599-E5FE-4C02-9DE7-F0531B18959E}"/>
                </a:ext>
              </a:extLst>
            </p:cNvPr>
            <p:cNvGrpSpPr/>
            <p:nvPr/>
          </p:nvGrpSpPr>
          <p:grpSpPr>
            <a:xfrm>
              <a:off x="8479770" y="2287974"/>
              <a:ext cx="5367588" cy="1006762"/>
              <a:chOff x="8479770" y="2253376"/>
              <a:chExt cx="5367588" cy="1006762"/>
            </a:xfrm>
          </p:grpSpPr>
          <p:sp>
            <p:nvSpPr>
              <p:cNvPr id="105" name="Oval 9">
                <a:extLst>
                  <a:ext uri="{FF2B5EF4-FFF2-40B4-BE49-F238E27FC236}">
                    <a16:creationId xmlns:a16="http://schemas.microsoft.com/office/drawing/2014/main" id="{2784DF14-010B-42AC-AF3E-EE77BBC04E8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37393" y="2253376"/>
                <a:ext cx="2237828" cy="411355"/>
              </a:xfrm>
              <a:prstGeom prst="round1Rect">
                <a:avLst>
                  <a:gd name="adj" fmla="val 42796"/>
                </a:avLst>
              </a:prstGeom>
              <a:solidFill>
                <a:srgbClr val="C0504D"/>
              </a:solidFill>
              <a:ln w="25400">
                <a:noFill/>
                <a:round/>
                <a:headEnd/>
                <a:tailEnd/>
              </a:ln>
            </p:spPr>
            <p:txBody>
              <a:bodyPr lIns="60960" tIns="59267" rIns="60960" bIns="59267" anchor="ctr" anchorCtr="1"/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kumimoji="1" lang="zh-CN" altLang="en-US" sz="1400" b="1" dirty="0">
                    <a:solidFill>
                      <a:schemeClr val="bg1"/>
                    </a:solidFill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批流一体化数据库</a:t>
                </a:r>
                <a:endParaRPr kumimoji="1" lang="zh-TW" altLang="en-US" sz="14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Microsoft YaHei" charset="-122"/>
                  <a:sym typeface=""/>
                </a:endParaRPr>
              </a:p>
            </p:txBody>
          </p:sp>
          <p:sp>
            <p:nvSpPr>
              <p:cNvPr id="106" name="TextBox 106">
                <a:extLst>
                  <a:ext uri="{FF2B5EF4-FFF2-40B4-BE49-F238E27FC236}">
                    <a16:creationId xmlns:a16="http://schemas.microsoft.com/office/drawing/2014/main" id="{0C442DC8-4D19-4629-A11A-A1EE9D2B9E3E}"/>
                  </a:ext>
                </a:extLst>
              </p:cNvPr>
              <p:cNvSpPr txBox="1"/>
              <p:nvPr/>
            </p:nvSpPr>
            <p:spPr>
              <a:xfrm>
                <a:off x="8479770" y="2825934"/>
                <a:ext cx="5367588" cy="43420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tIns="154800" rtlCol="0" anchor="ctr" anchorCtr="0">
                <a:noAutofit/>
              </a:bodyPr>
              <a:lstStyle/>
              <a:p>
                <a:pPr lvl="0" algn="just" defTabSz="900857">
                  <a:lnSpc>
                    <a:spcPct val="150000"/>
                  </a:lnSpc>
                  <a:defRPr/>
                </a:pPr>
                <a:r>
                  <a:rPr lang="zh-CN" altLang="en-US" sz="1050" kern="0" dirty="0"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一站式支撑流处理、批处理、关联分析和实时查询，消除因异构数据库产生的数据冗余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</p:txBody>
          </p:sp>
          <p:sp>
            <p:nvSpPr>
              <p:cNvPr id="107" name="Freeform 8">
                <a:extLst>
                  <a:ext uri="{FF2B5EF4-FFF2-40B4-BE49-F238E27FC236}">
                    <a16:creationId xmlns:a16="http://schemas.microsoft.com/office/drawing/2014/main" id="{24E638D1-6CBB-4224-BAEF-A5685D7BFC0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111144" y="2289184"/>
                <a:ext cx="408182" cy="336566"/>
              </a:xfrm>
              <a:custGeom>
                <a:avLst/>
                <a:gdLst>
                  <a:gd name="T0" fmla="*/ 0 w 2393"/>
                  <a:gd name="T1" fmla="*/ 0 h 2160"/>
                  <a:gd name="T2" fmla="*/ 0 w 2393"/>
                  <a:gd name="T3" fmla="*/ 0 h 2160"/>
                  <a:gd name="T4" fmla="*/ 0 w 2393"/>
                  <a:gd name="T5" fmla="*/ 0 h 2160"/>
                  <a:gd name="T6" fmla="*/ 0 w 2393"/>
                  <a:gd name="T7" fmla="*/ 0 h 2160"/>
                  <a:gd name="T8" fmla="*/ 0 w 2393"/>
                  <a:gd name="T9" fmla="*/ 0 h 2160"/>
                  <a:gd name="T10" fmla="*/ 0 w 2393"/>
                  <a:gd name="T11" fmla="*/ 0 h 2160"/>
                  <a:gd name="T12" fmla="*/ 0 w 2393"/>
                  <a:gd name="T13" fmla="*/ 0 h 2160"/>
                  <a:gd name="T14" fmla="*/ 0 w 2393"/>
                  <a:gd name="T15" fmla="*/ 0 h 2160"/>
                  <a:gd name="T16" fmla="*/ 0 w 2393"/>
                  <a:gd name="T17" fmla="*/ 0 h 2160"/>
                  <a:gd name="T18" fmla="*/ 0 w 2393"/>
                  <a:gd name="T19" fmla="*/ 0 h 2160"/>
                  <a:gd name="T20" fmla="*/ 0 w 2393"/>
                  <a:gd name="T21" fmla="*/ 0 h 2160"/>
                  <a:gd name="T22" fmla="*/ 0 w 2393"/>
                  <a:gd name="T23" fmla="*/ 0 h 2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93"/>
                  <a:gd name="T37" fmla="*/ 0 h 2160"/>
                  <a:gd name="T38" fmla="*/ 2393 w 2393"/>
                  <a:gd name="T39" fmla="*/ 2160 h 21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93" h="2160">
                    <a:moveTo>
                      <a:pt x="2353" y="1706"/>
                    </a:moveTo>
                    <a:lnTo>
                      <a:pt x="1480" y="194"/>
                    </a:lnTo>
                    <a:cubicBezTo>
                      <a:pt x="1397" y="50"/>
                      <a:pt x="1212" y="0"/>
                      <a:pt x="1067" y="84"/>
                    </a:cubicBezTo>
                    <a:cubicBezTo>
                      <a:pt x="1021" y="110"/>
                      <a:pt x="983" y="148"/>
                      <a:pt x="956" y="194"/>
                    </a:cubicBezTo>
                    <a:lnTo>
                      <a:pt x="84" y="1706"/>
                    </a:lnTo>
                    <a:cubicBezTo>
                      <a:pt x="0" y="1851"/>
                      <a:pt x="50" y="2036"/>
                      <a:pt x="194" y="2119"/>
                    </a:cubicBezTo>
                    <a:cubicBezTo>
                      <a:pt x="240" y="2146"/>
                      <a:pt x="292" y="2160"/>
                      <a:pt x="345" y="2160"/>
                    </a:cubicBezTo>
                    <a:lnTo>
                      <a:pt x="2091" y="2160"/>
                    </a:lnTo>
                    <a:cubicBezTo>
                      <a:pt x="2258" y="2160"/>
                      <a:pt x="2393" y="2024"/>
                      <a:pt x="2393" y="1857"/>
                    </a:cubicBezTo>
                    <a:cubicBezTo>
                      <a:pt x="2393" y="1804"/>
                      <a:pt x="2379" y="1752"/>
                      <a:pt x="2353" y="1706"/>
                    </a:cubicBezTo>
                    <a:close/>
                  </a:path>
                </a:pathLst>
              </a:custGeom>
              <a:solidFill>
                <a:srgbClr val="969696"/>
              </a:solidFill>
              <a:ln w="3175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  <p:sp>
          <p:nvSpPr>
            <p:cNvPr id="104" name="TextBox 7">
              <a:extLst>
                <a:ext uri="{FF2B5EF4-FFF2-40B4-BE49-F238E27FC236}">
                  <a16:creationId xmlns:a16="http://schemas.microsoft.com/office/drawing/2014/main" id="{6E1AF59B-79EF-413A-A11E-6DB0753D5668}"/>
                </a:ext>
              </a:extLst>
            </p:cNvPr>
            <p:cNvSpPr txBox="1"/>
            <p:nvPr/>
          </p:nvSpPr>
          <p:spPr bwMode="auto">
            <a:xfrm>
              <a:off x="9121368" y="2309414"/>
              <a:ext cx="297625" cy="45086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2C2C48C-EE02-46F3-93E6-6D95EF260B16}"/>
              </a:ext>
            </a:extLst>
          </p:cNvPr>
          <p:cNvSpPr/>
          <p:nvPr/>
        </p:nvSpPr>
        <p:spPr>
          <a:xfrm>
            <a:off x="8072900" y="3067417"/>
            <a:ext cx="1104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776">
              <a:buClr>
                <a:srgbClr val="CC9900"/>
              </a:buClr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5F613FD-2100-464D-94BD-9C1B0B54DF69}"/>
              </a:ext>
            </a:extLst>
          </p:cNvPr>
          <p:cNvSpPr/>
          <p:nvPr/>
        </p:nvSpPr>
        <p:spPr>
          <a:xfrm>
            <a:off x="7968421" y="2624336"/>
            <a:ext cx="148566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1088776">
              <a:buClr>
                <a:srgbClr val="CC9900"/>
              </a:buClr>
            </a:pPr>
            <a:r>
              <a:rPr lang="en-US" altLang="zh-CN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CirroData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3879273-4D57-4AE3-B269-6785EECEB933}"/>
              </a:ext>
            </a:extLst>
          </p:cNvPr>
          <p:cNvGrpSpPr/>
          <p:nvPr/>
        </p:nvGrpSpPr>
        <p:grpSpPr>
          <a:xfrm>
            <a:off x="1821632" y="4256717"/>
            <a:ext cx="3237876" cy="584699"/>
            <a:chOff x="1786804" y="4256717"/>
            <a:chExt cx="2402345" cy="584699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41D0BA87-DFF5-47B2-8F7C-831AB6BCCB18}"/>
                </a:ext>
              </a:extLst>
            </p:cNvPr>
            <p:cNvGrpSpPr/>
            <p:nvPr/>
          </p:nvGrpSpPr>
          <p:grpSpPr>
            <a:xfrm>
              <a:off x="1792269" y="4256717"/>
              <a:ext cx="2396880" cy="244504"/>
              <a:chOff x="2331401" y="6122733"/>
              <a:chExt cx="2396880" cy="207749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EF6A9705-072A-4FB8-9575-C223D20E814F}"/>
                  </a:ext>
                </a:extLst>
              </p:cNvPr>
              <p:cNvSpPr/>
              <p:nvPr/>
            </p:nvSpPr>
            <p:spPr bwMode="auto">
              <a:xfrm>
                <a:off x="2331401" y="6122733"/>
                <a:ext cx="714886" cy="20774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用户原子信息</a:t>
                </a:r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206B13F9-DA70-435E-AEC3-E20CC6DF3BB7}"/>
                  </a:ext>
                </a:extLst>
              </p:cNvPr>
              <p:cNvSpPr/>
              <p:nvPr/>
            </p:nvSpPr>
            <p:spPr bwMode="auto">
              <a:xfrm>
                <a:off x="3172398" y="6122733"/>
                <a:ext cx="714886" cy="20774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产品原子信息</a:t>
                </a:r>
              </a:p>
            </p:txBody>
          </p: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B4D9B8B0-ABAC-4A4B-B1DD-97EFEC647E7F}"/>
                  </a:ext>
                </a:extLst>
              </p:cNvPr>
              <p:cNvSpPr/>
              <p:nvPr/>
            </p:nvSpPr>
            <p:spPr bwMode="auto">
              <a:xfrm>
                <a:off x="4013395" y="6122733"/>
                <a:ext cx="714886" cy="20774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渠道原子信息</a:t>
                </a: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F2BD7A1D-4554-4C1F-8623-8C852C6668DD}"/>
                </a:ext>
              </a:extLst>
            </p:cNvPr>
            <p:cNvGrpSpPr/>
            <p:nvPr/>
          </p:nvGrpSpPr>
          <p:grpSpPr>
            <a:xfrm>
              <a:off x="1786804" y="4596912"/>
              <a:ext cx="2396880" cy="244504"/>
              <a:chOff x="2331401" y="6122733"/>
              <a:chExt cx="2396880" cy="207749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AC0D1B27-3EF3-4959-AB28-E1027A126D5A}"/>
                  </a:ext>
                </a:extLst>
              </p:cNvPr>
              <p:cNvSpPr/>
              <p:nvPr/>
            </p:nvSpPr>
            <p:spPr bwMode="auto">
              <a:xfrm>
                <a:off x="2331401" y="6122733"/>
                <a:ext cx="714886" cy="20774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机构原子信息</a:t>
                </a:r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74432236-78FF-43CD-B7BE-C67F34DC7AED}"/>
                  </a:ext>
                </a:extLst>
              </p:cNvPr>
              <p:cNvSpPr/>
              <p:nvPr/>
            </p:nvSpPr>
            <p:spPr bwMode="auto">
              <a:xfrm>
                <a:off x="3172398" y="6122733"/>
                <a:ext cx="714886" cy="20774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资源原子信息</a:t>
                </a:r>
              </a:p>
            </p:txBody>
          </p: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BC6FE1FA-9722-49B4-8E6C-63EA3065B8BF}"/>
                  </a:ext>
                </a:extLst>
              </p:cNvPr>
              <p:cNvSpPr/>
              <p:nvPr/>
            </p:nvSpPr>
            <p:spPr bwMode="auto">
              <a:xfrm>
                <a:off x="4013395" y="6122733"/>
                <a:ext cx="714886" cy="20774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企业原子信息</a:t>
                </a:r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10F06E64-FF2A-4C96-9056-8DEC47B53724}"/>
              </a:ext>
            </a:extLst>
          </p:cNvPr>
          <p:cNvGrpSpPr/>
          <p:nvPr/>
        </p:nvGrpSpPr>
        <p:grpSpPr>
          <a:xfrm>
            <a:off x="1825290" y="3068618"/>
            <a:ext cx="3237876" cy="584699"/>
            <a:chOff x="1786804" y="4256717"/>
            <a:chExt cx="2402345" cy="584699"/>
          </a:xfrm>
          <a:solidFill>
            <a:srgbClr val="9BBB59"/>
          </a:solidFill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15ED2E7-D54C-4FE7-A8F0-2E64A9346E21}"/>
                </a:ext>
              </a:extLst>
            </p:cNvPr>
            <p:cNvGrpSpPr/>
            <p:nvPr/>
          </p:nvGrpSpPr>
          <p:grpSpPr>
            <a:xfrm>
              <a:off x="1792269" y="4256717"/>
              <a:ext cx="2396880" cy="244504"/>
              <a:chOff x="2331401" y="6122733"/>
              <a:chExt cx="2396880" cy="207749"/>
            </a:xfrm>
            <a:grpFill/>
          </p:grpSpPr>
          <p:sp>
            <p:nvSpPr>
              <p:cNvPr id="111" name="矩形: 圆角 110">
                <a:extLst>
                  <a:ext uri="{FF2B5EF4-FFF2-40B4-BE49-F238E27FC236}">
                    <a16:creationId xmlns:a16="http://schemas.microsoft.com/office/drawing/2014/main" id="{126D4BB0-8D0A-4F38-97FD-EEE40F204D4D}"/>
                  </a:ext>
                </a:extLst>
              </p:cNvPr>
              <p:cNvSpPr/>
              <p:nvPr/>
            </p:nvSpPr>
            <p:spPr bwMode="auto">
              <a:xfrm>
                <a:off x="2331401" y="6122733"/>
                <a:ext cx="714886" cy="207749"/>
              </a:xfrm>
              <a:prstGeom prst="round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用户衍生标签</a:t>
                </a:r>
              </a:p>
            </p:txBody>
          </p:sp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CA14BE00-1846-425A-BFAD-7327EC1C0A3A}"/>
                  </a:ext>
                </a:extLst>
              </p:cNvPr>
              <p:cNvSpPr/>
              <p:nvPr/>
            </p:nvSpPr>
            <p:spPr bwMode="auto">
              <a:xfrm>
                <a:off x="3172398" y="6122733"/>
                <a:ext cx="714886" cy="207749"/>
              </a:xfrm>
              <a:prstGeom prst="round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产品衍生标签</a:t>
                </a: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DE4B68A0-E3F5-4B71-B468-CFFC040ACC58}"/>
                  </a:ext>
                </a:extLst>
              </p:cNvPr>
              <p:cNvSpPr/>
              <p:nvPr/>
            </p:nvSpPr>
            <p:spPr bwMode="auto">
              <a:xfrm>
                <a:off x="4013395" y="6122733"/>
                <a:ext cx="714886" cy="207749"/>
              </a:xfrm>
              <a:prstGeom prst="round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渠道衍生标签</a:t>
                </a: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A0809938-B989-435C-9B29-7B30A68FEBFD}"/>
                </a:ext>
              </a:extLst>
            </p:cNvPr>
            <p:cNvGrpSpPr/>
            <p:nvPr/>
          </p:nvGrpSpPr>
          <p:grpSpPr>
            <a:xfrm>
              <a:off x="1786804" y="4596912"/>
              <a:ext cx="2396880" cy="244504"/>
              <a:chOff x="2331401" y="6122733"/>
              <a:chExt cx="2396880" cy="207749"/>
            </a:xfrm>
            <a:grpFill/>
          </p:grpSpPr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8229AA9E-D5D5-40C7-A1BF-4E7CFB321E54}"/>
                  </a:ext>
                </a:extLst>
              </p:cNvPr>
              <p:cNvSpPr/>
              <p:nvPr/>
            </p:nvSpPr>
            <p:spPr bwMode="auto">
              <a:xfrm>
                <a:off x="2331401" y="6122733"/>
                <a:ext cx="714886" cy="207749"/>
              </a:xfrm>
              <a:prstGeom prst="round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机构衍生标签</a:t>
                </a:r>
              </a:p>
            </p:txBody>
          </p:sp>
          <p:sp>
            <p:nvSpPr>
              <p:cNvPr id="109" name="矩形: 圆角 108">
                <a:extLst>
                  <a:ext uri="{FF2B5EF4-FFF2-40B4-BE49-F238E27FC236}">
                    <a16:creationId xmlns:a16="http://schemas.microsoft.com/office/drawing/2014/main" id="{8022781D-EB55-4EB4-8F55-7B1F0977DE2D}"/>
                  </a:ext>
                </a:extLst>
              </p:cNvPr>
              <p:cNvSpPr/>
              <p:nvPr/>
            </p:nvSpPr>
            <p:spPr bwMode="auto">
              <a:xfrm>
                <a:off x="3172398" y="6122733"/>
                <a:ext cx="714886" cy="207749"/>
              </a:xfrm>
              <a:prstGeom prst="round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资源衍生标签</a:t>
                </a: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2B90FDE4-52EF-4681-8001-BE06A1139949}"/>
                  </a:ext>
                </a:extLst>
              </p:cNvPr>
              <p:cNvSpPr/>
              <p:nvPr/>
            </p:nvSpPr>
            <p:spPr bwMode="auto">
              <a:xfrm>
                <a:off x="4013395" y="6122733"/>
                <a:ext cx="714886" cy="207749"/>
              </a:xfrm>
              <a:prstGeom prst="round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100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企业衍生标签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55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01FA3B36-7CCE-487E-A71A-61581644992C}"/>
              </a:ext>
            </a:extLst>
          </p:cNvPr>
          <p:cNvGrpSpPr/>
          <p:nvPr/>
        </p:nvGrpSpPr>
        <p:grpSpPr>
          <a:xfrm>
            <a:off x="407368" y="3304526"/>
            <a:ext cx="979801" cy="438329"/>
            <a:chOff x="1555959" y="1809091"/>
            <a:chExt cx="2557669" cy="1298492"/>
          </a:xfrm>
        </p:grpSpPr>
        <p:pic>
          <p:nvPicPr>
            <p:cNvPr id="148" name="图片 147">
              <a:extLst>
                <a:ext uri="{FF2B5EF4-FFF2-40B4-BE49-F238E27FC236}">
                  <a16:creationId xmlns:a16="http://schemas.microsoft.com/office/drawing/2014/main" id="{A1FD4B4B-EB07-4577-BF7F-8BCBE55FD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21"/>
            <a:stretch/>
          </p:blipFill>
          <p:spPr>
            <a:xfrm>
              <a:off x="3274636" y="1809091"/>
              <a:ext cx="838992" cy="1298492"/>
            </a:xfrm>
            <a:prstGeom prst="rect">
              <a:avLst/>
            </a:prstGeom>
          </p:spPr>
        </p:pic>
        <p:sp>
          <p:nvSpPr>
            <p:cNvPr id="149" name="TextBox 7">
              <a:extLst>
                <a:ext uri="{FF2B5EF4-FFF2-40B4-BE49-F238E27FC236}">
                  <a16:creationId xmlns:a16="http://schemas.microsoft.com/office/drawing/2014/main" id="{D0A36F08-9C69-4C30-AEC6-C19B380BCF6E}"/>
                </a:ext>
              </a:extLst>
            </p:cNvPr>
            <p:cNvSpPr txBox="1"/>
            <p:nvPr/>
          </p:nvSpPr>
          <p:spPr bwMode="auto">
            <a:xfrm>
              <a:off x="1555959" y="2013240"/>
              <a:ext cx="2123480" cy="60256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开发者</a:t>
              </a:r>
              <a:r>
                <a:rPr lang="en-US" altLang="zh-CN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C</a:t>
              </a:r>
              <a:endParaRPr lang="zh-CN" altLang="en-US" sz="9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1C4CC244-9DE6-4137-8090-D541EC1FFD1C}"/>
              </a:ext>
            </a:extLst>
          </p:cNvPr>
          <p:cNvGrpSpPr/>
          <p:nvPr/>
        </p:nvGrpSpPr>
        <p:grpSpPr>
          <a:xfrm>
            <a:off x="407368" y="2570871"/>
            <a:ext cx="979801" cy="438329"/>
            <a:chOff x="1555959" y="1809091"/>
            <a:chExt cx="2557669" cy="1298492"/>
          </a:xfrm>
        </p:grpSpPr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7A2251D0-CE1E-46FF-B67E-1F86E485B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21"/>
            <a:stretch/>
          </p:blipFill>
          <p:spPr>
            <a:xfrm>
              <a:off x="3274636" y="1809091"/>
              <a:ext cx="838992" cy="1298492"/>
            </a:xfrm>
            <a:prstGeom prst="rect">
              <a:avLst/>
            </a:prstGeom>
          </p:spPr>
        </p:pic>
        <p:sp>
          <p:nvSpPr>
            <p:cNvPr id="146" name="TextBox 7">
              <a:extLst>
                <a:ext uri="{FF2B5EF4-FFF2-40B4-BE49-F238E27FC236}">
                  <a16:creationId xmlns:a16="http://schemas.microsoft.com/office/drawing/2014/main" id="{6A7BDF93-3A51-4280-BEBE-A0AE380347B4}"/>
                </a:ext>
              </a:extLst>
            </p:cNvPr>
            <p:cNvSpPr txBox="1"/>
            <p:nvPr/>
          </p:nvSpPr>
          <p:spPr bwMode="auto">
            <a:xfrm>
              <a:off x="1555959" y="2013240"/>
              <a:ext cx="2123480" cy="60256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开发者</a:t>
              </a:r>
              <a:r>
                <a:rPr lang="en-US" altLang="zh-CN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B</a:t>
              </a:r>
              <a:endParaRPr lang="zh-CN" altLang="en-US" sz="9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65F84D61-02A3-4B8C-B275-8DB9795402A5}"/>
              </a:ext>
            </a:extLst>
          </p:cNvPr>
          <p:cNvGrpSpPr/>
          <p:nvPr/>
        </p:nvGrpSpPr>
        <p:grpSpPr>
          <a:xfrm>
            <a:off x="407368" y="1866035"/>
            <a:ext cx="979801" cy="438329"/>
            <a:chOff x="1555959" y="1809091"/>
            <a:chExt cx="2557669" cy="1298492"/>
          </a:xfrm>
        </p:grpSpPr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75DFE580-63CA-4C87-BBF6-101E1F241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21"/>
            <a:stretch/>
          </p:blipFill>
          <p:spPr>
            <a:xfrm>
              <a:off x="3274636" y="1809091"/>
              <a:ext cx="838992" cy="1298492"/>
            </a:xfrm>
            <a:prstGeom prst="rect">
              <a:avLst/>
            </a:prstGeom>
          </p:spPr>
        </p:pic>
        <p:sp>
          <p:nvSpPr>
            <p:cNvPr id="143" name="TextBox 7">
              <a:extLst>
                <a:ext uri="{FF2B5EF4-FFF2-40B4-BE49-F238E27FC236}">
                  <a16:creationId xmlns:a16="http://schemas.microsoft.com/office/drawing/2014/main" id="{8226AB30-CCB0-44FB-A80A-5324215F1EC5}"/>
                </a:ext>
              </a:extLst>
            </p:cNvPr>
            <p:cNvSpPr txBox="1"/>
            <p:nvPr/>
          </p:nvSpPr>
          <p:spPr bwMode="auto">
            <a:xfrm>
              <a:off x="1555959" y="2013240"/>
              <a:ext cx="2123480" cy="60256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开发者</a:t>
              </a:r>
              <a:r>
                <a:rPr lang="en-US" altLang="zh-CN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A</a:t>
              </a:r>
              <a:endParaRPr lang="zh-CN" altLang="en-US" sz="9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8C433883-B4F7-4FC6-81B2-B90295ACD87B}"/>
              </a:ext>
            </a:extLst>
          </p:cNvPr>
          <p:cNvSpPr/>
          <p:nvPr/>
        </p:nvSpPr>
        <p:spPr>
          <a:xfrm>
            <a:off x="1559624" y="1866035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BC80312-3721-4A19-914F-94703AFE769D}"/>
              </a:ext>
            </a:extLst>
          </p:cNvPr>
          <p:cNvSpPr/>
          <p:nvPr/>
        </p:nvSpPr>
        <p:spPr>
          <a:xfrm>
            <a:off x="2810562" y="1866035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0E6645B2-0EC0-4F84-A332-14A71D94CF33}"/>
              </a:ext>
            </a:extLst>
          </p:cNvPr>
          <p:cNvSpPr/>
          <p:nvPr/>
        </p:nvSpPr>
        <p:spPr>
          <a:xfrm>
            <a:off x="4061502" y="1866035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A9DC42A5-4940-4BDE-BC6A-FA6AC75D9C41}"/>
              </a:ext>
            </a:extLst>
          </p:cNvPr>
          <p:cNvSpPr/>
          <p:nvPr/>
        </p:nvSpPr>
        <p:spPr>
          <a:xfrm>
            <a:off x="5364445" y="1866035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部署调度</a:t>
            </a: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5359B237-1053-41DD-B617-6336F0DF8A99}"/>
              </a:ext>
            </a:extLst>
          </p:cNvPr>
          <p:cNvCxnSpPr>
            <a:stCxn id="114" idx="3"/>
            <a:endCxn id="115" idx="1"/>
          </p:cNvCxnSpPr>
          <p:nvPr/>
        </p:nvCxnSpPr>
        <p:spPr>
          <a:xfrm>
            <a:off x="2321811" y="2097854"/>
            <a:ext cx="488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A8300325-0017-4873-B8F2-39A1DB92EEFC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>
            <a:off x="3572749" y="2097854"/>
            <a:ext cx="488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3094A632-3491-4093-AA5D-736BBD7C527A}"/>
              </a:ext>
            </a:extLst>
          </p:cNvPr>
          <p:cNvCxnSpPr>
            <a:cxnSpLocks/>
            <a:stCxn id="116" idx="3"/>
            <a:endCxn id="117" idx="1"/>
          </p:cNvCxnSpPr>
          <p:nvPr/>
        </p:nvCxnSpPr>
        <p:spPr>
          <a:xfrm>
            <a:off x="4823689" y="2097854"/>
            <a:ext cx="540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FD896EB8-7D7A-454B-B196-A40681609F64}"/>
              </a:ext>
            </a:extLst>
          </p:cNvPr>
          <p:cNvSpPr/>
          <p:nvPr/>
        </p:nvSpPr>
        <p:spPr>
          <a:xfrm>
            <a:off x="1559624" y="2561492"/>
            <a:ext cx="762187" cy="463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2C52530E-3CBF-4B88-B2CE-41339D3B3E71}"/>
              </a:ext>
            </a:extLst>
          </p:cNvPr>
          <p:cNvSpPr/>
          <p:nvPr/>
        </p:nvSpPr>
        <p:spPr>
          <a:xfrm>
            <a:off x="2810562" y="2561492"/>
            <a:ext cx="762187" cy="463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6510ED3C-15DB-4125-AF13-79F6E3AEFFA5}"/>
              </a:ext>
            </a:extLst>
          </p:cNvPr>
          <p:cNvSpPr/>
          <p:nvPr/>
        </p:nvSpPr>
        <p:spPr>
          <a:xfrm>
            <a:off x="4061502" y="2561492"/>
            <a:ext cx="762187" cy="463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9F98DBFD-FDF7-4B29-92A2-3EE6E05F06DF}"/>
              </a:ext>
            </a:extLst>
          </p:cNvPr>
          <p:cNvSpPr/>
          <p:nvPr/>
        </p:nvSpPr>
        <p:spPr>
          <a:xfrm>
            <a:off x="5364445" y="2561492"/>
            <a:ext cx="762187" cy="463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部署调度</a:t>
            </a:r>
          </a:p>
        </p:txBody>
      </p: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B434A986-3F4A-4A3E-91E1-93011B0E0EED}"/>
              </a:ext>
            </a:extLst>
          </p:cNvPr>
          <p:cNvCxnSpPr>
            <a:stCxn id="121" idx="3"/>
            <a:endCxn id="122" idx="1"/>
          </p:cNvCxnSpPr>
          <p:nvPr/>
        </p:nvCxnSpPr>
        <p:spPr>
          <a:xfrm>
            <a:off x="2321811" y="2793311"/>
            <a:ext cx="488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0BFA91C6-34C6-47CE-93E2-105E10F0AF1F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3572749" y="2793311"/>
            <a:ext cx="488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FD13E7B-2603-4EAA-BC86-9116EA233054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4823689" y="2793311"/>
            <a:ext cx="540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>
            <a:extLst>
              <a:ext uri="{FF2B5EF4-FFF2-40B4-BE49-F238E27FC236}">
                <a16:creationId xmlns:a16="http://schemas.microsoft.com/office/drawing/2014/main" id="{A39DEFB6-D1A9-4F7D-9244-155CD3C85493}"/>
              </a:ext>
            </a:extLst>
          </p:cNvPr>
          <p:cNvSpPr/>
          <p:nvPr/>
        </p:nvSpPr>
        <p:spPr>
          <a:xfrm>
            <a:off x="1559624" y="3279218"/>
            <a:ext cx="762187" cy="463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2EDF58BA-41DF-4564-8F30-6E53E3E8EA39}"/>
              </a:ext>
            </a:extLst>
          </p:cNvPr>
          <p:cNvSpPr/>
          <p:nvPr/>
        </p:nvSpPr>
        <p:spPr>
          <a:xfrm>
            <a:off x="2810562" y="3279218"/>
            <a:ext cx="762187" cy="463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C8F1224F-1DC4-477D-9D54-FAA3E4525AD5}"/>
              </a:ext>
            </a:extLst>
          </p:cNvPr>
          <p:cNvSpPr/>
          <p:nvPr/>
        </p:nvSpPr>
        <p:spPr>
          <a:xfrm>
            <a:off x="4061502" y="3279218"/>
            <a:ext cx="762187" cy="463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AD72D212-27B9-407A-8534-B2457E75DB06}"/>
              </a:ext>
            </a:extLst>
          </p:cNvPr>
          <p:cNvSpPr/>
          <p:nvPr/>
        </p:nvSpPr>
        <p:spPr>
          <a:xfrm>
            <a:off x="5364445" y="3279218"/>
            <a:ext cx="762187" cy="463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部署调度</a:t>
            </a:r>
          </a:p>
        </p:txBody>
      </p: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D349ED5B-A741-4E28-BF06-CA0D644B984A}"/>
              </a:ext>
            </a:extLst>
          </p:cNvPr>
          <p:cNvCxnSpPr>
            <a:stCxn id="128" idx="3"/>
            <a:endCxn id="129" idx="1"/>
          </p:cNvCxnSpPr>
          <p:nvPr/>
        </p:nvCxnSpPr>
        <p:spPr>
          <a:xfrm>
            <a:off x="2321811" y="3511037"/>
            <a:ext cx="488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01BD4C12-EEB3-4024-B416-74BB3E03EC44}"/>
              </a:ext>
            </a:extLst>
          </p:cNvPr>
          <p:cNvCxnSpPr>
            <a:cxnSpLocks/>
            <a:stCxn id="129" idx="3"/>
            <a:endCxn id="130" idx="1"/>
          </p:cNvCxnSpPr>
          <p:nvPr/>
        </p:nvCxnSpPr>
        <p:spPr>
          <a:xfrm>
            <a:off x="3572749" y="3511037"/>
            <a:ext cx="488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8E0361AF-01AE-4960-87F1-5B8AFEA3A4F0}"/>
              </a:ext>
            </a:extLst>
          </p:cNvPr>
          <p:cNvCxnSpPr>
            <a:cxnSpLocks/>
            <a:stCxn id="130" idx="3"/>
            <a:endCxn id="131" idx="1"/>
          </p:cNvCxnSpPr>
          <p:nvPr/>
        </p:nvCxnSpPr>
        <p:spPr>
          <a:xfrm>
            <a:off x="4823689" y="3511037"/>
            <a:ext cx="540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F9415E4D-265C-453F-959D-51E1ED9B33B0}"/>
              </a:ext>
            </a:extLst>
          </p:cNvPr>
          <p:cNvSpPr/>
          <p:nvPr/>
        </p:nvSpPr>
        <p:spPr>
          <a:xfrm>
            <a:off x="6629956" y="1866035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70436C2-9586-47BF-A9D4-6F9155564093}"/>
              </a:ext>
            </a:extLst>
          </p:cNvPr>
          <p:cNvSpPr/>
          <p:nvPr/>
        </p:nvSpPr>
        <p:spPr>
          <a:xfrm>
            <a:off x="6629956" y="2561492"/>
            <a:ext cx="762187" cy="463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87D3666A-53B0-4928-A2A3-B32CDC46A784}"/>
              </a:ext>
            </a:extLst>
          </p:cNvPr>
          <p:cNvSpPr/>
          <p:nvPr/>
        </p:nvSpPr>
        <p:spPr>
          <a:xfrm>
            <a:off x="6629956" y="3279218"/>
            <a:ext cx="762187" cy="4636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2455AF57-BC26-4999-8E67-9DB47C3F0EE6}"/>
              </a:ext>
            </a:extLst>
          </p:cNvPr>
          <p:cNvCxnSpPr>
            <a:cxnSpLocks/>
            <a:stCxn id="117" idx="3"/>
            <a:endCxn id="135" idx="1"/>
          </p:cNvCxnSpPr>
          <p:nvPr/>
        </p:nvCxnSpPr>
        <p:spPr>
          <a:xfrm>
            <a:off x="6126632" y="2097854"/>
            <a:ext cx="503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DF738D03-D945-4371-9AB4-4CCA755AE7A3}"/>
              </a:ext>
            </a:extLst>
          </p:cNvPr>
          <p:cNvCxnSpPr>
            <a:cxnSpLocks/>
            <a:stCxn id="124" idx="3"/>
            <a:endCxn id="136" idx="1"/>
          </p:cNvCxnSpPr>
          <p:nvPr/>
        </p:nvCxnSpPr>
        <p:spPr>
          <a:xfrm>
            <a:off x="6126632" y="2793311"/>
            <a:ext cx="503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B2849BD2-1225-41FA-84B8-7C2B3ADFE520}"/>
              </a:ext>
            </a:extLst>
          </p:cNvPr>
          <p:cNvCxnSpPr>
            <a:cxnSpLocks/>
            <a:stCxn id="131" idx="3"/>
            <a:endCxn id="137" idx="1"/>
          </p:cNvCxnSpPr>
          <p:nvPr/>
        </p:nvCxnSpPr>
        <p:spPr>
          <a:xfrm>
            <a:off x="6126632" y="3511037"/>
            <a:ext cx="503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456E6600-57AC-478A-81A5-90ACA31532EF}"/>
              </a:ext>
            </a:extLst>
          </p:cNvPr>
          <p:cNvSpPr/>
          <p:nvPr/>
        </p:nvSpPr>
        <p:spPr>
          <a:xfrm>
            <a:off x="2924232" y="1480326"/>
            <a:ext cx="2274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开发环境</a:t>
            </a: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F4D3736E-0886-4517-A9D1-D98D82EDF7EB}"/>
              </a:ext>
            </a:extLst>
          </p:cNvPr>
          <p:cNvSpPr/>
          <p:nvPr/>
        </p:nvSpPr>
        <p:spPr>
          <a:xfrm>
            <a:off x="316560" y="1374521"/>
            <a:ext cx="7435624" cy="2507592"/>
          </a:xfrm>
          <a:prstGeom prst="roundRect">
            <a:avLst>
              <a:gd name="adj" fmla="val 6157"/>
            </a:avLst>
          </a:prstGeom>
          <a:noFill/>
          <a:ln w="3175">
            <a:solidFill>
              <a:srgbClr val="0029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数据开发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&amp;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运维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一体化方案需求背景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92AD070-3D8A-416D-9B44-11BD055FD193}"/>
              </a:ext>
            </a:extLst>
          </p:cNvPr>
          <p:cNvSpPr/>
          <p:nvPr/>
        </p:nvSpPr>
        <p:spPr>
          <a:xfrm>
            <a:off x="3602457" y="4503671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83775FA-A5B0-469C-AE5D-BBFAB8CBFF9A}"/>
              </a:ext>
            </a:extLst>
          </p:cNvPr>
          <p:cNvSpPr/>
          <p:nvPr/>
        </p:nvSpPr>
        <p:spPr>
          <a:xfrm>
            <a:off x="4853395" y="4503671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7795E8B-AABF-43B0-AF0D-B6A785FF5EE8}"/>
              </a:ext>
            </a:extLst>
          </p:cNvPr>
          <p:cNvSpPr/>
          <p:nvPr/>
        </p:nvSpPr>
        <p:spPr>
          <a:xfrm>
            <a:off x="6104335" y="4503671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69F8EB9-81BC-4C73-871B-3E49178B4281}"/>
              </a:ext>
            </a:extLst>
          </p:cNvPr>
          <p:cNvSpPr/>
          <p:nvPr/>
        </p:nvSpPr>
        <p:spPr>
          <a:xfrm>
            <a:off x="7407278" y="4503671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部署调度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4508550-14FC-4F20-8BCB-5F224D10ACB8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364644" y="4735490"/>
            <a:ext cx="488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F50A402-25F4-4092-8A7A-920F19E86503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5615582" y="4735490"/>
            <a:ext cx="488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8AAB7C3-6615-4A28-AD98-07BB23620D4E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6866522" y="4735490"/>
            <a:ext cx="540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0AEFF283-29F3-4C6B-8ED1-6397687B7921}"/>
              </a:ext>
            </a:extLst>
          </p:cNvPr>
          <p:cNvSpPr/>
          <p:nvPr/>
        </p:nvSpPr>
        <p:spPr>
          <a:xfrm>
            <a:off x="8672789" y="4503671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6D7CA204-4191-4F35-BCDC-7D971C3A1CE6}"/>
              </a:ext>
            </a:extLst>
          </p:cNvPr>
          <p:cNvCxnSpPr>
            <a:cxnSpLocks/>
            <a:stCxn id="48" idx="3"/>
            <a:endCxn id="66" idx="1"/>
          </p:cNvCxnSpPr>
          <p:nvPr/>
        </p:nvCxnSpPr>
        <p:spPr>
          <a:xfrm>
            <a:off x="8169465" y="4735490"/>
            <a:ext cx="503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04901517-9FA7-4F6F-A7F5-CF30EF1F5ED7}"/>
              </a:ext>
            </a:extLst>
          </p:cNvPr>
          <p:cNvSpPr/>
          <p:nvPr/>
        </p:nvSpPr>
        <p:spPr>
          <a:xfrm>
            <a:off x="2378188" y="4113932"/>
            <a:ext cx="7435624" cy="1025771"/>
          </a:xfrm>
          <a:prstGeom prst="roundRect">
            <a:avLst>
              <a:gd name="adj" fmla="val 6157"/>
            </a:avLst>
          </a:prstGeom>
          <a:noFill/>
          <a:ln w="3175">
            <a:solidFill>
              <a:srgbClr val="0029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0E63597-2E99-4E81-B014-C93E6169E767}"/>
              </a:ext>
            </a:extLst>
          </p:cNvPr>
          <p:cNvGrpSpPr/>
          <p:nvPr/>
        </p:nvGrpSpPr>
        <p:grpSpPr>
          <a:xfrm>
            <a:off x="2500422" y="4503671"/>
            <a:ext cx="979801" cy="438329"/>
            <a:chOff x="1555959" y="1809091"/>
            <a:chExt cx="2557669" cy="1298492"/>
          </a:xfrm>
        </p:grpSpPr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7148FFC3-CF79-4121-848D-7A944ECC9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21"/>
            <a:stretch/>
          </p:blipFill>
          <p:spPr>
            <a:xfrm>
              <a:off x="3274636" y="1809091"/>
              <a:ext cx="838992" cy="1298492"/>
            </a:xfrm>
            <a:prstGeom prst="rect">
              <a:avLst/>
            </a:prstGeom>
          </p:spPr>
        </p:pic>
        <p:sp>
          <p:nvSpPr>
            <p:cNvPr id="75" name="TextBox 7">
              <a:extLst>
                <a:ext uri="{FF2B5EF4-FFF2-40B4-BE49-F238E27FC236}">
                  <a16:creationId xmlns:a16="http://schemas.microsoft.com/office/drawing/2014/main" id="{916AC197-9AAC-479C-BFBB-068F8AD30E6A}"/>
                </a:ext>
              </a:extLst>
            </p:cNvPr>
            <p:cNvSpPr txBox="1"/>
            <p:nvPr/>
          </p:nvSpPr>
          <p:spPr bwMode="auto">
            <a:xfrm>
              <a:off x="1555959" y="2013240"/>
              <a:ext cx="2123479" cy="68380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开发者</a:t>
              </a:r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335781B4-5087-44D7-8138-AD26605293C7}"/>
              </a:ext>
            </a:extLst>
          </p:cNvPr>
          <p:cNvSpPr/>
          <p:nvPr/>
        </p:nvSpPr>
        <p:spPr>
          <a:xfrm>
            <a:off x="4884972" y="4162164"/>
            <a:ext cx="2274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测试环境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DC83663-7859-40DA-9BB3-082FE64EEFB1}"/>
              </a:ext>
            </a:extLst>
          </p:cNvPr>
          <p:cNvSpPr/>
          <p:nvPr/>
        </p:nvSpPr>
        <p:spPr>
          <a:xfrm>
            <a:off x="4605747" y="5745296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CE39D2B-DA0D-4B38-91F0-395AE6179CD8}"/>
              </a:ext>
            </a:extLst>
          </p:cNvPr>
          <p:cNvSpPr/>
          <p:nvPr/>
        </p:nvSpPr>
        <p:spPr>
          <a:xfrm>
            <a:off x="5856685" y="5745296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554E1D3-53B1-4092-8655-FCF4115ACE08}"/>
              </a:ext>
            </a:extLst>
          </p:cNvPr>
          <p:cNvSpPr/>
          <p:nvPr/>
        </p:nvSpPr>
        <p:spPr>
          <a:xfrm>
            <a:off x="7107625" y="5745296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F2BD50A-7316-4A81-896D-A26649D1A874}"/>
              </a:ext>
            </a:extLst>
          </p:cNvPr>
          <p:cNvSpPr/>
          <p:nvPr/>
        </p:nvSpPr>
        <p:spPr>
          <a:xfrm>
            <a:off x="8410568" y="5745296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部署调度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7F0CD89-61E0-4488-B9A5-2AA4167E3782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>
            <a:off x="5367934" y="5977115"/>
            <a:ext cx="488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8DD8205B-C9EF-4652-83B6-FEA3862B631E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>
            <a:off x="6618872" y="5977115"/>
            <a:ext cx="488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E5D43DE1-232E-44E5-8ACD-060620C57DB7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>
            <a:off x="7869812" y="5977115"/>
            <a:ext cx="540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2CCF32A-9434-4832-B956-1A4F0B9070DB}"/>
              </a:ext>
            </a:extLst>
          </p:cNvPr>
          <p:cNvSpPr/>
          <p:nvPr/>
        </p:nvSpPr>
        <p:spPr>
          <a:xfrm>
            <a:off x="9676079" y="5745296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B5459BC-41A9-4E25-AD21-0F38D9BDE2FD}"/>
              </a:ext>
            </a:extLst>
          </p:cNvPr>
          <p:cNvCxnSpPr>
            <a:cxnSpLocks/>
            <a:stCxn id="80" idx="3"/>
            <a:endCxn id="84" idx="1"/>
          </p:cNvCxnSpPr>
          <p:nvPr/>
        </p:nvCxnSpPr>
        <p:spPr>
          <a:xfrm>
            <a:off x="9172755" y="5977115"/>
            <a:ext cx="503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A86E00AD-9A7E-4C33-92C3-C546F50C407B}"/>
              </a:ext>
            </a:extLst>
          </p:cNvPr>
          <p:cNvSpPr/>
          <p:nvPr/>
        </p:nvSpPr>
        <p:spPr>
          <a:xfrm>
            <a:off x="3313892" y="5355557"/>
            <a:ext cx="8633556" cy="1025771"/>
          </a:xfrm>
          <a:prstGeom prst="roundRect">
            <a:avLst>
              <a:gd name="adj" fmla="val 6157"/>
            </a:avLst>
          </a:prstGeom>
          <a:noFill/>
          <a:ln w="3175">
            <a:solidFill>
              <a:srgbClr val="0029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94687C8-CD76-46B0-801F-EC7FB71EF97D}"/>
              </a:ext>
            </a:extLst>
          </p:cNvPr>
          <p:cNvGrpSpPr/>
          <p:nvPr/>
        </p:nvGrpSpPr>
        <p:grpSpPr>
          <a:xfrm>
            <a:off x="3503712" y="5745296"/>
            <a:ext cx="979801" cy="438329"/>
            <a:chOff x="1555959" y="1809091"/>
            <a:chExt cx="2557669" cy="1298492"/>
          </a:xfrm>
        </p:grpSpPr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EC05E69D-6D56-4757-8799-3CA44C0E3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21"/>
            <a:stretch/>
          </p:blipFill>
          <p:spPr>
            <a:xfrm>
              <a:off x="3274636" y="1809091"/>
              <a:ext cx="838992" cy="1298492"/>
            </a:xfrm>
            <a:prstGeom prst="rect">
              <a:avLst/>
            </a:prstGeom>
          </p:spPr>
        </p:pic>
        <p:sp>
          <p:nvSpPr>
            <p:cNvPr id="89" name="TextBox 7">
              <a:extLst>
                <a:ext uri="{FF2B5EF4-FFF2-40B4-BE49-F238E27FC236}">
                  <a16:creationId xmlns:a16="http://schemas.microsoft.com/office/drawing/2014/main" id="{6756A69E-E29C-4A23-B070-EDA621617181}"/>
                </a:ext>
              </a:extLst>
            </p:cNvPr>
            <p:cNvSpPr txBox="1"/>
            <p:nvPr/>
          </p:nvSpPr>
          <p:spPr bwMode="auto">
            <a:xfrm>
              <a:off x="1555959" y="2013240"/>
              <a:ext cx="2123479" cy="68380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开发者</a:t>
              </a:r>
            </a:p>
          </p:txBody>
        </p:sp>
      </p:grpSp>
      <p:sp>
        <p:nvSpPr>
          <p:cNvPr id="90" name="矩形 89">
            <a:extLst>
              <a:ext uri="{FF2B5EF4-FFF2-40B4-BE49-F238E27FC236}">
                <a16:creationId xmlns:a16="http://schemas.microsoft.com/office/drawing/2014/main" id="{E22181B5-F4D0-41B0-AC9D-FFE66A6A7B92}"/>
              </a:ext>
            </a:extLst>
          </p:cNvPr>
          <p:cNvSpPr/>
          <p:nvPr/>
        </p:nvSpPr>
        <p:spPr>
          <a:xfrm>
            <a:off x="7018608" y="5403789"/>
            <a:ext cx="2274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生产环境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944BBFD0-7E6C-4654-B214-54BF555EC547}"/>
              </a:ext>
            </a:extLst>
          </p:cNvPr>
          <p:cNvSpPr/>
          <p:nvPr/>
        </p:nvSpPr>
        <p:spPr>
          <a:xfrm>
            <a:off x="10943987" y="5745296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治理</a:t>
            </a: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EB0C3E6-9633-4B08-9DFF-DAC4139F40FA}"/>
              </a:ext>
            </a:extLst>
          </p:cNvPr>
          <p:cNvCxnSpPr>
            <a:cxnSpLocks/>
            <a:stCxn id="84" idx="3"/>
            <a:endCxn id="92" idx="1"/>
          </p:cNvCxnSpPr>
          <p:nvPr/>
        </p:nvCxnSpPr>
        <p:spPr>
          <a:xfrm>
            <a:off x="10438266" y="5977115"/>
            <a:ext cx="50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3059C2E-6A6C-4C9B-AD77-2E887D5EC029}"/>
              </a:ext>
            </a:extLst>
          </p:cNvPr>
          <p:cNvGrpSpPr/>
          <p:nvPr/>
        </p:nvGrpSpPr>
        <p:grpSpPr>
          <a:xfrm>
            <a:off x="8194485" y="2183786"/>
            <a:ext cx="2988125" cy="526554"/>
            <a:chOff x="9263077" y="3607842"/>
            <a:chExt cx="2988125" cy="526554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92907EDF-5CB2-4F8A-847A-E31AB0EED54A}"/>
                </a:ext>
              </a:extLst>
            </p:cNvPr>
            <p:cNvSpPr/>
            <p:nvPr/>
          </p:nvSpPr>
          <p:spPr>
            <a:xfrm>
              <a:off x="9263077" y="3776441"/>
              <a:ext cx="271684" cy="27168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1</a:t>
              </a:r>
              <a:endParaRPr lang="zh-CN" altLang="en-US" sz="11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12F41BB-1E33-4D5D-9D7F-79DD2C1D2A60}"/>
                </a:ext>
              </a:extLst>
            </p:cNvPr>
            <p:cNvSpPr/>
            <p:nvPr/>
          </p:nvSpPr>
          <p:spPr>
            <a:xfrm>
              <a:off x="9650298" y="3607842"/>
              <a:ext cx="2600904" cy="52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000" dirty="0">
                  <a:latin typeface=""/>
                  <a:ea typeface="微软雅黑" panose="020B0503020204020204" pitchFamily="34" charset="-122"/>
                  <a:sym typeface=""/>
                </a:rPr>
                <a:t>部署、测试、监控等工作均由开发者完成，甚至进行手工作业</a:t>
              </a:r>
              <a:endParaRPr kumimoji="1" lang="en-US" altLang="zh-CN" sz="10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F47438F-E434-44BB-AA53-F842EDD67408}"/>
              </a:ext>
            </a:extLst>
          </p:cNvPr>
          <p:cNvSpPr/>
          <p:nvPr/>
        </p:nvSpPr>
        <p:spPr>
          <a:xfrm>
            <a:off x="8140190" y="1311392"/>
            <a:ext cx="3565984" cy="613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b="1" dirty="0">
                <a:latin typeface=""/>
                <a:ea typeface="微软雅黑" panose="020B0503020204020204" pitchFamily="34" charset="-122"/>
                <a:sym typeface=""/>
              </a:rPr>
              <a:t>缺少类似</a:t>
            </a:r>
            <a:r>
              <a:rPr kumimoji="1" lang="en-US" altLang="zh-CN" sz="1200" b="1" dirty="0" err="1">
                <a:latin typeface=""/>
                <a:ea typeface="微软雅黑" panose="020B0503020204020204" pitchFamily="34" charset="-122"/>
                <a:sym typeface=""/>
              </a:rPr>
              <a:t>Devops</a:t>
            </a:r>
            <a:r>
              <a:rPr kumimoji="1" lang="zh-CN" altLang="en-US" sz="1200" b="1" dirty="0">
                <a:latin typeface=""/>
                <a:ea typeface="微软雅黑" panose="020B0503020204020204" pitchFamily="34" charset="-122"/>
                <a:sym typeface=""/>
              </a:rPr>
              <a:t>方式的工具链集成，实现数据的敏捷开发、自动运维、滚动发布</a:t>
            </a:r>
            <a:endParaRPr kumimoji="1" lang="en-US" altLang="zh-CN" sz="1200" b="1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45FE68D-77DB-4535-A5D6-B25E7EB4E837}"/>
              </a:ext>
            </a:extLst>
          </p:cNvPr>
          <p:cNvGrpSpPr/>
          <p:nvPr/>
        </p:nvGrpSpPr>
        <p:grpSpPr>
          <a:xfrm>
            <a:off x="8194485" y="3075534"/>
            <a:ext cx="2988125" cy="526554"/>
            <a:chOff x="9263077" y="3607842"/>
            <a:chExt cx="2988125" cy="526554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73EC8E88-838F-403A-B8DA-988FC67486B5}"/>
                </a:ext>
              </a:extLst>
            </p:cNvPr>
            <p:cNvSpPr/>
            <p:nvPr/>
          </p:nvSpPr>
          <p:spPr>
            <a:xfrm>
              <a:off x="9263077" y="3776441"/>
              <a:ext cx="271684" cy="27168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2</a:t>
              </a:r>
              <a:endParaRPr lang="zh-CN" altLang="en-US" sz="11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4450888-B62F-4AD5-83A3-3E0E143405F1}"/>
                </a:ext>
              </a:extLst>
            </p:cNvPr>
            <p:cNvSpPr/>
            <p:nvPr/>
          </p:nvSpPr>
          <p:spPr>
            <a:xfrm>
              <a:off x="9650298" y="3607842"/>
              <a:ext cx="2600904" cy="52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000" dirty="0">
                  <a:latin typeface=""/>
                  <a:ea typeface="微软雅黑" panose="020B0503020204020204" pitchFamily="34" charset="-122"/>
                  <a:sym typeface=""/>
                </a:rPr>
                <a:t>海量的数据模型和调度任务分散在不同的开发人员手中，管理和运维难度高</a:t>
              </a:r>
              <a:endParaRPr kumimoji="1" lang="en-US" altLang="zh-CN" sz="10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00C5947-E9AD-49C5-A83C-D50DAE77D509}"/>
              </a:ext>
            </a:extLst>
          </p:cNvPr>
          <p:cNvGrpSpPr/>
          <p:nvPr/>
        </p:nvGrpSpPr>
        <p:grpSpPr>
          <a:xfrm>
            <a:off x="763477" y="5491781"/>
            <a:ext cx="2354479" cy="757387"/>
            <a:chOff x="9263077" y="3607842"/>
            <a:chExt cx="2354479" cy="757387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821A758F-A297-461C-8268-A6EC97121330}"/>
                </a:ext>
              </a:extLst>
            </p:cNvPr>
            <p:cNvSpPr/>
            <p:nvPr/>
          </p:nvSpPr>
          <p:spPr>
            <a:xfrm>
              <a:off x="9263077" y="3776441"/>
              <a:ext cx="271684" cy="27168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4</a:t>
              </a:r>
              <a:endParaRPr lang="zh-CN" altLang="en-US" sz="11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5E98926-C2BB-488A-B4A7-2609DA0FCA4A}"/>
                </a:ext>
              </a:extLst>
            </p:cNvPr>
            <p:cNvSpPr/>
            <p:nvPr/>
          </p:nvSpPr>
          <p:spPr>
            <a:xfrm>
              <a:off x="9650297" y="3607842"/>
              <a:ext cx="1967259" cy="757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000" dirty="0">
                  <a:latin typeface=""/>
                  <a:ea typeface="微软雅黑" panose="020B0503020204020204" pitchFamily="34" charset="-122"/>
                  <a:sym typeface=""/>
                </a:rPr>
                <a:t>生产环境发布过程由项目组线下控制，缺乏平台层面的审批机制和版本回退机制</a:t>
              </a:r>
              <a:endParaRPr kumimoji="1" lang="en-US" altLang="zh-CN" sz="10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CC94FE0-1EC3-40E2-8360-8296D5A777CC}"/>
              </a:ext>
            </a:extLst>
          </p:cNvPr>
          <p:cNvGrpSpPr/>
          <p:nvPr/>
        </p:nvGrpSpPr>
        <p:grpSpPr>
          <a:xfrm>
            <a:off x="9996338" y="4124977"/>
            <a:ext cx="1895297" cy="757387"/>
            <a:chOff x="9263077" y="3607842"/>
            <a:chExt cx="1895297" cy="757387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D0F12601-99A7-463D-B96D-EF22181C283B}"/>
                </a:ext>
              </a:extLst>
            </p:cNvPr>
            <p:cNvSpPr/>
            <p:nvPr/>
          </p:nvSpPr>
          <p:spPr>
            <a:xfrm>
              <a:off x="9263077" y="3776441"/>
              <a:ext cx="271684" cy="27168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3</a:t>
              </a:r>
              <a:endParaRPr lang="zh-CN" altLang="en-US" sz="11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D5574572-CF15-4EB0-AB4D-8326371B1C95}"/>
                </a:ext>
              </a:extLst>
            </p:cNvPr>
            <p:cNvSpPr/>
            <p:nvPr/>
          </p:nvSpPr>
          <p:spPr>
            <a:xfrm>
              <a:off x="9650298" y="3607842"/>
              <a:ext cx="1508076" cy="757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000" dirty="0">
                  <a:latin typeface=""/>
                  <a:ea typeface="微软雅黑" panose="020B0503020204020204" pitchFamily="34" charset="-122"/>
                  <a:sym typeface=""/>
                </a:rPr>
                <a:t>迁移到测试和生产环境，环境、脚本和调度均需要重新部署，费时费力</a:t>
              </a:r>
              <a:endParaRPr kumimoji="1" lang="en-US" altLang="zh-CN" sz="10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25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>
            <a:extLst>
              <a:ext uri="{FF2B5EF4-FFF2-40B4-BE49-F238E27FC236}">
                <a16:creationId xmlns:a16="http://schemas.microsoft.com/office/drawing/2014/main" id="{DDAD625F-545A-48BE-91A5-2E60853246A0}"/>
              </a:ext>
            </a:extLst>
          </p:cNvPr>
          <p:cNvSpPr/>
          <p:nvPr/>
        </p:nvSpPr>
        <p:spPr>
          <a:xfrm>
            <a:off x="-1" y="1066578"/>
            <a:ext cx="12192001" cy="16838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数据开发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&amp;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运维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一体化方案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B3B42D4-DBF4-4725-8ABD-BCB8B508C0EF}"/>
              </a:ext>
            </a:extLst>
          </p:cNvPr>
          <p:cNvSpPr/>
          <p:nvPr/>
        </p:nvSpPr>
        <p:spPr>
          <a:xfrm>
            <a:off x="3872827" y="2852936"/>
            <a:ext cx="4826692" cy="1016745"/>
          </a:xfrm>
          <a:prstGeom prst="roundRect">
            <a:avLst>
              <a:gd name="adj" fmla="val 6157"/>
            </a:avLst>
          </a:prstGeom>
          <a:noFill/>
          <a:ln w="3175">
            <a:solidFill>
              <a:srgbClr val="0029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78F08E1-8E03-4A35-9274-6AD7DE682B18}"/>
              </a:ext>
            </a:extLst>
          </p:cNvPr>
          <p:cNvGrpSpPr/>
          <p:nvPr/>
        </p:nvGrpSpPr>
        <p:grpSpPr>
          <a:xfrm>
            <a:off x="5006003" y="1120542"/>
            <a:ext cx="1032664" cy="1720037"/>
            <a:chOff x="4091839" y="2806829"/>
            <a:chExt cx="808728" cy="134704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CB65C29-5A86-4E1A-8561-5EE2485B017C}"/>
                </a:ext>
              </a:extLst>
            </p:cNvPr>
            <p:cNvGrpSpPr/>
            <p:nvPr/>
          </p:nvGrpSpPr>
          <p:grpSpPr>
            <a:xfrm>
              <a:off x="4195537" y="3065858"/>
              <a:ext cx="601332" cy="601332"/>
              <a:chOff x="3628229" y="3511392"/>
              <a:chExt cx="540068" cy="540068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F06ADE5F-68E8-4BC4-98A6-6F8C37BC969D}"/>
                  </a:ext>
                </a:extLst>
              </p:cNvPr>
              <p:cNvSpPr/>
              <p:nvPr/>
            </p:nvSpPr>
            <p:spPr bwMode="auto">
              <a:xfrm>
                <a:off x="3628229" y="3511392"/>
                <a:ext cx="540068" cy="54006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12" name="Freeform 128">
                <a:extLst>
                  <a:ext uri="{FF2B5EF4-FFF2-40B4-BE49-F238E27FC236}">
                    <a16:creationId xmlns:a16="http://schemas.microsoft.com/office/drawing/2014/main" id="{41AF23A5-B54E-4EA4-A233-3A5396FF85C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704805" y="3576729"/>
                <a:ext cx="366329" cy="405000"/>
              </a:xfrm>
              <a:custGeom>
                <a:avLst/>
                <a:gdLst>
                  <a:gd name="T0" fmla="*/ 483 w 712"/>
                  <a:gd name="T1" fmla="*/ 231 h 790"/>
                  <a:gd name="T2" fmla="*/ 272 w 712"/>
                  <a:gd name="T3" fmla="*/ 356 h 790"/>
                  <a:gd name="T4" fmla="*/ 266 w 712"/>
                  <a:gd name="T5" fmla="*/ 369 h 790"/>
                  <a:gd name="T6" fmla="*/ 267 w 712"/>
                  <a:gd name="T7" fmla="*/ 404 h 790"/>
                  <a:gd name="T8" fmla="*/ 283 w 712"/>
                  <a:gd name="T9" fmla="*/ 437 h 790"/>
                  <a:gd name="T10" fmla="*/ 471 w 712"/>
                  <a:gd name="T11" fmla="*/ 547 h 790"/>
                  <a:gd name="T12" fmla="*/ 484 w 712"/>
                  <a:gd name="T13" fmla="*/ 555 h 790"/>
                  <a:gd name="T14" fmla="*/ 556 w 712"/>
                  <a:gd name="T15" fmla="*/ 521 h 790"/>
                  <a:gd name="T16" fmla="*/ 698 w 712"/>
                  <a:gd name="T17" fmla="*/ 625 h 790"/>
                  <a:gd name="T18" fmla="*/ 597 w 712"/>
                  <a:gd name="T19" fmla="*/ 774 h 790"/>
                  <a:gd name="T20" fmla="*/ 446 w 712"/>
                  <a:gd name="T21" fmla="*/ 631 h 790"/>
                  <a:gd name="T22" fmla="*/ 434 w 712"/>
                  <a:gd name="T23" fmla="*/ 607 h 790"/>
                  <a:gd name="T24" fmla="*/ 229 w 712"/>
                  <a:gd name="T25" fmla="*/ 487 h 790"/>
                  <a:gd name="T26" fmla="*/ 42 w 712"/>
                  <a:gd name="T27" fmla="*/ 475 h 790"/>
                  <a:gd name="T28" fmla="*/ 46 w 712"/>
                  <a:gd name="T29" fmla="*/ 306 h 790"/>
                  <a:gd name="T30" fmla="*/ 229 w 712"/>
                  <a:gd name="T31" fmla="*/ 299 h 790"/>
                  <a:gd name="T32" fmla="*/ 266 w 712"/>
                  <a:gd name="T33" fmla="*/ 278 h 790"/>
                  <a:gd name="T34" fmla="*/ 435 w 712"/>
                  <a:gd name="T35" fmla="*/ 178 h 790"/>
                  <a:gd name="T36" fmla="*/ 446 w 712"/>
                  <a:gd name="T37" fmla="*/ 155 h 790"/>
                  <a:gd name="T38" fmla="*/ 550 w 712"/>
                  <a:gd name="T39" fmla="*/ 12 h 790"/>
                  <a:gd name="T40" fmla="*/ 697 w 712"/>
                  <a:gd name="T41" fmla="*/ 108 h 790"/>
                  <a:gd name="T42" fmla="*/ 609 w 712"/>
                  <a:gd name="T43" fmla="*/ 260 h 790"/>
                  <a:gd name="T44" fmla="*/ 495 w 712"/>
                  <a:gd name="T45" fmla="*/ 240 h 790"/>
                  <a:gd name="T46" fmla="*/ 485 w 712"/>
                  <a:gd name="T47" fmla="*/ 232 h 790"/>
                  <a:gd name="T48" fmla="*/ 483 w 712"/>
                  <a:gd name="T49" fmla="*/ 231 h 790"/>
                  <a:gd name="T50" fmla="*/ 612 w 712"/>
                  <a:gd name="T51" fmla="*/ 138 h 790"/>
                  <a:gd name="T52" fmla="*/ 572 w 712"/>
                  <a:gd name="T53" fmla="*/ 98 h 790"/>
                  <a:gd name="T54" fmla="*/ 533 w 712"/>
                  <a:gd name="T55" fmla="*/ 138 h 790"/>
                  <a:gd name="T56" fmla="*/ 572 w 712"/>
                  <a:gd name="T57" fmla="*/ 177 h 790"/>
                  <a:gd name="T58" fmla="*/ 612 w 712"/>
                  <a:gd name="T59" fmla="*/ 138 h 790"/>
                  <a:gd name="T60" fmla="*/ 139 w 712"/>
                  <a:gd name="T61" fmla="*/ 433 h 790"/>
                  <a:gd name="T62" fmla="*/ 179 w 712"/>
                  <a:gd name="T63" fmla="*/ 394 h 790"/>
                  <a:gd name="T64" fmla="*/ 140 w 712"/>
                  <a:gd name="T65" fmla="*/ 353 h 790"/>
                  <a:gd name="T66" fmla="*/ 100 w 712"/>
                  <a:gd name="T67" fmla="*/ 392 h 790"/>
                  <a:gd name="T68" fmla="*/ 139 w 712"/>
                  <a:gd name="T69" fmla="*/ 433 h 790"/>
                  <a:gd name="T70" fmla="*/ 612 w 712"/>
                  <a:gd name="T71" fmla="*/ 649 h 790"/>
                  <a:gd name="T72" fmla="*/ 573 w 712"/>
                  <a:gd name="T73" fmla="*/ 608 h 790"/>
                  <a:gd name="T74" fmla="*/ 532 w 712"/>
                  <a:gd name="T75" fmla="*/ 648 h 790"/>
                  <a:gd name="T76" fmla="*/ 572 w 712"/>
                  <a:gd name="T77" fmla="*/ 688 h 790"/>
                  <a:gd name="T78" fmla="*/ 612 w 712"/>
                  <a:gd name="T79" fmla="*/ 649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12" h="790">
                    <a:moveTo>
                      <a:pt x="483" y="231"/>
                    </a:moveTo>
                    <a:cubicBezTo>
                      <a:pt x="412" y="273"/>
                      <a:pt x="342" y="314"/>
                      <a:pt x="272" y="356"/>
                    </a:cubicBezTo>
                    <a:cubicBezTo>
                      <a:pt x="268" y="358"/>
                      <a:pt x="266" y="365"/>
                      <a:pt x="266" y="369"/>
                    </a:cubicBezTo>
                    <a:cubicBezTo>
                      <a:pt x="266" y="381"/>
                      <a:pt x="269" y="393"/>
                      <a:pt x="267" y="404"/>
                    </a:cubicBezTo>
                    <a:cubicBezTo>
                      <a:pt x="263" y="420"/>
                      <a:pt x="268" y="429"/>
                      <a:pt x="283" y="437"/>
                    </a:cubicBezTo>
                    <a:cubicBezTo>
                      <a:pt x="346" y="473"/>
                      <a:pt x="408" y="511"/>
                      <a:pt x="471" y="547"/>
                    </a:cubicBezTo>
                    <a:cubicBezTo>
                      <a:pt x="475" y="550"/>
                      <a:pt x="479" y="552"/>
                      <a:pt x="484" y="555"/>
                    </a:cubicBezTo>
                    <a:cubicBezTo>
                      <a:pt x="505" y="537"/>
                      <a:pt x="529" y="525"/>
                      <a:pt x="556" y="521"/>
                    </a:cubicBezTo>
                    <a:cubicBezTo>
                      <a:pt x="622" y="512"/>
                      <a:pt x="687" y="560"/>
                      <a:pt x="698" y="625"/>
                    </a:cubicBezTo>
                    <a:cubicBezTo>
                      <a:pt x="709" y="696"/>
                      <a:pt x="665" y="761"/>
                      <a:pt x="597" y="774"/>
                    </a:cubicBezTo>
                    <a:cubicBezTo>
                      <a:pt x="510" y="790"/>
                      <a:pt x="434" y="719"/>
                      <a:pt x="446" y="631"/>
                    </a:cubicBezTo>
                    <a:cubicBezTo>
                      <a:pt x="448" y="619"/>
                      <a:pt x="445" y="613"/>
                      <a:pt x="434" y="607"/>
                    </a:cubicBezTo>
                    <a:cubicBezTo>
                      <a:pt x="366" y="568"/>
                      <a:pt x="297" y="527"/>
                      <a:pt x="229" y="487"/>
                    </a:cubicBezTo>
                    <a:cubicBezTo>
                      <a:pt x="164" y="542"/>
                      <a:pt x="84" y="526"/>
                      <a:pt x="42" y="475"/>
                    </a:cubicBezTo>
                    <a:cubicBezTo>
                      <a:pt x="0" y="425"/>
                      <a:pt x="3" y="354"/>
                      <a:pt x="46" y="306"/>
                    </a:cubicBezTo>
                    <a:cubicBezTo>
                      <a:pt x="83" y="265"/>
                      <a:pt x="159" y="241"/>
                      <a:pt x="229" y="299"/>
                    </a:cubicBezTo>
                    <a:cubicBezTo>
                      <a:pt x="241" y="292"/>
                      <a:pt x="253" y="285"/>
                      <a:pt x="266" y="278"/>
                    </a:cubicBezTo>
                    <a:cubicBezTo>
                      <a:pt x="322" y="245"/>
                      <a:pt x="378" y="211"/>
                      <a:pt x="435" y="178"/>
                    </a:cubicBezTo>
                    <a:cubicBezTo>
                      <a:pt x="445" y="172"/>
                      <a:pt x="447" y="166"/>
                      <a:pt x="446" y="155"/>
                    </a:cubicBezTo>
                    <a:cubicBezTo>
                      <a:pt x="437" y="86"/>
                      <a:pt x="483" y="23"/>
                      <a:pt x="550" y="12"/>
                    </a:cubicBezTo>
                    <a:cubicBezTo>
                      <a:pt x="617" y="0"/>
                      <a:pt x="681" y="42"/>
                      <a:pt x="697" y="108"/>
                    </a:cubicBezTo>
                    <a:cubicBezTo>
                      <a:pt x="712" y="174"/>
                      <a:pt x="674" y="241"/>
                      <a:pt x="609" y="260"/>
                    </a:cubicBezTo>
                    <a:cubicBezTo>
                      <a:pt x="568" y="273"/>
                      <a:pt x="530" y="265"/>
                      <a:pt x="495" y="240"/>
                    </a:cubicBezTo>
                    <a:cubicBezTo>
                      <a:pt x="492" y="238"/>
                      <a:pt x="488" y="235"/>
                      <a:pt x="485" y="232"/>
                    </a:cubicBezTo>
                    <a:cubicBezTo>
                      <a:pt x="484" y="232"/>
                      <a:pt x="484" y="232"/>
                      <a:pt x="483" y="231"/>
                    </a:cubicBezTo>
                    <a:close/>
                    <a:moveTo>
                      <a:pt x="612" y="138"/>
                    </a:moveTo>
                    <a:cubicBezTo>
                      <a:pt x="612" y="115"/>
                      <a:pt x="595" y="98"/>
                      <a:pt x="572" y="98"/>
                    </a:cubicBezTo>
                    <a:cubicBezTo>
                      <a:pt x="550" y="98"/>
                      <a:pt x="532" y="115"/>
                      <a:pt x="533" y="138"/>
                    </a:cubicBezTo>
                    <a:cubicBezTo>
                      <a:pt x="533" y="160"/>
                      <a:pt x="550" y="177"/>
                      <a:pt x="572" y="177"/>
                    </a:cubicBezTo>
                    <a:cubicBezTo>
                      <a:pt x="594" y="178"/>
                      <a:pt x="612" y="160"/>
                      <a:pt x="612" y="138"/>
                    </a:cubicBezTo>
                    <a:close/>
                    <a:moveTo>
                      <a:pt x="139" y="433"/>
                    </a:moveTo>
                    <a:cubicBezTo>
                      <a:pt x="162" y="433"/>
                      <a:pt x="179" y="416"/>
                      <a:pt x="179" y="394"/>
                    </a:cubicBezTo>
                    <a:cubicBezTo>
                      <a:pt x="180" y="371"/>
                      <a:pt x="163" y="354"/>
                      <a:pt x="140" y="353"/>
                    </a:cubicBezTo>
                    <a:cubicBezTo>
                      <a:pt x="118" y="353"/>
                      <a:pt x="100" y="370"/>
                      <a:pt x="100" y="392"/>
                    </a:cubicBezTo>
                    <a:cubicBezTo>
                      <a:pt x="100" y="415"/>
                      <a:pt x="117" y="432"/>
                      <a:pt x="139" y="433"/>
                    </a:cubicBezTo>
                    <a:close/>
                    <a:moveTo>
                      <a:pt x="612" y="649"/>
                    </a:moveTo>
                    <a:cubicBezTo>
                      <a:pt x="612" y="626"/>
                      <a:pt x="595" y="609"/>
                      <a:pt x="573" y="608"/>
                    </a:cubicBezTo>
                    <a:cubicBezTo>
                      <a:pt x="550" y="608"/>
                      <a:pt x="533" y="625"/>
                      <a:pt x="532" y="648"/>
                    </a:cubicBezTo>
                    <a:cubicBezTo>
                      <a:pt x="532" y="670"/>
                      <a:pt x="549" y="688"/>
                      <a:pt x="572" y="688"/>
                    </a:cubicBezTo>
                    <a:cubicBezTo>
                      <a:pt x="594" y="688"/>
                      <a:pt x="612" y="671"/>
                      <a:pt x="612" y="6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133"/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6D8A139-D831-4D1F-8173-CFADCBE96E7E}"/>
                </a:ext>
              </a:extLst>
            </p:cNvPr>
            <p:cNvSpPr/>
            <p:nvPr/>
          </p:nvSpPr>
          <p:spPr>
            <a:xfrm>
              <a:off x="4100697" y="2806829"/>
              <a:ext cx="768091" cy="231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hangingPunct="1">
                <a:lnSpc>
                  <a:spcPct val="120000"/>
                </a:lnSpc>
                <a:defRPr/>
              </a:pPr>
              <a:r>
                <a:rPr lang="zh-CN" altLang="en-US" sz="1200" b="1" dirty="0">
                  <a:latin typeface="微软雅黑" panose="020B0503020204020204" charset="-122"/>
                  <a:ea typeface="微软雅黑" panose="020B0503020204020204" charset="-122"/>
                </a:rPr>
                <a:t>加工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8938436-5DB6-4A07-88F8-BC843945C9AA}"/>
                </a:ext>
              </a:extLst>
            </p:cNvPr>
            <p:cNvSpPr/>
            <p:nvPr/>
          </p:nvSpPr>
          <p:spPr>
            <a:xfrm>
              <a:off x="4091839" y="3702133"/>
              <a:ext cx="808728" cy="451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hangingPunct="1">
                <a:lnSpc>
                  <a:spcPct val="120000"/>
                </a:lnSpc>
                <a:defRPr/>
              </a:pPr>
              <a:r>
                <a:rPr lang="zh-CN" altLang="en-US" sz="900" dirty="0">
                  <a:latin typeface="微软雅黑" panose="020B0503020204020204" charset="-122"/>
                  <a:ea typeface="微软雅黑" panose="020B0503020204020204" charset="-122"/>
                </a:rPr>
                <a:t>可视化</a:t>
              </a:r>
              <a:r>
                <a:rPr lang="en-US" altLang="zh-CN" sz="900" dirty="0">
                  <a:latin typeface="微软雅黑" panose="020B0503020204020204" charset="-122"/>
                  <a:ea typeface="微软雅黑" panose="020B0503020204020204" charset="-122"/>
                </a:rPr>
                <a:t>ETL</a:t>
              </a:r>
            </a:p>
            <a:p>
              <a:pPr lvl="0" algn="ctr" hangingPunct="1">
                <a:lnSpc>
                  <a:spcPct val="120000"/>
                </a:lnSpc>
                <a:defRPr/>
              </a:pPr>
              <a:r>
                <a:rPr lang="zh-CN" altLang="en-US" sz="900" dirty="0">
                  <a:latin typeface="微软雅黑" panose="020B0503020204020204" charset="-122"/>
                  <a:ea typeface="微软雅黑" panose="020B0503020204020204" charset="-122"/>
                </a:rPr>
                <a:t>自动生成元数据</a:t>
              </a:r>
              <a:endParaRPr lang="en-US" altLang="zh-CN" sz="9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algn="ctr" hangingPunct="1">
                <a:lnSpc>
                  <a:spcPct val="120000"/>
                </a:lnSpc>
                <a:defRPr/>
              </a:pPr>
              <a:endParaRPr lang="zh-CN" altLang="en-US" sz="9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534846-CF62-43F2-94A4-2C88C756FE49}"/>
              </a:ext>
            </a:extLst>
          </p:cNvPr>
          <p:cNvGrpSpPr/>
          <p:nvPr/>
        </p:nvGrpSpPr>
        <p:grpSpPr>
          <a:xfrm>
            <a:off x="6612904" y="1155878"/>
            <a:ext cx="1193643" cy="1550919"/>
            <a:chOff x="5173409" y="2815280"/>
            <a:chExt cx="934797" cy="121459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D55B25D-B3DD-479C-B6AF-79ABDCE5906C}"/>
                </a:ext>
              </a:extLst>
            </p:cNvPr>
            <p:cNvGrpSpPr/>
            <p:nvPr/>
          </p:nvGrpSpPr>
          <p:grpSpPr>
            <a:xfrm>
              <a:off x="5316928" y="3065858"/>
              <a:ext cx="601332" cy="601332"/>
              <a:chOff x="4717412" y="3511392"/>
              <a:chExt cx="540068" cy="54006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B345052-18E1-4F28-97DC-2467CC8E2778}"/>
                  </a:ext>
                </a:extLst>
              </p:cNvPr>
              <p:cNvSpPr/>
              <p:nvPr/>
            </p:nvSpPr>
            <p:spPr bwMode="auto">
              <a:xfrm>
                <a:off x="4717412" y="3511392"/>
                <a:ext cx="540068" cy="54006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4AEBA55E-5B4A-4DD3-B20F-4E015B1BD1A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4820764" y="3605697"/>
                <a:ext cx="352901" cy="351949"/>
              </a:xfrm>
              <a:custGeom>
                <a:avLst/>
                <a:gdLst>
                  <a:gd name="T0" fmla="*/ 1461 w 3000"/>
                  <a:gd name="T1" fmla="*/ 0 h 3003"/>
                  <a:gd name="T2" fmla="*/ 1651 w 3000"/>
                  <a:gd name="T3" fmla="*/ 0 h 3003"/>
                  <a:gd name="T4" fmla="*/ 1755 w 3000"/>
                  <a:gd name="T5" fmla="*/ 422 h 3003"/>
                  <a:gd name="T6" fmla="*/ 1802 w 3000"/>
                  <a:gd name="T7" fmla="*/ 457 h 3003"/>
                  <a:gd name="T8" fmla="*/ 2025 w 3000"/>
                  <a:gd name="T9" fmla="*/ 537 h 3003"/>
                  <a:gd name="T10" fmla="*/ 2108 w 3000"/>
                  <a:gd name="T11" fmla="*/ 579 h 3003"/>
                  <a:gd name="T12" fmla="*/ 2135 w 3000"/>
                  <a:gd name="T13" fmla="*/ 571 h 3003"/>
                  <a:gd name="T14" fmla="*/ 2539 w 3000"/>
                  <a:gd name="T15" fmla="*/ 334 h 3003"/>
                  <a:gd name="T16" fmla="*/ 2671 w 3000"/>
                  <a:gd name="T17" fmla="*/ 467 h 3003"/>
                  <a:gd name="T18" fmla="*/ 2404 w 3000"/>
                  <a:gd name="T19" fmla="*/ 862 h 3003"/>
                  <a:gd name="T20" fmla="*/ 2498 w 3000"/>
                  <a:gd name="T21" fmla="*/ 1027 h 3003"/>
                  <a:gd name="T22" fmla="*/ 2575 w 3000"/>
                  <a:gd name="T23" fmla="*/ 1267 h 3003"/>
                  <a:gd name="T24" fmla="*/ 3000 w 3000"/>
                  <a:gd name="T25" fmla="*/ 1360 h 3003"/>
                  <a:gd name="T26" fmla="*/ 3000 w 3000"/>
                  <a:gd name="T27" fmla="*/ 1551 h 3003"/>
                  <a:gd name="T28" fmla="*/ 2581 w 3000"/>
                  <a:gd name="T29" fmla="*/ 1669 h 3003"/>
                  <a:gd name="T30" fmla="*/ 2511 w 3000"/>
                  <a:gd name="T31" fmla="*/ 1920 h 3003"/>
                  <a:gd name="T32" fmla="*/ 2428 w 3000"/>
                  <a:gd name="T33" fmla="*/ 2077 h 3003"/>
                  <a:gd name="T34" fmla="*/ 2675 w 3000"/>
                  <a:gd name="T35" fmla="*/ 2459 h 3003"/>
                  <a:gd name="T36" fmla="*/ 2540 w 3000"/>
                  <a:gd name="T37" fmla="*/ 2595 h 3003"/>
                  <a:gd name="T38" fmla="*/ 2138 w 3000"/>
                  <a:gd name="T39" fmla="*/ 2370 h 3003"/>
                  <a:gd name="T40" fmla="*/ 1819 w 3000"/>
                  <a:gd name="T41" fmla="*/ 2522 h 3003"/>
                  <a:gd name="T42" fmla="*/ 1753 w 3000"/>
                  <a:gd name="T43" fmla="*/ 2542 h 3003"/>
                  <a:gd name="T44" fmla="*/ 1650 w 3000"/>
                  <a:gd name="T45" fmla="*/ 3000 h 3003"/>
                  <a:gd name="T46" fmla="*/ 1475 w 3000"/>
                  <a:gd name="T47" fmla="*/ 3000 h 3003"/>
                  <a:gd name="T48" fmla="*/ 1460 w 3000"/>
                  <a:gd name="T49" fmla="*/ 2995 h 3003"/>
                  <a:gd name="T50" fmla="*/ 1358 w 3000"/>
                  <a:gd name="T51" fmla="*/ 2541 h 3003"/>
                  <a:gd name="T52" fmla="*/ 1315 w 3000"/>
                  <a:gd name="T53" fmla="*/ 2523 h 3003"/>
                  <a:gd name="T54" fmla="*/ 938 w 3000"/>
                  <a:gd name="T55" fmla="*/ 2339 h 3003"/>
                  <a:gd name="T56" fmla="*/ 553 w 3000"/>
                  <a:gd name="T57" fmla="*/ 2589 h 3003"/>
                  <a:gd name="T58" fmla="*/ 418 w 3000"/>
                  <a:gd name="T59" fmla="*/ 2455 h 3003"/>
                  <a:gd name="T60" fmla="*/ 628 w 3000"/>
                  <a:gd name="T61" fmla="*/ 2084 h 3003"/>
                  <a:gd name="T62" fmla="*/ 642 w 3000"/>
                  <a:gd name="T63" fmla="*/ 2017 h 3003"/>
                  <a:gd name="T64" fmla="*/ 562 w 3000"/>
                  <a:gd name="T65" fmla="*/ 1852 h 3003"/>
                  <a:gd name="T66" fmla="*/ 513 w 3000"/>
                  <a:gd name="T67" fmla="*/ 1686 h 3003"/>
                  <a:gd name="T68" fmla="*/ 458 w 3000"/>
                  <a:gd name="T69" fmla="*/ 1665 h 3003"/>
                  <a:gd name="T70" fmla="*/ 0 w 3000"/>
                  <a:gd name="T71" fmla="*/ 1550 h 3003"/>
                  <a:gd name="T72" fmla="*/ 0 w 3000"/>
                  <a:gd name="T73" fmla="*/ 1361 h 3003"/>
                  <a:gd name="T74" fmla="*/ 431 w 3000"/>
                  <a:gd name="T75" fmla="*/ 1277 h 3003"/>
                  <a:gd name="T76" fmla="*/ 526 w 3000"/>
                  <a:gd name="T77" fmla="*/ 1250 h 3003"/>
                  <a:gd name="T78" fmla="*/ 667 w 3000"/>
                  <a:gd name="T79" fmla="*/ 914 h 3003"/>
                  <a:gd name="T80" fmla="*/ 656 w 3000"/>
                  <a:gd name="T81" fmla="*/ 875 h 3003"/>
                  <a:gd name="T82" fmla="*/ 419 w 3000"/>
                  <a:gd name="T83" fmla="*/ 470 h 3003"/>
                  <a:gd name="T84" fmla="*/ 553 w 3000"/>
                  <a:gd name="T85" fmla="*/ 337 h 3003"/>
                  <a:gd name="T86" fmla="*/ 925 w 3000"/>
                  <a:gd name="T87" fmla="*/ 585 h 3003"/>
                  <a:gd name="T88" fmla="*/ 968 w 3000"/>
                  <a:gd name="T89" fmla="*/ 610 h 3003"/>
                  <a:gd name="T90" fmla="*/ 1039 w 3000"/>
                  <a:gd name="T91" fmla="*/ 567 h 3003"/>
                  <a:gd name="T92" fmla="*/ 1275 w 3000"/>
                  <a:gd name="T93" fmla="*/ 475 h 3003"/>
                  <a:gd name="T94" fmla="*/ 1318 w 3000"/>
                  <a:gd name="T95" fmla="*/ 466 h 3003"/>
                  <a:gd name="T96" fmla="*/ 1348 w 3000"/>
                  <a:gd name="T97" fmla="*/ 429 h 3003"/>
                  <a:gd name="T98" fmla="*/ 1359 w 3000"/>
                  <a:gd name="T99" fmla="*/ 411 h 3003"/>
                  <a:gd name="T100" fmla="*/ 1461 w 3000"/>
                  <a:gd name="T101" fmla="*/ 0 h 3003"/>
                  <a:gd name="T102" fmla="*/ 1493 w 3000"/>
                  <a:gd name="T103" fmla="*/ 930 h 3003"/>
                  <a:gd name="T104" fmla="*/ 1301 w 3000"/>
                  <a:gd name="T105" fmla="*/ 988 h 3003"/>
                  <a:gd name="T106" fmla="*/ 1056 w 3000"/>
                  <a:gd name="T107" fmla="*/ 1240 h 3003"/>
                  <a:gd name="T108" fmla="*/ 1008 w 3000"/>
                  <a:gd name="T109" fmla="*/ 1575 h 3003"/>
                  <a:gd name="T110" fmla="*/ 1228 w 3000"/>
                  <a:gd name="T111" fmla="*/ 1930 h 3003"/>
                  <a:gd name="T112" fmla="*/ 1611 w 3000"/>
                  <a:gd name="T113" fmla="*/ 2035 h 3003"/>
                  <a:gd name="T114" fmla="*/ 1978 w 3000"/>
                  <a:gd name="T115" fmla="*/ 1843 h 3003"/>
                  <a:gd name="T116" fmla="*/ 2111 w 3000"/>
                  <a:gd name="T117" fmla="*/ 1454 h 3003"/>
                  <a:gd name="T118" fmla="*/ 1922 w 3000"/>
                  <a:gd name="T119" fmla="*/ 1064 h 3003"/>
                  <a:gd name="T120" fmla="*/ 1493 w 3000"/>
                  <a:gd name="T121" fmla="*/ 930 h 3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00" h="3003">
                    <a:moveTo>
                      <a:pt x="1461" y="0"/>
                    </a:moveTo>
                    <a:cubicBezTo>
                      <a:pt x="1524" y="0"/>
                      <a:pt x="1587" y="0"/>
                      <a:pt x="1651" y="0"/>
                    </a:cubicBezTo>
                    <a:cubicBezTo>
                      <a:pt x="1686" y="140"/>
                      <a:pt x="1720" y="281"/>
                      <a:pt x="1755" y="422"/>
                    </a:cubicBezTo>
                    <a:cubicBezTo>
                      <a:pt x="1771" y="433"/>
                      <a:pt x="1785" y="448"/>
                      <a:pt x="1802" y="457"/>
                    </a:cubicBezTo>
                    <a:cubicBezTo>
                      <a:pt x="1879" y="475"/>
                      <a:pt x="1954" y="502"/>
                      <a:pt x="2025" y="537"/>
                    </a:cubicBezTo>
                    <a:cubicBezTo>
                      <a:pt x="2053" y="550"/>
                      <a:pt x="2079" y="569"/>
                      <a:pt x="2108" y="579"/>
                    </a:cubicBezTo>
                    <a:cubicBezTo>
                      <a:pt x="2117" y="577"/>
                      <a:pt x="2126" y="575"/>
                      <a:pt x="2135" y="571"/>
                    </a:cubicBezTo>
                    <a:cubicBezTo>
                      <a:pt x="2269" y="492"/>
                      <a:pt x="2404" y="413"/>
                      <a:pt x="2539" y="334"/>
                    </a:cubicBezTo>
                    <a:cubicBezTo>
                      <a:pt x="2583" y="378"/>
                      <a:pt x="2627" y="423"/>
                      <a:pt x="2671" y="467"/>
                    </a:cubicBezTo>
                    <a:cubicBezTo>
                      <a:pt x="2582" y="599"/>
                      <a:pt x="2493" y="730"/>
                      <a:pt x="2404" y="862"/>
                    </a:cubicBezTo>
                    <a:cubicBezTo>
                      <a:pt x="2441" y="914"/>
                      <a:pt x="2473" y="969"/>
                      <a:pt x="2498" y="1027"/>
                    </a:cubicBezTo>
                    <a:cubicBezTo>
                      <a:pt x="2533" y="1104"/>
                      <a:pt x="2556" y="1185"/>
                      <a:pt x="2575" y="1267"/>
                    </a:cubicBezTo>
                    <a:cubicBezTo>
                      <a:pt x="2717" y="1298"/>
                      <a:pt x="2859" y="1329"/>
                      <a:pt x="3000" y="1360"/>
                    </a:cubicBezTo>
                    <a:cubicBezTo>
                      <a:pt x="3000" y="1424"/>
                      <a:pt x="3000" y="1487"/>
                      <a:pt x="3000" y="1551"/>
                    </a:cubicBezTo>
                    <a:cubicBezTo>
                      <a:pt x="2861" y="1591"/>
                      <a:pt x="2721" y="1630"/>
                      <a:pt x="2581" y="1669"/>
                    </a:cubicBezTo>
                    <a:cubicBezTo>
                      <a:pt x="2564" y="1754"/>
                      <a:pt x="2543" y="1839"/>
                      <a:pt x="2511" y="1920"/>
                    </a:cubicBezTo>
                    <a:cubicBezTo>
                      <a:pt x="2490" y="1976"/>
                      <a:pt x="2460" y="2028"/>
                      <a:pt x="2428" y="2077"/>
                    </a:cubicBezTo>
                    <a:cubicBezTo>
                      <a:pt x="2510" y="2204"/>
                      <a:pt x="2593" y="2332"/>
                      <a:pt x="2675" y="2459"/>
                    </a:cubicBezTo>
                    <a:cubicBezTo>
                      <a:pt x="2630" y="2504"/>
                      <a:pt x="2585" y="2550"/>
                      <a:pt x="2540" y="2595"/>
                    </a:cubicBezTo>
                    <a:cubicBezTo>
                      <a:pt x="2406" y="2520"/>
                      <a:pt x="2272" y="2445"/>
                      <a:pt x="2138" y="2370"/>
                    </a:cubicBezTo>
                    <a:cubicBezTo>
                      <a:pt x="2039" y="2435"/>
                      <a:pt x="1933" y="2490"/>
                      <a:pt x="1819" y="2522"/>
                    </a:cubicBezTo>
                    <a:cubicBezTo>
                      <a:pt x="1796" y="2527"/>
                      <a:pt x="1774" y="2533"/>
                      <a:pt x="1753" y="2542"/>
                    </a:cubicBezTo>
                    <a:cubicBezTo>
                      <a:pt x="1719" y="2694"/>
                      <a:pt x="1685" y="2847"/>
                      <a:pt x="1650" y="3000"/>
                    </a:cubicBezTo>
                    <a:cubicBezTo>
                      <a:pt x="1592" y="3000"/>
                      <a:pt x="1534" y="2999"/>
                      <a:pt x="1475" y="3000"/>
                    </a:cubicBezTo>
                    <a:cubicBezTo>
                      <a:pt x="1470" y="2998"/>
                      <a:pt x="1461" y="3003"/>
                      <a:pt x="1460" y="2995"/>
                    </a:cubicBezTo>
                    <a:cubicBezTo>
                      <a:pt x="1426" y="2844"/>
                      <a:pt x="1393" y="2692"/>
                      <a:pt x="1358" y="2541"/>
                    </a:cubicBezTo>
                    <a:cubicBezTo>
                      <a:pt x="1344" y="2535"/>
                      <a:pt x="1331" y="2526"/>
                      <a:pt x="1315" y="2523"/>
                    </a:cubicBezTo>
                    <a:cubicBezTo>
                      <a:pt x="1178" y="2490"/>
                      <a:pt x="1054" y="2418"/>
                      <a:pt x="938" y="2339"/>
                    </a:cubicBezTo>
                    <a:cubicBezTo>
                      <a:pt x="810" y="2422"/>
                      <a:pt x="681" y="2506"/>
                      <a:pt x="553" y="2589"/>
                    </a:cubicBezTo>
                    <a:cubicBezTo>
                      <a:pt x="508" y="2544"/>
                      <a:pt x="463" y="2499"/>
                      <a:pt x="418" y="2455"/>
                    </a:cubicBezTo>
                    <a:cubicBezTo>
                      <a:pt x="488" y="2331"/>
                      <a:pt x="558" y="2208"/>
                      <a:pt x="628" y="2084"/>
                    </a:cubicBezTo>
                    <a:cubicBezTo>
                      <a:pt x="642" y="2065"/>
                      <a:pt x="640" y="2040"/>
                      <a:pt x="642" y="2017"/>
                    </a:cubicBezTo>
                    <a:cubicBezTo>
                      <a:pt x="613" y="1964"/>
                      <a:pt x="584" y="1909"/>
                      <a:pt x="562" y="1852"/>
                    </a:cubicBezTo>
                    <a:cubicBezTo>
                      <a:pt x="541" y="1798"/>
                      <a:pt x="525" y="1743"/>
                      <a:pt x="513" y="1686"/>
                    </a:cubicBezTo>
                    <a:cubicBezTo>
                      <a:pt x="495" y="1679"/>
                      <a:pt x="477" y="1670"/>
                      <a:pt x="458" y="1665"/>
                    </a:cubicBezTo>
                    <a:cubicBezTo>
                      <a:pt x="306" y="1626"/>
                      <a:pt x="153" y="1588"/>
                      <a:pt x="0" y="1550"/>
                    </a:cubicBezTo>
                    <a:cubicBezTo>
                      <a:pt x="0" y="1487"/>
                      <a:pt x="0" y="1424"/>
                      <a:pt x="0" y="1361"/>
                    </a:cubicBezTo>
                    <a:cubicBezTo>
                      <a:pt x="144" y="1333"/>
                      <a:pt x="288" y="1305"/>
                      <a:pt x="431" y="1277"/>
                    </a:cubicBezTo>
                    <a:cubicBezTo>
                      <a:pt x="464" y="1272"/>
                      <a:pt x="495" y="1259"/>
                      <a:pt x="526" y="1250"/>
                    </a:cubicBezTo>
                    <a:cubicBezTo>
                      <a:pt x="554" y="1131"/>
                      <a:pt x="601" y="1017"/>
                      <a:pt x="667" y="914"/>
                    </a:cubicBezTo>
                    <a:cubicBezTo>
                      <a:pt x="663" y="901"/>
                      <a:pt x="662" y="887"/>
                      <a:pt x="656" y="875"/>
                    </a:cubicBezTo>
                    <a:cubicBezTo>
                      <a:pt x="577" y="740"/>
                      <a:pt x="498" y="605"/>
                      <a:pt x="419" y="470"/>
                    </a:cubicBezTo>
                    <a:cubicBezTo>
                      <a:pt x="464" y="425"/>
                      <a:pt x="508" y="381"/>
                      <a:pt x="553" y="337"/>
                    </a:cubicBezTo>
                    <a:cubicBezTo>
                      <a:pt x="677" y="419"/>
                      <a:pt x="801" y="502"/>
                      <a:pt x="925" y="585"/>
                    </a:cubicBezTo>
                    <a:cubicBezTo>
                      <a:pt x="939" y="594"/>
                      <a:pt x="953" y="602"/>
                      <a:pt x="968" y="610"/>
                    </a:cubicBezTo>
                    <a:cubicBezTo>
                      <a:pt x="992" y="596"/>
                      <a:pt x="1015" y="581"/>
                      <a:pt x="1039" y="567"/>
                    </a:cubicBezTo>
                    <a:cubicBezTo>
                      <a:pt x="1113" y="526"/>
                      <a:pt x="1193" y="497"/>
                      <a:pt x="1275" y="475"/>
                    </a:cubicBezTo>
                    <a:cubicBezTo>
                      <a:pt x="1289" y="471"/>
                      <a:pt x="1303" y="467"/>
                      <a:pt x="1318" y="466"/>
                    </a:cubicBezTo>
                    <a:cubicBezTo>
                      <a:pt x="1328" y="453"/>
                      <a:pt x="1338" y="441"/>
                      <a:pt x="1348" y="429"/>
                    </a:cubicBezTo>
                    <a:cubicBezTo>
                      <a:pt x="1353" y="423"/>
                      <a:pt x="1358" y="418"/>
                      <a:pt x="1359" y="411"/>
                    </a:cubicBezTo>
                    <a:cubicBezTo>
                      <a:pt x="1393" y="274"/>
                      <a:pt x="1427" y="137"/>
                      <a:pt x="1461" y="0"/>
                    </a:cubicBezTo>
                    <a:close/>
                    <a:moveTo>
                      <a:pt x="1493" y="930"/>
                    </a:moveTo>
                    <a:cubicBezTo>
                      <a:pt x="1426" y="937"/>
                      <a:pt x="1360" y="957"/>
                      <a:pt x="1301" y="988"/>
                    </a:cubicBezTo>
                    <a:cubicBezTo>
                      <a:pt x="1195" y="1043"/>
                      <a:pt x="1107" y="1133"/>
                      <a:pt x="1056" y="1240"/>
                    </a:cubicBezTo>
                    <a:cubicBezTo>
                      <a:pt x="1005" y="1343"/>
                      <a:pt x="989" y="1462"/>
                      <a:pt x="1008" y="1575"/>
                    </a:cubicBezTo>
                    <a:cubicBezTo>
                      <a:pt x="1031" y="1716"/>
                      <a:pt x="1112" y="1846"/>
                      <a:pt x="1228" y="1930"/>
                    </a:cubicBezTo>
                    <a:cubicBezTo>
                      <a:pt x="1337" y="2011"/>
                      <a:pt x="1476" y="2049"/>
                      <a:pt x="1611" y="2035"/>
                    </a:cubicBezTo>
                    <a:cubicBezTo>
                      <a:pt x="1752" y="2021"/>
                      <a:pt x="1886" y="1950"/>
                      <a:pt x="1978" y="1843"/>
                    </a:cubicBezTo>
                    <a:cubicBezTo>
                      <a:pt x="2070" y="1736"/>
                      <a:pt x="2118" y="1595"/>
                      <a:pt x="2111" y="1454"/>
                    </a:cubicBezTo>
                    <a:cubicBezTo>
                      <a:pt x="2104" y="1306"/>
                      <a:pt x="2034" y="1162"/>
                      <a:pt x="1922" y="1064"/>
                    </a:cubicBezTo>
                    <a:cubicBezTo>
                      <a:pt x="1806" y="962"/>
                      <a:pt x="1646" y="912"/>
                      <a:pt x="1493" y="9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133"/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83D0CA6-4AE0-456E-AD70-F88D606F462F}"/>
                </a:ext>
              </a:extLst>
            </p:cNvPr>
            <p:cNvSpPr/>
            <p:nvPr/>
          </p:nvSpPr>
          <p:spPr>
            <a:xfrm>
              <a:off x="5173409" y="2815280"/>
              <a:ext cx="910120" cy="231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dirty="0">
                  <a:latin typeface="微软雅黑" panose="020B0503020204020204" charset="-122"/>
                  <a:ea typeface="微软雅黑" panose="020B0503020204020204" charset="-122"/>
                </a:rPr>
                <a:t>稽核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62FC893-97FA-4A17-ABD1-99B6B3245B28}"/>
                </a:ext>
              </a:extLst>
            </p:cNvPr>
            <p:cNvSpPr/>
            <p:nvPr/>
          </p:nvSpPr>
          <p:spPr>
            <a:xfrm>
              <a:off x="5198086" y="3708297"/>
              <a:ext cx="910120" cy="3215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zh-CN" altLang="en-US" sz="900" kern="0" dirty="0">
                  <a:latin typeface="微软雅黑" panose="020B0503020204020204" charset="-122"/>
                  <a:ea typeface="微软雅黑" panose="020B0503020204020204" charset="-122"/>
                </a:rPr>
                <a:t>公共稽核模板</a:t>
              </a:r>
              <a:endParaRPr lang="en-US" altLang="zh-CN" sz="900" kern="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defTabSz="914377">
                <a:lnSpc>
                  <a:spcPct val="120000"/>
                </a:lnSpc>
                <a:defRPr/>
              </a:pPr>
              <a:r>
                <a:rPr lang="zh-CN" altLang="en-US" sz="900" kern="0" dirty="0">
                  <a:latin typeface="微软雅黑" panose="020B0503020204020204" charset="-122"/>
                  <a:ea typeface="微软雅黑" panose="020B0503020204020204" charset="-122"/>
                </a:rPr>
                <a:t>快速配置稽核任务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36ADAA2-23B7-4A06-95DA-B789A117B3DE}"/>
              </a:ext>
            </a:extLst>
          </p:cNvPr>
          <p:cNvGrpSpPr/>
          <p:nvPr/>
        </p:nvGrpSpPr>
        <p:grpSpPr>
          <a:xfrm>
            <a:off x="3406503" y="1147324"/>
            <a:ext cx="1025263" cy="1553966"/>
            <a:chOff x="1966143" y="2808582"/>
            <a:chExt cx="802931" cy="121698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5A83279-B45F-44C0-9715-B2AE1D98BF0E}"/>
                </a:ext>
              </a:extLst>
            </p:cNvPr>
            <p:cNvSpPr/>
            <p:nvPr/>
          </p:nvSpPr>
          <p:spPr>
            <a:xfrm>
              <a:off x="1966143" y="2808582"/>
              <a:ext cx="802931" cy="231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zh-CN" altLang="en-US" sz="1200" b="1" kern="0" dirty="0">
                  <a:latin typeface="微软雅黑" panose="020B0503020204020204" charset="-122"/>
                  <a:ea typeface="微软雅黑" panose="020B0503020204020204" charset="-122"/>
                </a:rPr>
                <a:t>建模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7278B95-C6CE-4585-AFFB-937C2DD1F942}"/>
                </a:ext>
              </a:extLst>
            </p:cNvPr>
            <p:cNvGrpSpPr/>
            <p:nvPr/>
          </p:nvGrpSpPr>
          <p:grpSpPr>
            <a:xfrm>
              <a:off x="2066943" y="3065858"/>
              <a:ext cx="601332" cy="601332"/>
              <a:chOff x="1505943" y="3511392"/>
              <a:chExt cx="540068" cy="540068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B0E01CCF-DAA2-4263-B828-1AC8F8DEB6FD}"/>
                  </a:ext>
                </a:extLst>
              </p:cNvPr>
              <p:cNvSpPr/>
              <p:nvPr/>
            </p:nvSpPr>
            <p:spPr bwMode="auto">
              <a:xfrm>
                <a:off x="1505943" y="3511392"/>
                <a:ext cx="540068" cy="54006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9526888B-1586-4DB7-8D96-DFD765A0E4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03351" y="3624371"/>
                <a:ext cx="341144" cy="297167"/>
                <a:chOff x="8156575" y="4341813"/>
                <a:chExt cx="2130426" cy="1855788"/>
              </a:xfrm>
              <a:solidFill>
                <a:schemeClr val="bg1"/>
              </a:solidFill>
            </p:grpSpPr>
            <p:sp>
              <p:nvSpPr>
                <p:cNvPr id="28" name="Freeform 79">
                  <a:extLst>
                    <a:ext uri="{FF2B5EF4-FFF2-40B4-BE49-F238E27FC236}">
                      <a16:creationId xmlns:a16="http://schemas.microsoft.com/office/drawing/2014/main" id="{3E9D1F2D-0F29-4590-95BD-ABDFDDEB2423}"/>
                    </a:ext>
                  </a:extLst>
                </p:cNvPr>
                <p:cNvSpPr/>
                <p:nvPr/>
              </p:nvSpPr>
              <p:spPr bwMode="auto">
                <a:xfrm>
                  <a:off x="8831263" y="5060951"/>
                  <a:ext cx="1431925" cy="415925"/>
                </a:xfrm>
                <a:custGeom>
                  <a:avLst/>
                  <a:gdLst>
                    <a:gd name="T0" fmla="*/ 263 w 526"/>
                    <a:gd name="T1" fmla="*/ 152 h 153"/>
                    <a:gd name="T2" fmla="*/ 81 w 526"/>
                    <a:gd name="T3" fmla="*/ 151 h 153"/>
                    <a:gd name="T4" fmla="*/ 7 w 526"/>
                    <a:gd name="T5" fmla="*/ 92 h 153"/>
                    <a:gd name="T6" fmla="*/ 51 w 526"/>
                    <a:gd name="T7" fmla="*/ 7 h 153"/>
                    <a:gd name="T8" fmla="*/ 84 w 526"/>
                    <a:gd name="T9" fmla="*/ 0 h 153"/>
                    <a:gd name="T10" fmla="*/ 441 w 526"/>
                    <a:gd name="T11" fmla="*/ 0 h 153"/>
                    <a:gd name="T12" fmla="*/ 516 w 526"/>
                    <a:gd name="T13" fmla="*/ 52 h 153"/>
                    <a:gd name="T14" fmla="*/ 489 w 526"/>
                    <a:gd name="T15" fmla="*/ 136 h 153"/>
                    <a:gd name="T16" fmla="*/ 440 w 526"/>
                    <a:gd name="T17" fmla="*/ 151 h 153"/>
                    <a:gd name="T18" fmla="*/ 263 w 526"/>
                    <a:gd name="T19" fmla="*/ 152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26" h="153">
                      <a:moveTo>
                        <a:pt x="263" y="152"/>
                      </a:moveTo>
                      <a:cubicBezTo>
                        <a:pt x="202" y="152"/>
                        <a:pt x="142" y="152"/>
                        <a:pt x="81" y="151"/>
                      </a:cubicBezTo>
                      <a:cubicBezTo>
                        <a:pt x="44" y="151"/>
                        <a:pt x="14" y="126"/>
                        <a:pt x="7" y="92"/>
                      </a:cubicBezTo>
                      <a:cubicBezTo>
                        <a:pt x="0" y="56"/>
                        <a:pt x="17" y="21"/>
                        <a:pt x="51" y="7"/>
                      </a:cubicBezTo>
                      <a:cubicBezTo>
                        <a:pt x="61" y="3"/>
                        <a:pt x="73" y="0"/>
                        <a:pt x="84" y="0"/>
                      </a:cubicBezTo>
                      <a:cubicBezTo>
                        <a:pt x="203" y="0"/>
                        <a:pt x="322" y="0"/>
                        <a:pt x="441" y="0"/>
                      </a:cubicBezTo>
                      <a:cubicBezTo>
                        <a:pt x="477" y="0"/>
                        <a:pt x="505" y="21"/>
                        <a:pt x="516" y="52"/>
                      </a:cubicBezTo>
                      <a:cubicBezTo>
                        <a:pt x="526" y="83"/>
                        <a:pt x="516" y="119"/>
                        <a:pt x="489" y="136"/>
                      </a:cubicBezTo>
                      <a:cubicBezTo>
                        <a:pt x="474" y="145"/>
                        <a:pt x="456" y="150"/>
                        <a:pt x="440" y="151"/>
                      </a:cubicBezTo>
                      <a:cubicBezTo>
                        <a:pt x="381" y="153"/>
                        <a:pt x="322" y="152"/>
                        <a:pt x="263" y="1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133"/>
                </a:p>
              </p:txBody>
            </p:sp>
            <p:sp>
              <p:nvSpPr>
                <p:cNvPr id="29" name="Freeform 80">
                  <a:extLst>
                    <a:ext uri="{FF2B5EF4-FFF2-40B4-BE49-F238E27FC236}">
                      <a16:creationId xmlns:a16="http://schemas.microsoft.com/office/drawing/2014/main" id="{B1081401-3AF7-414F-96F8-4F06FBCCA078}"/>
                    </a:ext>
                  </a:extLst>
                </p:cNvPr>
                <p:cNvSpPr/>
                <p:nvPr/>
              </p:nvSpPr>
              <p:spPr bwMode="auto">
                <a:xfrm>
                  <a:off x="8843963" y="4373563"/>
                  <a:ext cx="1443038" cy="415925"/>
                </a:xfrm>
                <a:custGeom>
                  <a:avLst/>
                  <a:gdLst>
                    <a:gd name="T0" fmla="*/ 259 w 530"/>
                    <a:gd name="T1" fmla="*/ 1 h 153"/>
                    <a:gd name="T2" fmla="*/ 437 w 530"/>
                    <a:gd name="T3" fmla="*/ 1 h 153"/>
                    <a:gd name="T4" fmla="*/ 509 w 530"/>
                    <a:gd name="T5" fmla="*/ 105 h 153"/>
                    <a:gd name="T6" fmla="*/ 438 w 530"/>
                    <a:gd name="T7" fmla="*/ 152 h 153"/>
                    <a:gd name="T8" fmla="*/ 75 w 530"/>
                    <a:gd name="T9" fmla="*/ 152 h 153"/>
                    <a:gd name="T10" fmla="*/ 0 w 530"/>
                    <a:gd name="T11" fmla="*/ 76 h 153"/>
                    <a:gd name="T12" fmla="*/ 77 w 530"/>
                    <a:gd name="T13" fmla="*/ 1 h 153"/>
                    <a:gd name="T14" fmla="*/ 259 w 530"/>
                    <a:gd name="T15" fmla="*/ 1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0" h="153">
                      <a:moveTo>
                        <a:pt x="259" y="1"/>
                      </a:moveTo>
                      <a:cubicBezTo>
                        <a:pt x="318" y="1"/>
                        <a:pt x="378" y="0"/>
                        <a:pt x="437" y="1"/>
                      </a:cubicBezTo>
                      <a:cubicBezTo>
                        <a:pt x="493" y="1"/>
                        <a:pt x="530" y="54"/>
                        <a:pt x="509" y="105"/>
                      </a:cubicBezTo>
                      <a:cubicBezTo>
                        <a:pt x="496" y="136"/>
                        <a:pt x="471" y="152"/>
                        <a:pt x="438" y="152"/>
                      </a:cubicBezTo>
                      <a:cubicBezTo>
                        <a:pt x="317" y="152"/>
                        <a:pt x="196" y="153"/>
                        <a:pt x="75" y="152"/>
                      </a:cubicBezTo>
                      <a:cubicBezTo>
                        <a:pt x="32" y="152"/>
                        <a:pt x="0" y="117"/>
                        <a:pt x="0" y="76"/>
                      </a:cubicBezTo>
                      <a:cubicBezTo>
                        <a:pt x="0" y="34"/>
                        <a:pt x="33" y="1"/>
                        <a:pt x="77" y="1"/>
                      </a:cubicBezTo>
                      <a:cubicBezTo>
                        <a:pt x="138" y="0"/>
                        <a:pt x="198" y="1"/>
                        <a:pt x="259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133"/>
                </a:p>
              </p:txBody>
            </p:sp>
            <p:sp>
              <p:nvSpPr>
                <p:cNvPr id="30" name="Freeform 81">
                  <a:extLst>
                    <a:ext uri="{FF2B5EF4-FFF2-40B4-BE49-F238E27FC236}">
                      <a16:creationId xmlns:a16="http://schemas.microsoft.com/office/drawing/2014/main" id="{29137AF5-F9B5-4715-8010-1043A3A091EC}"/>
                    </a:ext>
                  </a:extLst>
                </p:cNvPr>
                <p:cNvSpPr/>
                <p:nvPr/>
              </p:nvSpPr>
              <p:spPr bwMode="auto">
                <a:xfrm>
                  <a:off x="8834438" y="5748338"/>
                  <a:ext cx="1439863" cy="409575"/>
                </a:xfrm>
                <a:custGeom>
                  <a:avLst/>
                  <a:gdLst>
                    <a:gd name="T0" fmla="*/ 263 w 529"/>
                    <a:gd name="T1" fmla="*/ 151 h 151"/>
                    <a:gd name="T2" fmla="*/ 78 w 529"/>
                    <a:gd name="T3" fmla="*/ 151 h 151"/>
                    <a:gd name="T4" fmla="*/ 5 w 529"/>
                    <a:gd name="T5" fmla="*/ 83 h 151"/>
                    <a:gd name="T6" fmla="*/ 57 w 529"/>
                    <a:gd name="T7" fmla="*/ 4 h 151"/>
                    <a:gd name="T8" fmla="*/ 84 w 529"/>
                    <a:gd name="T9" fmla="*/ 0 h 151"/>
                    <a:gd name="T10" fmla="*/ 436 w 529"/>
                    <a:gd name="T11" fmla="*/ 0 h 151"/>
                    <a:gd name="T12" fmla="*/ 516 w 529"/>
                    <a:gd name="T13" fmla="*/ 55 h 151"/>
                    <a:gd name="T14" fmla="*/ 444 w 529"/>
                    <a:gd name="T15" fmla="*/ 151 h 151"/>
                    <a:gd name="T16" fmla="*/ 263 w 529"/>
                    <a:gd name="T17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9" h="151">
                      <a:moveTo>
                        <a:pt x="263" y="151"/>
                      </a:moveTo>
                      <a:cubicBezTo>
                        <a:pt x="201" y="151"/>
                        <a:pt x="140" y="151"/>
                        <a:pt x="78" y="151"/>
                      </a:cubicBezTo>
                      <a:cubicBezTo>
                        <a:pt x="40" y="150"/>
                        <a:pt x="10" y="122"/>
                        <a:pt x="5" y="83"/>
                      </a:cubicBezTo>
                      <a:cubicBezTo>
                        <a:pt x="0" y="49"/>
                        <a:pt x="23" y="14"/>
                        <a:pt x="57" y="4"/>
                      </a:cubicBezTo>
                      <a:cubicBezTo>
                        <a:pt x="66" y="1"/>
                        <a:pt x="75" y="0"/>
                        <a:pt x="84" y="0"/>
                      </a:cubicBezTo>
                      <a:cubicBezTo>
                        <a:pt x="201" y="0"/>
                        <a:pt x="319" y="0"/>
                        <a:pt x="436" y="0"/>
                      </a:cubicBezTo>
                      <a:cubicBezTo>
                        <a:pt x="477" y="0"/>
                        <a:pt x="506" y="21"/>
                        <a:pt x="516" y="55"/>
                      </a:cubicBezTo>
                      <a:cubicBezTo>
                        <a:pt x="529" y="103"/>
                        <a:pt x="494" y="150"/>
                        <a:pt x="444" y="151"/>
                      </a:cubicBezTo>
                      <a:cubicBezTo>
                        <a:pt x="383" y="151"/>
                        <a:pt x="323" y="151"/>
                        <a:pt x="263" y="1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133"/>
                </a:p>
              </p:txBody>
            </p:sp>
            <p:sp>
              <p:nvSpPr>
                <p:cNvPr id="31" name="Freeform 82">
                  <a:extLst>
                    <a:ext uri="{FF2B5EF4-FFF2-40B4-BE49-F238E27FC236}">
                      <a16:creationId xmlns:a16="http://schemas.microsoft.com/office/drawing/2014/main" id="{3C4A0AF7-1223-44B2-B097-E5F0EFDEBC99}"/>
                    </a:ext>
                  </a:extLst>
                </p:cNvPr>
                <p:cNvSpPr/>
                <p:nvPr/>
              </p:nvSpPr>
              <p:spPr bwMode="auto">
                <a:xfrm>
                  <a:off x="8156575" y="5707063"/>
                  <a:ext cx="492125" cy="490538"/>
                </a:xfrm>
                <a:custGeom>
                  <a:avLst/>
                  <a:gdLst>
                    <a:gd name="T0" fmla="*/ 181 w 181"/>
                    <a:gd name="T1" fmla="*/ 91 h 181"/>
                    <a:gd name="T2" fmla="*/ 91 w 181"/>
                    <a:gd name="T3" fmla="*/ 181 h 181"/>
                    <a:gd name="T4" fmla="*/ 0 w 181"/>
                    <a:gd name="T5" fmla="*/ 90 h 181"/>
                    <a:gd name="T6" fmla="*/ 92 w 181"/>
                    <a:gd name="T7" fmla="*/ 1 h 181"/>
                    <a:gd name="T8" fmla="*/ 181 w 181"/>
                    <a:gd name="T9" fmla="*/ 91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1" h="181">
                      <a:moveTo>
                        <a:pt x="181" y="91"/>
                      </a:moveTo>
                      <a:cubicBezTo>
                        <a:pt x="180" y="140"/>
                        <a:pt x="140" y="181"/>
                        <a:pt x="91" y="181"/>
                      </a:cubicBezTo>
                      <a:cubicBezTo>
                        <a:pt x="41" y="181"/>
                        <a:pt x="0" y="139"/>
                        <a:pt x="0" y="90"/>
                      </a:cubicBezTo>
                      <a:cubicBezTo>
                        <a:pt x="1" y="40"/>
                        <a:pt x="41" y="0"/>
                        <a:pt x="92" y="1"/>
                      </a:cubicBezTo>
                      <a:cubicBezTo>
                        <a:pt x="142" y="1"/>
                        <a:pt x="181" y="41"/>
                        <a:pt x="181" y="9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133"/>
                </a:p>
              </p:txBody>
            </p:sp>
            <p:sp>
              <p:nvSpPr>
                <p:cNvPr id="32" name="Freeform 83">
                  <a:extLst>
                    <a:ext uri="{FF2B5EF4-FFF2-40B4-BE49-F238E27FC236}">
                      <a16:creationId xmlns:a16="http://schemas.microsoft.com/office/drawing/2014/main" id="{E366FFCA-7F73-4CF0-9A86-845EC214C046}"/>
                    </a:ext>
                  </a:extLst>
                </p:cNvPr>
                <p:cNvSpPr/>
                <p:nvPr/>
              </p:nvSpPr>
              <p:spPr bwMode="auto">
                <a:xfrm>
                  <a:off x="8164513" y="5026026"/>
                  <a:ext cx="479425" cy="479425"/>
                </a:xfrm>
                <a:custGeom>
                  <a:avLst/>
                  <a:gdLst>
                    <a:gd name="T0" fmla="*/ 0 w 176"/>
                    <a:gd name="T1" fmla="*/ 88 h 177"/>
                    <a:gd name="T2" fmla="*/ 87 w 176"/>
                    <a:gd name="T3" fmla="*/ 1 h 177"/>
                    <a:gd name="T4" fmla="*/ 176 w 176"/>
                    <a:gd name="T5" fmla="*/ 89 h 177"/>
                    <a:gd name="T6" fmla="*/ 86 w 176"/>
                    <a:gd name="T7" fmla="*/ 177 h 177"/>
                    <a:gd name="T8" fmla="*/ 0 w 176"/>
                    <a:gd name="T9" fmla="*/ 88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6" h="177">
                      <a:moveTo>
                        <a:pt x="0" y="88"/>
                      </a:moveTo>
                      <a:cubicBezTo>
                        <a:pt x="0" y="40"/>
                        <a:pt x="39" y="1"/>
                        <a:pt x="87" y="1"/>
                      </a:cubicBezTo>
                      <a:cubicBezTo>
                        <a:pt x="136" y="0"/>
                        <a:pt x="176" y="41"/>
                        <a:pt x="176" y="89"/>
                      </a:cubicBezTo>
                      <a:cubicBezTo>
                        <a:pt x="176" y="138"/>
                        <a:pt x="136" y="177"/>
                        <a:pt x="86" y="177"/>
                      </a:cubicBezTo>
                      <a:cubicBezTo>
                        <a:pt x="38" y="176"/>
                        <a:pt x="0" y="137"/>
                        <a:pt x="0" y="8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133"/>
                </a:p>
              </p:txBody>
            </p:sp>
            <p:sp>
              <p:nvSpPr>
                <p:cNvPr id="33" name="Freeform 84">
                  <a:extLst>
                    <a:ext uri="{FF2B5EF4-FFF2-40B4-BE49-F238E27FC236}">
                      <a16:creationId xmlns:a16="http://schemas.microsoft.com/office/drawing/2014/main" id="{8D72EDB3-077E-4AE4-9073-706A60C026D3}"/>
                    </a:ext>
                  </a:extLst>
                </p:cNvPr>
                <p:cNvSpPr/>
                <p:nvPr/>
              </p:nvSpPr>
              <p:spPr bwMode="auto">
                <a:xfrm>
                  <a:off x="8164513" y="4341813"/>
                  <a:ext cx="479425" cy="477838"/>
                </a:xfrm>
                <a:custGeom>
                  <a:avLst/>
                  <a:gdLst>
                    <a:gd name="T0" fmla="*/ 0 w 176"/>
                    <a:gd name="T1" fmla="*/ 89 h 176"/>
                    <a:gd name="T2" fmla="*/ 87 w 176"/>
                    <a:gd name="T3" fmla="*/ 0 h 176"/>
                    <a:gd name="T4" fmla="*/ 176 w 176"/>
                    <a:gd name="T5" fmla="*/ 89 h 176"/>
                    <a:gd name="T6" fmla="*/ 88 w 176"/>
                    <a:gd name="T7" fmla="*/ 176 h 176"/>
                    <a:gd name="T8" fmla="*/ 0 w 176"/>
                    <a:gd name="T9" fmla="*/ 89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6" h="176">
                      <a:moveTo>
                        <a:pt x="0" y="89"/>
                      </a:moveTo>
                      <a:cubicBezTo>
                        <a:pt x="0" y="40"/>
                        <a:pt x="38" y="1"/>
                        <a:pt x="87" y="0"/>
                      </a:cubicBezTo>
                      <a:cubicBezTo>
                        <a:pt x="135" y="0"/>
                        <a:pt x="176" y="40"/>
                        <a:pt x="176" y="89"/>
                      </a:cubicBezTo>
                      <a:cubicBezTo>
                        <a:pt x="175" y="137"/>
                        <a:pt x="136" y="176"/>
                        <a:pt x="88" y="176"/>
                      </a:cubicBezTo>
                      <a:cubicBezTo>
                        <a:pt x="40" y="176"/>
                        <a:pt x="0" y="137"/>
                        <a:pt x="0" y="8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133"/>
                </a:p>
              </p:txBody>
            </p:sp>
          </p:grp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E30B691-E078-496D-8938-6C576298E37E}"/>
                </a:ext>
              </a:extLst>
            </p:cNvPr>
            <p:cNvSpPr/>
            <p:nvPr/>
          </p:nvSpPr>
          <p:spPr>
            <a:xfrm>
              <a:off x="1966143" y="3703986"/>
              <a:ext cx="802931" cy="321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zh-CN" altLang="en-US" sz="900" kern="0" dirty="0">
                  <a:latin typeface="微软雅黑" panose="020B0503020204020204" charset="-122"/>
                  <a:ea typeface="微软雅黑" panose="020B0503020204020204" charset="-122"/>
                </a:rPr>
                <a:t>在线建模</a:t>
              </a:r>
              <a:endParaRPr lang="en-US" altLang="zh-CN" sz="900" kern="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defTabSz="914377">
                <a:lnSpc>
                  <a:spcPct val="120000"/>
                </a:lnSpc>
                <a:defRPr/>
              </a:pPr>
              <a:r>
                <a:rPr lang="zh-CN" altLang="en-US" sz="900" kern="0" dirty="0">
                  <a:latin typeface="微软雅黑" panose="020B0503020204020204" charset="-122"/>
                  <a:ea typeface="微软雅黑" panose="020B0503020204020204" charset="-122"/>
                </a:rPr>
                <a:t>引用统一标准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AB58A45-A8A7-412E-81AB-6EB67836795C}"/>
              </a:ext>
            </a:extLst>
          </p:cNvPr>
          <p:cNvGrpSpPr/>
          <p:nvPr/>
        </p:nvGrpSpPr>
        <p:grpSpPr>
          <a:xfrm>
            <a:off x="8380784" y="1155878"/>
            <a:ext cx="1162777" cy="1552513"/>
            <a:chOff x="6342959" y="1696192"/>
            <a:chExt cx="1162777" cy="155251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0874336-98EE-451D-A146-58399A203A00}"/>
                </a:ext>
              </a:extLst>
            </p:cNvPr>
            <p:cNvSpPr/>
            <p:nvPr/>
          </p:nvSpPr>
          <p:spPr>
            <a:xfrm>
              <a:off x="6343604" y="1696192"/>
              <a:ext cx="1162132" cy="295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zh-CN" altLang="en-US" sz="1200" b="1" kern="0" dirty="0">
                  <a:latin typeface="微软雅黑" panose="020B0503020204020204" charset="-122"/>
                  <a:ea typeface="微软雅黑" panose="020B0503020204020204" charset="-122"/>
                </a:rPr>
                <a:t>发布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A025131-8CDF-486F-B012-64D2EB47E345}"/>
                </a:ext>
              </a:extLst>
            </p:cNvPr>
            <p:cNvGrpSpPr/>
            <p:nvPr/>
          </p:nvGrpSpPr>
          <p:grpSpPr>
            <a:xfrm>
              <a:off x="6540603" y="2017358"/>
              <a:ext cx="768133" cy="768133"/>
              <a:chOff x="6618975" y="3306852"/>
              <a:chExt cx="576100" cy="576100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2A684799-F234-4ED2-B6AC-DFF82DD3629D}"/>
                  </a:ext>
                </a:extLst>
              </p:cNvPr>
              <p:cNvSpPr/>
              <p:nvPr/>
            </p:nvSpPr>
            <p:spPr bwMode="auto">
              <a:xfrm>
                <a:off x="6618975" y="3306852"/>
                <a:ext cx="576100" cy="5761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grpSp>
            <p:nvGrpSpPr>
              <p:cNvPr id="46" name="Group 46">
                <a:extLst>
                  <a:ext uri="{FF2B5EF4-FFF2-40B4-BE49-F238E27FC236}">
                    <a16:creationId xmlns:a16="http://schemas.microsoft.com/office/drawing/2014/main" id="{948E79E1-A727-4EC6-97FC-A94CA29F1633}"/>
                  </a:ext>
                </a:extLst>
              </p:cNvPr>
              <p:cNvGrpSpPr/>
              <p:nvPr/>
            </p:nvGrpSpPr>
            <p:grpSpPr>
              <a:xfrm>
                <a:off x="6741644" y="3453535"/>
                <a:ext cx="341757" cy="282196"/>
                <a:chOff x="7200839" y="1790292"/>
                <a:chExt cx="795921" cy="623870"/>
              </a:xfrm>
              <a:solidFill>
                <a:schemeClr val="bg1"/>
              </a:solidFill>
            </p:grpSpPr>
            <p:sp>
              <p:nvSpPr>
                <p:cNvPr id="47" name="Freeform 47">
                  <a:extLst>
                    <a:ext uri="{FF2B5EF4-FFF2-40B4-BE49-F238E27FC236}">
                      <a16:creationId xmlns:a16="http://schemas.microsoft.com/office/drawing/2014/main" id="{1849E3BA-7D5A-43BB-B6DA-3F97BAA505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5971" y="1790292"/>
                  <a:ext cx="760789" cy="434110"/>
                </a:xfrm>
                <a:custGeom>
                  <a:avLst/>
                  <a:gdLst>
                    <a:gd name="T0" fmla="*/ 295 w 628"/>
                    <a:gd name="T1" fmla="*/ 232 h 334"/>
                    <a:gd name="T2" fmla="*/ 295 w 628"/>
                    <a:gd name="T3" fmla="*/ 232 h 334"/>
                    <a:gd name="T4" fmla="*/ 295 w 628"/>
                    <a:gd name="T5" fmla="*/ 232 h 334"/>
                    <a:gd name="T6" fmla="*/ 295 w 628"/>
                    <a:gd name="T7" fmla="*/ 232 h 334"/>
                    <a:gd name="T8" fmla="*/ 430 w 628"/>
                    <a:gd name="T9" fmla="*/ 334 h 334"/>
                    <a:gd name="T10" fmla="*/ 628 w 628"/>
                    <a:gd name="T11" fmla="*/ 218 h 334"/>
                    <a:gd name="T12" fmla="*/ 494 w 628"/>
                    <a:gd name="T13" fmla="*/ 114 h 334"/>
                    <a:gd name="T14" fmla="*/ 305 w 628"/>
                    <a:gd name="T15" fmla="*/ 225 h 334"/>
                    <a:gd name="T16" fmla="*/ 305 w 628"/>
                    <a:gd name="T17" fmla="*/ 3 h 334"/>
                    <a:gd name="T18" fmla="*/ 494 w 628"/>
                    <a:gd name="T19" fmla="*/ 114 h 334"/>
                    <a:gd name="T20" fmla="*/ 600 w 628"/>
                    <a:gd name="T21" fmla="*/ 102 h 334"/>
                    <a:gd name="T22" fmla="*/ 437 w 628"/>
                    <a:gd name="T23" fmla="*/ 7 h 334"/>
                    <a:gd name="T24" fmla="*/ 305 w 628"/>
                    <a:gd name="T25" fmla="*/ 0 h 334"/>
                    <a:gd name="T26" fmla="*/ 305 w 628"/>
                    <a:gd name="T27" fmla="*/ 0 h 334"/>
                    <a:gd name="T28" fmla="*/ 302 w 628"/>
                    <a:gd name="T29" fmla="*/ 0 h 334"/>
                    <a:gd name="T30" fmla="*/ 300 w 628"/>
                    <a:gd name="T31" fmla="*/ 0 h 334"/>
                    <a:gd name="T32" fmla="*/ 295 w 628"/>
                    <a:gd name="T33" fmla="*/ 0 h 334"/>
                    <a:gd name="T34" fmla="*/ 295 w 628"/>
                    <a:gd name="T35" fmla="*/ 0 h 334"/>
                    <a:gd name="T36" fmla="*/ 165 w 628"/>
                    <a:gd name="T37" fmla="*/ 7 h 334"/>
                    <a:gd name="T38" fmla="*/ 0 w 628"/>
                    <a:gd name="T39" fmla="*/ 102 h 334"/>
                    <a:gd name="T40" fmla="*/ 108 w 628"/>
                    <a:gd name="T41" fmla="*/ 114 h 334"/>
                    <a:gd name="T42" fmla="*/ 295 w 628"/>
                    <a:gd name="T43" fmla="*/ 3 h 334"/>
                    <a:gd name="T44" fmla="*/ 295 w 628"/>
                    <a:gd name="T45" fmla="*/ 232 h 334"/>
                    <a:gd name="T46" fmla="*/ 295 w 628"/>
                    <a:gd name="T47" fmla="*/ 232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28" h="334">
                      <a:moveTo>
                        <a:pt x="295" y="232"/>
                      </a:moveTo>
                      <a:lnTo>
                        <a:pt x="295" y="232"/>
                      </a:lnTo>
                      <a:lnTo>
                        <a:pt x="295" y="232"/>
                      </a:lnTo>
                      <a:lnTo>
                        <a:pt x="295" y="232"/>
                      </a:lnTo>
                      <a:lnTo>
                        <a:pt x="430" y="334"/>
                      </a:lnTo>
                      <a:lnTo>
                        <a:pt x="628" y="218"/>
                      </a:lnTo>
                      <a:lnTo>
                        <a:pt x="494" y="114"/>
                      </a:lnTo>
                      <a:lnTo>
                        <a:pt x="305" y="225"/>
                      </a:lnTo>
                      <a:lnTo>
                        <a:pt x="305" y="3"/>
                      </a:lnTo>
                      <a:lnTo>
                        <a:pt x="494" y="114"/>
                      </a:lnTo>
                      <a:lnTo>
                        <a:pt x="600" y="102"/>
                      </a:lnTo>
                      <a:lnTo>
                        <a:pt x="437" y="7"/>
                      </a:lnTo>
                      <a:lnTo>
                        <a:pt x="305" y="0"/>
                      </a:lnTo>
                      <a:lnTo>
                        <a:pt x="305" y="0"/>
                      </a:lnTo>
                      <a:lnTo>
                        <a:pt x="302" y="0"/>
                      </a:lnTo>
                      <a:lnTo>
                        <a:pt x="300" y="0"/>
                      </a:lnTo>
                      <a:lnTo>
                        <a:pt x="295" y="0"/>
                      </a:lnTo>
                      <a:lnTo>
                        <a:pt x="295" y="0"/>
                      </a:lnTo>
                      <a:lnTo>
                        <a:pt x="165" y="7"/>
                      </a:lnTo>
                      <a:lnTo>
                        <a:pt x="0" y="102"/>
                      </a:lnTo>
                      <a:lnTo>
                        <a:pt x="108" y="114"/>
                      </a:lnTo>
                      <a:lnTo>
                        <a:pt x="295" y="3"/>
                      </a:lnTo>
                      <a:lnTo>
                        <a:pt x="295" y="232"/>
                      </a:lnTo>
                      <a:lnTo>
                        <a:pt x="295" y="2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6431" tIns="48216" rIns="96431" bIns="482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 defTabSz="914377">
                    <a:lnSpc>
                      <a:spcPct val="120000"/>
                    </a:lnSpc>
                    <a:defRPr/>
                  </a:pPr>
                  <a:endParaRPr lang="en-GB" sz="949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Freeform 48">
                  <a:extLst>
                    <a:ext uri="{FF2B5EF4-FFF2-40B4-BE49-F238E27FC236}">
                      <a16:creationId xmlns:a16="http://schemas.microsoft.com/office/drawing/2014/main" id="{120642DC-F670-4187-A57F-76D8E9DCC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00839" y="1941061"/>
                  <a:ext cx="392509" cy="289840"/>
                </a:xfrm>
                <a:custGeom>
                  <a:avLst/>
                  <a:gdLst>
                    <a:gd name="T0" fmla="*/ 0 w 324"/>
                    <a:gd name="T1" fmla="*/ 100 h 223"/>
                    <a:gd name="T2" fmla="*/ 187 w 324"/>
                    <a:gd name="T3" fmla="*/ 223 h 223"/>
                    <a:gd name="T4" fmla="*/ 324 w 324"/>
                    <a:gd name="T5" fmla="*/ 116 h 223"/>
                    <a:gd name="T6" fmla="*/ 130 w 324"/>
                    <a:gd name="T7" fmla="*/ 0 h 223"/>
                    <a:gd name="T8" fmla="*/ 0 w 324"/>
                    <a:gd name="T9" fmla="*/ 100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4" h="223">
                      <a:moveTo>
                        <a:pt x="0" y="100"/>
                      </a:moveTo>
                      <a:lnTo>
                        <a:pt x="187" y="223"/>
                      </a:lnTo>
                      <a:lnTo>
                        <a:pt x="324" y="116"/>
                      </a:lnTo>
                      <a:lnTo>
                        <a:pt x="130" y="0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6431" tIns="48216" rIns="96431" bIns="482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 defTabSz="914377">
                    <a:lnSpc>
                      <a:spcPct val="120000"/>
                    </a:lnSpc>
                    <a:defRPr/>
                  </a:pPr>
                  <a:endParaRPr lang="en-GB" sz="949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" name="Freeform 49">
                  <a:extLst>
                    <a:ext uri="{FF2B5EF4-FFF2-40B4-BE49-F238E27FC236}">
                      <a16:creationId xmlns:a16="http://schemas.microsoft.com/office/drawing/2014/main" id="{0D2A1FC8-2D36-4473-AEF9-F68E5420A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3482" y="2116524"/>
                  <a:ext cx="477310" cy="297638"/>
                </a:xfrm>
                <a:custGeom>
                  <a:avLst/>
                  <a:gdLst>
                    <a:gd name="T0" fmla="*/ 198 w 394"/>
                    <a:gd name="T1" fmla="*/ 0 h 229"/>
                    <a:gd name="T2" fmla="*/ 61 w 394"/>
                    <a:gd name="T3" fmla="*/ 109 h 229"/>
                    <a:gd name="T4" fmla="*/ 0 w 394"/>
                    <a:gd name="T5" fmla="*/ 71 h 229"/>
                    <a:gd name="T6" fmla="*/ 0 w 394"/>
                    <a:gd name="T7" fmla="*/ 114 h 229"/>
                    <a:gd name="T8" fmla="*/ 198 w 394"/>
                    <a:gd name="T9" fmla="*/ 229 h 229"/>
                    <a:gd name="T10" fmla="*/ 394 w 394"/>
                    <a:gd name="T11" fmla="*/ 116 h 229"/>
                    <a:gd name="T12" fmla="*/ 394 w 394"/>
                    <a:gd name="T13" fmla="*/ 64 h 229"/>
                    <a:gd name="T14" fmla="*/ 335 w 394"/>
                    <a:gd name="T15" fmla="*/ 104 h 229"/>
                    <a:gd name="T16" fmla="*/ 198 w 394"/>
                    <a:gd name="T17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4" h="229">
                      <a:moveTo>
                        <a:pt x="198" y="0"/>
                      </a:moveTo>
                      <a:lnTo>
                        <a:pt x="61" y="109"/>
                      </a:lnTo>
                      <a:lnTo>
                        <a:pt x="0" y="71"/>
                      </a:lnTo>
                      <a:lnTo>
                        <a:pt x="0" y="114"/>
                      </a:lnTo>
                      <a:lnTo>
                        <a:pt x="198" y="229"/>
                      </a:lnTo>
                      <a:lnTo>
                        <a:pt x="394" y="116"/>
                      </a:lnTo>
                      <a:lnTo>
                        <a:pt x="394" y="64"/>
                      </a:lnTo>
                      <a:lnTo>
                        <a:pt x="335" y="10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6431" tIns="48216" rIns="96431" bIns="482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 defTabSz="914377">
                    <a:lnSpc>
                      <a:spcPct val="120000"/>
                    </a:lnSpc>
                    <a:defRPr/>
                  </a:pPr>
                  <a:endParaRPr lang="en-GB" sz="949" ker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971DB33-A1CD-4DEC-B6DB-5547366FC31F}"/>
                </a:ext>
              </a:extLst>
            </p:cNvPr>
            <p:cNvSpPr/>
            <p:nvPr/>
          </p:nvSpPr>
          <p:spPr>
            <a:xfrm>
              <a:off x="6342959" y="2838080"/>
              <a:ext cx="1162133" cy="410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zh-CN" altLang="en-US" sz="900" kern="0" dirty="0">
                  <a:latin typeface="微软雅黑" panose="020B0503020204020204" charset="-122"/>
                  <a:ea typeface="微软雅黑" panose="020B0503020204020204" charset="-122"/>
                </a:rPr>
                <a:t>关联发布</a:t>
              </a:r>
              <a:endParaRPr lang="en-US" altLang="zh-CN" sz="900" kern="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defTabSz="914377">
                <a:lnSpc>
                  <a:spcPct val="120000"/>
                </a:lnSpc>
                <a:defRPr/>
              </a:pPr>
              <a:r>
                <a:rPr kumimoji="1" lang="zh-CN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所以内容整体打包</a:t>
              </a:r>
              <a:endParaRPr lang="zh-CN" altLang="en-US" sz="900" kern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B617D610-4296-40CE-871E-C29B5B839559}"/>
              </a:ext>
            </a:extLst>
          </p:cNvPr>
          <p:cNvGrpSpPr/>
          <p:nvPr/>
        </p:nvGrpSpPr>
        <p:grpSpPr>
          <a:xfrm>
            <a:off x="10117799" y="1155878"/>
            <a:ext cx="1162777" cy="1552513"/>
            <a:chOff x="8819564" y="1179152"/>
            <a:chExt cx="1162777" cy="155251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EBAB27D-9452-457B-8183-68F91A563258}"/>
                </a:ext>
              </a:extLst>
            </p:cNvPr>
            <p:cNvGrpSpPr/>
            <p:nvPr/>
          </p:nvGrpSpPr>
          <p:grpSpPr>
            <a:xfrm>
              <a:off x="8983433" y="1498509"/>
              <a:ext cx="768133" cy="768133"/>
              <a:chOff x="3351219" y="5401860"/>
              <a:chExt cx="768133" cy="768133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A05A5918-0A22-42C6-B215-809D7E6C91B1}"/>
                  </a:ext>
                </a:extLst>
              </p:cNvPr>
              <p:cNvSpPr/>
              <p:nvPr/>
            </p:nvSpPr>
            <p:spPr bwMode="auto">
              <a:xfrm>
                <a:off x="3351219" y="5401860"/>
                <a:ext cx="768133" cy="7681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52B03DD3-9D33-4304-A66D-112ADDD553E4}"/>
                  </a:ext>
                </a:extLst>
              </p:cNvPr>
              <p:cNvGrpSpPr/>
              <p:nvPr/>
            </p:nvGrpSpPr>
            <p:grpSpPr>
              <a:xfrm>
                <a:off x="3460747" y="5552593"/>
                <a:ext cx="576504" cy="466668"/>
                <a:chOff x="3725863" y="3219450"/>
                <a:chExt cx="831850" cy="725488"/>
              </a:xfrm>
              <a:solidFill>
                <a:schemeClr val="bg1"/>
              </a:solidFill>
            </p:grpSpPr>
            <p:sp>
              <p:nvSpPr>
                <p:cNvPr id="60" name="Freeform 79">
                  <a:extLst>
                    <a:ext uri="{FF2B5EF4-FFF2-40B4-BE49-F238E27FC236}">
                      <a16:creationId xmlns:a16="http://schemas.microsoft.com/office/drawing/2014/main" id="{44DF7C3D-05DF-4282-B733-5D9F7BE274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98913" y="3384550"/>
                  <a:ext cx="558800" cy="560388"/>
                </a:xfrm>
                <a:custGeom>
                  <a:avLst/>
                  <a:gdLst>
                    <a:gd name="T0" fmla="*/ 43 w 352"/>
                    <a:gd name="T1" fmla="*/ 108 h 353"/>
                    <a:gd name="T2" fmla="*/ 27 w 352"/>
                    <a:gd name="T3" fmla="*/ 120 h 353"/>
                    <a:gd name="T4" fmla="*/ 4 w 352"/>
                    <a:gd name="T5" fmla="*/ 130 h 353"/>
                    <a:gd name="T6" fmla="*/ 6 w 352"/>
                    <a:gd name="T7" fmla="*/ 162 h 353"/>
                    <a:gd name="T8" fmla="*/ 27 w 352"/>
                    <a:gd name="T9" fmla="*/ 183 h 353"/>
                    <a:gd name="T10" fmla="*/ 19 w 352"/>
                    <a:gd name="T11" fmla="*/ 201 h 353"/>
                    <a:gd name="T12" fmla="*/ 4 w 352"/>
                    <a:gd name="T13" fmla="*/ 221 h 353"/>
                    <a:gd name="T14" fmla="*/ 21 w 352"/>
                    <a:gd name="T15" fmla="*/ 249 h 353"/>
                    <a:gd name="T16" fmla="*/ 45 w 352"/>
                    <a:gd name="T17" fmla="*/ 249 h 353"/>
                    <a:gd name="T18" fmla="*/ 51 w 352"/>
                    <a:gd name="T19" fmla="*/ 275 h 353"/>
                    <a:gd name="T20" fmla="*/ 49 w 352"/>
                    <a:gd name="T21" fmla="*/ 303 h 353"/>
                    <a:gd name="T22" fmla="*/ 77 w 352"/>
                    <a:gd name="T23" fmla="*/ 317 h 353"/>
                    <a:gd name="T24" fmla="*/ 107 w 352"/>
                    <a:gd name="T25" fmla="*/ 309 h 353"/>
                    <a:gd name="T26" fmla="*/ 119 w 352"/>
                    <a:gd name="T27" fmla="*/ 323 h 353"/>
                    <a:gd name="T28" fmla="*/ 129 w 352"/>
                    <a:gd name="T29" fmla="*/ 349 h 353"/>
                    <a:gd name="T30" fmla="*/ 161 w 352"/>
                    <a:gd name="T31" fmla="*/ 347 h 353"/>
                    <a:gd name="T32" fmla="*/ 183 w 352"/>
                    <a:gd name="T33" fmla="*/ 325 h 353"/>
                    <a:gd name="T34" fmla="*/ 201 w 352"/>
                    <a:gd name="T35" fmla="*/ 333 h 353"/>
                    <a:gd name="T36" fmla="*/ 223 w 352"/>
                    <a:gd name="T37" fmla="*/ 349 h 353"/>
                    <a:gd name="T38" fmla="*/ 249 w 352"/>
                    <a:gd name="T39" fmla="*/ 331 h 353"/>
                    <a:gd name="T40" fmla="*/ 257 w 352"/>
                    <a:gd name="T41" fmla="*/ 301 h 353"/>
                    <a:gd name="T42" fmla="*/ 275 w 352"/>
                    <a:gd name="T43" fmla="*/ 299 h 353"/>
                    <a:gd name="T44" fmla="*/ 303 w 352"/>
                    <a:gd name="T45" fmla="*/ 303 h 353"/>
                    <a:gd name="T46" fmla="*/ 316 w 352"/>
                    <a:gd name="T47" fmla="*/ 273 h 353"/>
                    <a:gd name="T48" fmla="*/ 308 w 352"/>
                    <a:gd name="T49" fmla="*/ 245 h 353"/>
                    <a:gd name="T50" fmla="*/ 322 w 352"/>
                    <a:gd name="T51" fmla="*/ 233 h 353"/>
                    <a:gd name="T52" fmla="*/ 348 w 352"/>
                    <a:gd name="T53" fmla="*/ 223 h 353"/>
                    <a:gd name="T54" fmla="*/ 346 w 352"/>
                    <a:gd name="T55" fmla="*/ 191 h 353"/>
                    <a:gd name="T56" fmla="*/ 324 w 352"/>
                    <a:gd name="T57" fmla="*/ 169 h 353"/>
                    <a:gd name="T58" fmla="*/ 332 w 352"/>
                    <a:gd name="T59" fmla="*/ 152 h 353"/>
                    <a:gd name="T60" fmla="*/ 348 w 352"/>
                    <a:gd name="T61" fmla="*/ 130 h 353"/>
                    <a:gd name="T62" fmla="*/ 330 w 352"/>
                    <a:gd name="T63" fmla="*/ 104 h 353"/>
                    <a:gd name="T64" fmla="*/ 301 w 352"/>
                    <a:gd name="T65" fmla="*/ 96 h 353"/>
                    <a:gd name="T66" fmla="*/ 299 w 352"/>
                    <a:gd name="T67" fmla="*/ 78 h 353"/>
                    <a:gd name="T68" fmla="*/ 303 w 352"/>
                    <a:gd name="T69" fmla="*/ 50 h 353"/>
                    <a:gd name="T70" fmla="*/ 273 w 352"/>
                    <a:gd name="T71" fmla="*/ 36 h 353"/>
                    <a:gd name="T72" fmla="*/ 245 w 352"/>
                    <a:gd name="T73" fmla="*/ 44 h 353"/>
                    <a:gd name="T74" fmla="*/ 233 w 352"/>
                    <a:gd name="T75" fmla="*/ 28 h 353"/>
                    <a:gd name="T76" fmla="*/ 223 w 352"/>
                    <a:gd name="T77" fmla="*/ 4 h 353"/>
                    <a:gd name="T78" fmla="*/ 191 w 352"/>
                    <a:gd name="T79" fmla="*/ 6 h 353"/>
                    <a:gd name="T80" fmla="*/ 169 w 352"/>
                    <a:gd name="T81" fmla="*/ 28 h 353"/>
                    <a:gd name="T82" fmla="*/ 151 w 352"/>
                    <a:gd name="T83" fmla="*/ 20 h 353"/>
                    <a:gd name="T84" fmla="*/ 129 w 352"/>
                    <a:gd name="T85" fmla="*/ 4 h 353"/>
                    <a:gd name="T86" fmla="*/ 103 w 352"/>
                    <a:gd name="T87" fmla="*/ 22 h 353"/>
                    <a:gd name="T88" fmla="*/ 95 w 352"/>
                    <a:gd name="T89" fmla="*/ 50 h 353"/>
                    <a:gd name="T90" fmla="*/ 77 w 352"/>
                    <a:gd name="T91" fmla="*/ 54 h 353"/>
                    <a:gd name="T92" fmla="*/ 49 w 352"/>
                    <a:gd name="T93" fmla="*/ 50 h 353"/>
                    <a:gd name="T94" fmla="*/ 35 w 352"/>
                    <a:gd name="T95" fmla="*/ 78 h 353"/>
                    <a:gd name="T96" fmla="*/ 165 w 352"/>
                    <a:gd name="T97" fmla="*/ 74 h 353"/>
                    <a:gd name="T98" fmla="*/ 255 w 352"/>
                    <a:gd name="T99" fmla="*/ 108 h 353"/>
                    <a:gd name="T100" fmla="*/ 279 w 352"/>
                    <a:gd name="T101" fmla="*/ 185 h 353"/>
                    <a:gd name="T102" fmla="*/ 227 w 352"/>
                    <a:gd name="T103" fmla="*/ 267 h 353"/>
                    <a:gd name="T104" fmla="*/ 147 w 352"/>
                    <a:gd name="T105" fmla="*/ 275 h 353"/>
                    <a:gd name="T106" fmla="*/ 77 w 352"/>
                    <a:gd name="T107" fmla="*/ 207 h 353"/>
                    <a:gd name="T108" fmla="*/ 83 w 352"/>
                    <a:gd name="T109" fmla="*/ 130 h 353"/>
                    <a:gd name="T110" fmla="*/ 145 w 352"/>
                    <a:gd name="T111" fmla="*/ 78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2" h="353">
                      <a:moveTo>
                        <a:pt x="39" y="84"/>
                      </a:moveTo>
                      <a:lnTo>
                        <a:pt x="39" y="84"/>
                      </a:lnTo>
                      <a:lnTo>
                        <a:pt x="43" y="92"/>
                      </a:lnTo>
                      <a:lnTo>
                        <a:pt x="43" y="100"/>
                      </a:lnTo>
                      <a:lnTo>
                        <a:pt x="43" y="108"/>
                      </a:lnTo>
                      <a:lnTo>
                        <a:pt x="43" y="114"/>
                      </a:lnTo>
                      <a:lnTo>
                        <a:pt x="43" y="114"/>
                      </a:lnTo>
                      <a:lnTo>
                        <a:pt x="39" y="116"/>
                      </a:lnTo>
                      <a:lnTo>
                        <a:pt x="35" y="118"/>
                      </a:lnTo>
                      <a:lnTo>
                        <a:pt x="27" y="120"/>
                      </a:lnTo>
                      <a:lnTo>
                        <a:pt x="21" y="120"/>
                      </a:lnTo>
                      <a:lnTo>
                        <a:pt x="21" y="120"/>
                      </a:lnTo>
                      <a:lnTo>
                        <a:pt x="16" y="120"/>
                      </a:lnTo>
                      <a:lnTo>
                        <a:pt x="8" y="124"/>
                      </a:lnTo>
                      <a:lnTo>
                        <a:pt x="4" y="130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0" y="148"/>
                      </a:lnTo>
                      <a:lnTo>
                        <a:pt x="2" y="156"/>
                      </a:lnTo>
                      <a:lnTo>
                        <a:pt x="6" y="162"/>
                      </a:lnTo>
                      <a:lnTo>
                        <a:pt x="12" y="165"/>
                      </a:lnTo>
                      <a:lnTo>
                        <a:pt x="12" y="165"/>
                      </a:lnTo>
                      <a:lnTo>
                        <a:pt x="18" y="169"/>
                      </a:lnTo>
                      <a:lnTo>
                        <a:pt x="23" y="175"/>
                      </a:lnTo>
                      <a:lnTo>
                        <a:pt x="27" y="183"/>
                      </a:lnTo>
                      <a:lnTo>
                        <a:pt x="29" y="187"/>
                      </a:lnTo>
                      <a:lnTo>
                        <a:pt x="29" y="187"/>
                      </a:lnTo>
                      <a:lnTo>
                        <a:pt x="27" y="193"/>
                      </a:lnTo>
                      <a:lnTo>
                        <a:pt x="25" y="197"/>
                      </a:lnTo>
                      <a:lnTo>
                        <a:pt x="19" y="201"/>
                      </a:lnTo>
                      <a:lnTo>
                        <a:pt x="14" y="203"/>
                      </a:lnTo>
                      <a:lnTo>
                        <a:pt x="14" y="203"/>
                      </a:lnTo>
                      <a:lnTo>
                        <a:pt x="8" y="207"/>
                      </a:lnTo>
                      <a:lnTo>
                        <a:pt x="4" y="213"/>
                      </a:lnTo>
                      <a:lnTo>
                        <a:pt x="4" y="221"/>
                      </a:lnTo>
                      <a:lnTo>
                        <a:pt x="4" y="231"/>
                      </a:lnTo>
                      <a:lnTo>
                        <a:pt x="4" y="231"/>
                      </a:lnTo>
                      <a:lnTo>
                        <a:pt x="8" y="239"/>
                      </a:lnTo>
                      <a:lnTo>
                        <a:pt x="14" y="245"/>
                      </a:lnTo>
                      <a:lnTo>
                        <a:pt x="21" y="249"/>
                      </a:lnTo>
                      <a:lnTo>
                        <a:pt x="27" y="249"/>
                      </a:lnTo>
                      <a:lnTo>
                        <a:pt x="27" y="249"/>
                      </a:lnTo>
                      <a:lnTo>
                        <a:pt x="35" y="247"/>
                      </a:lnTo>
                      <a:lnTo>
                        <a:pt x="41" y="247"/>
                      </a:lnTo>
                      <a:lnTo>
                        <a:pt x="45" y="249"/>
                      </a:lnTo>
                      <a:lnTo>
                        <a:pt x="49" y="251"/>
                      </a:lnTo>
                      <a:lnTo>
                        <a:pt x="49" y="251"/>
                      </a:lnTo>
                      <a:lnTo>
                        <a:pt x="51" y="257"/>
                      </a:lnTo>
                      <a:lnTo>
                        <a:pt x="53" y="265"/>
                      </a:lnTo>
                      <a:lnTo>
                        <a:pt x="51" y="275"/>
                      </a:lnTo>
                      <a:lnTo>
                        <a:pt x="49" y="281"/>
                      </a:lnTo>
                      <a:lnTo>
                        <a:pt x="49" y="281"/>
                      </a:lnTo>
                      <a:lnTo>
                        <a:pt x="45" y="287"/>
                      </a:lnTo>
                      <a:lnTo>
                        <a:pt x="45" y="295"/>
                      </a:lnTo>
                      <a:lnTo>
                        <a:pt x="49" y="303"/>
                      </a:lnTo>
                      <a:lnTo>
                        <a:pt x="55" y="309"/>
                      </a:lnTo>
                      <a:lnTo>
                        <a:pt x="55" y="309"/>
                      </a:lnTo>
                      <a:lnTo>
                        <a:pt x="63" y="315"/>
                      </a:lnTo>
                      <a:lnTo>
                        <a:pt x="71" y="317"/>
                      </a:lnTo>
                      <a:lnTo>
                        <a:pt x="77" y="317"/>
                      </a:lnTo>
                      <a:lnTo>
                        <a:pt x="83" y="313"/>
                      </a:lnTo>
                      <a:lnTo>
                        <a:pt x="83" y="313"/>
                      </a:lnTo>
                      <a:lnTo>
                        <a:pt x="91" y="309"/>
                      </a:lnTo>
                      <a:lnTo>
                        <a:pt x="99" y="307"/>
                      </a:lnTo>
                      <a:lnTo>
                        <a:pt x="107" y="309"/>
                      </a:lnTo>
                      <a:lnTo>
                        <a:pt x="113" y="309"/>
                      </a:lnTo>
                      <a:lnTo>
                        <a:pt x="113" y="309"/>
                      </a:lnTo>
                      <a:lnTo>
                        <a:pt x="117" y="313"/>
                      </a:lnTo>
                      <a:lnTo>
                        <a:pt x="119" y="317"/>
                      </a:lnTo>
                      <a:lnTo>
                        <a:pt x="119" y="323"/>
                      </a:lnTo>
                      <a:lnTo>
                        <a:pt x="119" y="331"/>
                      </a:lnTo>
                      <a:lnTo>
                        <a:pt x="119" y="331"/>
                      </a:lnTo>
                      <a:lnTo>
                        <a:pt x="119" y="337"/>
                      </a:lnTo>
                      <a:lnTo>
                        <a:pt x="123" y="345"/>
                      </a:lnTo>
                      <a:lnTo>
                        <a:pt x="129" y="349"/>
                      </a:lnTo>
                      <a:lnTo>
                        <a:pt x="137" y="353"/>
                      </a:lnTo>
                      <a:lnTo>
                        <a:pt x="137" y="353"/>
                      </a:lnTo>
                      <a:lnTo>
                        <a:pt x="147" y="353"/>
                      </a:lnTo>
                      <a:lnTo>
                        <a:pt x="155" y="351"/>
                      </a:lnTo>
                      <a:lnTo>
                        <a:pt x="161" y="347"/>
                      </a:lnTo>
                      <a:lnTo>
                        <a:pt x="165" y="341"/>
                      </a:lnTo>
                      <a:lnTo>
                        <a:pt x="165" y="341"/>
                      </a:lnTo>
                      <a:lnTo>
                        <a:pt x="169" y="335"/>
                      </a:lnTo>
                      <a:lnTo>
                        <a:pt x="175" y="329"/>
                      </a:lnTo>
                      <a:lnTo>
                        <a:pt x="183" y="325"/>
                      </a:lnTo>
                      <a:lnTo>
                        <a:pt x="189" y="323"/>
                      </a:lnTo>
                      <a:lnTo>
                        <a:pt x="189" y="323"/>
                      </a:lnTo>
                      <a:lnTo>
                        <a:pt x="193" y="325"/>
                      </a:lnTo>
                      <a:lnTo>
                        <a:pt x="197" y="327"/>
                      </a:lnTo>
                      <a:lnTo>
                        <a:pt x="201" y="333"/>
                      </a:lnTo>
                      <a:lnTo>
                        <a:pt x="203" y="339"/>
                      </a:lnTo>
                      <a:lnTo>
                        <a:pt x="203" y="339"/>
                      </a:lnTo>
                      <a:lnTo>
                        <a:pt x="207" y="345"/>
                      </a:lnTo>
                      <a:lnTo>
                        <a:pt x="213" y="349"/>
                      </a:lnTo>
                      <a:lnTo>
                        <a:pt x="223" y="349"/>
                      </a:lnTo>
                      <a:lnTo>
                        <a:pt x="231" y="347"/>
                      </a:lnTo>
                      <a:lnTo>
                        <a:pt x="231" y="347"/>
                      </a:lnTo>
                      <a:lnTo>
                        <a:pt x="239" y="343"/>
                      </a:lnTo>
                      <a:lnTo>
                        <a:pt x="245" y="337"/>
                      </a:lnTo>
                      <a:lnTo>
                        <a:pt x="249" y="331"/>
                      </a:lnTo>
                      <a:lnTo>
                        <a:pt x="249" y="325"/>
                      </a:lnTo>
                      <a:lnTo>
                        <a:pt x="249" y="325"/>
                      </a:lnTo>
                      <a:lnTo>
                        <a:pt x="249" y="317"/>
                      </a:lnTo>
                      <a:lnTo>
                        <a:pt x="251" y="309"/>
                      </a:lnTo>
                      <a:lnTo>
                        <a:pt x="257" y="301"/>
                      </a:lnTo>
                      <a:lnTo>
                        <a:pt x="261" y="297"/>
                      </a:lnTo>
                      <a:lnTo>
                        <a:pt x="261" y="297"/>
                      </a:lnTo>
                      <a:lnTo>
                        <a:pt x="265" y="295"/>
                      </a:lnTo>
                      <a:lnTo>
                        <a:pt x="269" y="297"/>
                      </a:lnTo>
                      <a:lnTo>
                        <a:pt x="275" y="299"/>
                      </a:lnTo>
                      <a:lnTo>
                        <a:pt x="281" y="303"/>
                      </a:lnTo>
                      <a:lnTo>
                        <a:pt x="281" y="303"/>
                      </a:lnTo>
                      <a:lnTo>
                        <a:pt x="287" y="307"/>
                      </a:lnTo>
                      <a:lnTo>
                        <a:pt x="295" y="307"/>
                      </a:lnTo>
                      <a:lnTo>
                        <a:pt x="303" y="303"/>
                      </a:lnTo>
                      <a:lnTo>
                        <a:pt x="308" y="297"/>
                      </a:lnTo>
                      <a:lnTo>
                        <a:pt x="308" y="297"/>
                      </a:lnTo>
                      <a:lnTo>
                        <a:pt x="314" y="289"/>
                      </a:lnTo>
                      <a:lnTo>
                        <a:pt x="316" y="281"/>
                      </a:lnTo>
                      <a:lnTo>
                        <a:pt x="316" y="273"/>
                      </a:lnTo>
                      <a:lnTo>
                        <a:pt x="312" y="267"/>
                      </a:lnTo>
                      <a:lnTo>
                        <a:pt x="312" y="267"/>
                      </a:lnTo>
                      <a:lnTo>
                        <a:pt x="308" y="261"/>
                      </a:lnTo>
                      <a:lnTo>
                        <a:pt x="306" y="253"/>
                      </a:lnTo>
                      <a:lnTo>
                        <a:pt x="308" y="245"/>
                      </a:lnTo>
                      <a:lnTo>
                        <a:pt x="308" y="239"/>
                      </a:lnTo>
                      <a:lnTo>
                        <a:pt x="308" y="239"/>
                      </a:lnTo>
                      <a:lnTo>
                        <a:pt x="312" y="235"/>
                      </a:lnTo>
                      <a:lnTo>
                        <a:pt x="316" y="233"/>
                      </a:lnTo>
                      <a:lnTo>
                        <a:pt x="322" y="233"/>
                      </a:lnTo>
                      <a:lnTo>
                        <a:pt x="330" y="233"/>
                      </a:lnTo>
                      <a:lnTo>
                        <a:pt x="330" y="233"/>
                      </a:lnTo>
                      <a:lnTo>
                        <a:pt x="336" y="233"/>
                      </a:lnTo>
                      <a:lnTo>
                        <a:pt x="344" y="229"/>
                      </a:lnTo>
                      <a:lnTo>
                        <a:pt x="348" y="223"/>
                      </a:lnTo>
                      <a:lnTo>
                        <a:pt x="352" y="213"/>
                      </a:lnTo>
                      <a:lnTo>
                        <a:pt x="352" y="213"/>
                      </a:lnTo>
                      <a:lnTo>
                        <a:pt x="352" y="205"/>
                      </a:lnTo>
                      <a:lnTo>
                        <a:pt x="350" y="197"/>
                      </a:lnTo>
                      <a:lnTo>
                        <a:pt x="346" y="191"/>
                      </a:lnTo>
                      <a:lnTo>
                        <a:pt x="340" y="187"/>
                      </a:lnTo>
                      <a:lnTo>
                        <a:pt x="340" y="187"/>
                      </a:lnTo>
                      <a:lnTo>
                        <a:pt x="334" y="183"/>
                      </a:lnTo>
                      <a:lnTo>
                        <a:pt x="328" y="177"/>
                      </a:lnTo>
                      <a:lnTo>
                        <a:pt x="324" y="169"/>
                      </a:lnTo>
                      <a:lnTo>
                        <a:pt x="322" y="164"/>
                      </a:lnTo>
                      <a:lnTo>
                        <a:pt x="322" y="164"/>
                      </a:lnTo>
                      <a:lnTo>
                        <a:pt x="324" y="160"/>
                      </a:lnTo>
                      <a:lnTo>
                        <a:pt x="326" y="156"/>
                      </a:lnTo>
                      <a:lnTo>
                        <a:pt x="332" y="152"/>
                      </a:lnTo>
                      <a:lnTo>
                        <a:pt x="338" y="150"/>
                      </a:lnTo>
                      <a:lnTo>
                        <a:pt x="338" y="150"/>
                      </a:lnTo>
                      <a:lnTo>
                        <a:pt x="344" y="146"/>
                      </a:lnTo>
                      <a:lnTo>
                        <a:pt x="348" y="138"/>
                      </a:lnTo>
                      <a:lnTo>
                        <a:pt x="348" y="130"/>
                      </a:lnTo>
                      <a:lnTo>
                        <a:pt x="348" y="122"/>
                      </a:lnTo>
                      <a:lnTo>
                        <a:pt x="348" y="122"/>
                      </a:lnTo>
                      <a:lnTo>
                        <a:pt x="342" y="112"/>
                      </a:lnTo>
                      <a:lnTo>
                        <a:pt x="338" y="106"/>
                      </a:lnTo>
                      <a:lnTo>
                        <a:pt x="330" y="104"/>
                      </a:lnTo>
                      <a:lnTo>
                        <a:pt x="324" y="104"/>
                      </a:lnTo>
                      <a:lnTo>
                        <a:pt x="324" y="104"/>
                      </a:lnTo>
                      <a:lnTo>
                        <a:pt x="316" y="104"/>
                      </a:lnTo>
                      <a:lnTo>
                        <a:pt x="308" y="100"/>
                      </a:lnTo>
                      <a:lnTo>
                        <a:pt x="301" y="96"/>
                      </a:lnTo>
                      <a:lnTo>
                        <a:pt x="297" y="92"/>
                      </a:lnTo>
                      <a:lnTo>
                        <a:pt x="297" y="92"/>
                      </a:lnTo>
                      <a:lnTo>
                        <a:pt x="297" y="88"/>
                      </a:lnTo>
                      <a:lnTo>
                        <a:pt x="297" y="82"/>
                      </a:lnTo>
                      <a:lnTo>
                        <a:pt x="299" y="78"/>
                      </a:lnTo>
                      <a:lnTo>
                        <a:pt x="303" y="72"/>
                      </a:lnTo>
                      <a:lnTo>
                        <a:pt x="303" y="72"/>
                      </a:lnTo>
                      <a:lnTo>
                        <a:pt x="306" y="66"/>
                      </a:lnTo>
                      <a:lnTo>
                        <a:pt x="306" y="58"/>
                      </a:lnTo>
                      <a:lnTo>
                        <a:pt x="303" y="50"/>
                      </a:lnTo>
                      <a:lnTo>
                        <a:pt x="297" y="42"/>
                      </a:lnTo>
                      <a:lnTo>
                        <a:pt x="297" y="42"/>
                      </a:lnTo>
                      <a:lnTo>
                        <a:pt x="289" y="38"/>
                      </a:lnTo>
                      <a:lnTo>
                        <a:pt x="281" y="36"/>
                      </a:lnTo>
                      <a:lnTo>
                        <a:pt x="273" y="36"/>
                      </a:lnTo>
                      <a:lnTo>
                        <a:pt x="269" y="40"/>
                      </a:lnTo>
                      <a:lnTo>
                        <a:pt x="269" y="40"/>
                      </a:lnTo>
                      <a:lnTo>
                        <a:pt x="261" y="44"/>
                      </a:lnTo>
                      <a:lnTo>
                        <a:pt x="253" y="44"/>
                      </a:lnTo>
                      <a:lnTo>
                        <a:pt x="245" y="44"/>
                      </a:lnTo>
                      <a:lnTo>
                        <a:pt x="239" y="42"/>
                      </a:lnTo>
                      <a:lnTo>
                        <a:pt x="239" y="42"/>
                      </a:lnTo>
                      <a:lnTo>
                        <a:pt x="235" y="40"/>
                      </a:lnTo>
                      <a:lnTo>
                        <a:pt x="233" y="36"/>
                      </a:lnTo>
                      <a:lnTo>
                        <a:pt x="233" y="28"/>
                      </a:lnTo>
                      <a:lnTo>
                        <a:pt x="233" y="22"/>
                      </a:lnTo>
                      <a:lnTo>
                        <a:pt x="233" y="22"/>
                      </a:lnTo>
                      <a:lnTo>
                        <a:pt x="233" y="14"/>
                      </a:lnTo>
                      <a:lnTo>
                        <a:pt x="229" y="8"/>
                      </a:lnTo>
                      <a:lnTo>
                        <a:pt x="223" y="4"/>
                      </a:lnTo>
                      <a:lnTo>
                        <a:pt x="215" y="0"/>
                      </a:lnTo>
                      <a:lnTo>
                        <a:pt x="215" y="0"/>
                      </a:lnTo>
                      <a:lnTo>
                        <a:pt x="205" y="0"/>
                      </a:lnTo>
                      <a:lnTo>
                        <a:pt x="197" y="2"/>
                      </a:lnTo>
                      <a:lnTo>
                        <a:pt x="191" y="6"/>
                      </a:lnTo>
                      <a:lnTo>
                        <a:pt x="187" y="12"/>
                      </a:lnTo>
                      <a:lnTo>
                        <a:pt x="187" y="12"/>
                      </a:lnTo>
                      <a:lnTo>
                        <a:pt x="183" y="18"/>
                      </a:lnTo>
                      <a:lnTo>
                        <a:pt x="177" y="24"/>
                      </a:lnTo>
                      <a:lnTo>
                        <a:pt x="169" y="28"/>
                      </a:lnTo>
                      <a:lnTo>
                        <a:pt x="163" y="30"/>
                      </a:lnTo>
                      <a:lnTo>
                        <a:pt x="163" y="30"/>
                      </a:lnTo>
                      <a:lnTo>
                        <a:pt x="159" y="28"/>
                      </a:lnTo>
                      <a:lnTo>
                        <a:pt x="155" y="26"/>
                      </a:lnTo>
                      <a:lnTo>
                        <a:pt x="151" y="20"/>
                      </a:lnTo>
                      <a:lnTo>
                        <a:pt x="149" y="14"/>
                      </a:lnTo>
                      <a:lnTo>
                        <a:pt x="149" y="14"/>
                      </a:lnTo>
                      <a:lnTo>
                        <a:pt x="145" y="8"/>
                      </a:lnTo>
                      <a:lnTo>
                        <a:pt x="139" y="4"/>
                      </a:lnTo>
                      <a:lnTo>
                        <a:pt x="129" y="4"/>
                      </a:lnTo>
                      <a:lnTo>
                        <a:pt x="121" y="4"/>
                      </a:lnTo>
                      <a:lnTo>
                        <a:pt x="121" y="4"/>
                      </a:lnTo>
                      <a:lnTo>
                        <a:pt x="113" y="8"/>
                      </a:lnTo>
                      <a:lnTo>
                        <a:pt x="107" y="14"/>
                      </a:lnTo>
                      <a:lnTo>
                        <a:pt x="103" y="22"/>
                      </a:lnTo>
                      <a:lnTo>
                        <a:pt x="103" y="28"/>
                      </a:lnTo>
                      <a:lnTo>
                        <a:pt x="103" y="28"/>
                      </a:lnTo>
                      <a:lnTo>
                        <a:pt x="103" y="36"/>
                      </a:lnTo>
                      <a:lnTo>
                        <a:pt x="101" y="44"/>
                      </a:lnTo>
                      <a:lnTo>
                        <a:pt x="95" y="50"/>
                      </a:lnTo>
                      <a:lnTo>
                        <a:pt x="91" y="56"/>
                      </a:lnTo>
                      <a:lnTo>
                        <a:pt x="91" y="56"/>
                      </a:lnTo>
                      <a:lnTo>
                        <a:pt x="87" y="56"/>
                      </a:lnTo>
                      <a:lnTo>
                        <a:pt x="83" y="56"/>
                      </a:lnTo>
                      <a:lnTo>
                        <a:pt x="77" y="54"/>
                      </a:lnTo>
                      <a:lnTo>
                        <a:pt x="71" y="50"/>
                      </a:lnTo>
                      <a:lnTo>
                        <a:pt x="71" y="50"/>
                      </a:lnTo>
                      <a:lnTo>
                        <a:pt x="65" y="46"/>
                      </a:lnTo>
                      <a:lnTo>
                        <a:pt x="57" y="46"/>
                      </a:lnTo>
                      <a:lnTo>
                        <a:pt x="49" y="50"/>
                      </a:lnTo>
                      <a:lnTo>
                        <a:pt x="41" y="56"/>
                      </a:lnTo>
                      <a:lnTo>
                        <a:pt x="41" y="56"/>
                      </a:lnTo>
                      <a:lnTo>
                        <a:pt x="37" y="64"/>
                      </a:lnTo>
                      <a:lnTo>
                        <a:pt x="35" y="72"/>
                      </a:lnTo>
                      <a:lnTo>
                        <a:pt x="35" y="78"/>
                      </a:lnTo>
                      <a:lnTo>
                        <a:pt x="39" y="84"/>
                      </a:lnTo>
                      <a:lnTo>
                        <a:pt x="39" y="84"/>
                      </a:lnTo>
                      <a:close/>
                      <a:moveTo>
                        <a:pt x="145" y="78"/>
                      </a:moveTo>
                      <a:lnTo>
                        <a:pt x="145" y="78"/>
                      </a:lnTo>
                      <a:lnTo>
                        <a:pt x="165" y="74"/>
                      </a:lnTo>
                      <a:lnTo>
                        <a:pt x="185" y="74"/>
                      </a:lnTo>
                      <a:lnTo>
                        <a:pt x="205" y="76"/>
                      </a:lnTo>
                      <a:lnTo>
                        <a:pt x="223" y="84"/>
                      </a:lnTo>
                      <a:lnTo>
                        <a:pt x="241" y="96"/>
                      </a:lnTo>
                      <a:lnTo>
                        <a:pt x="255" y="108"/>
                      </a:lnTo>
                      <a:lnTo>
                        <a:pt x="267" y="126"/>
                      </a:lnTo>
                      <a:lnTo>
                        <a:pt x="275" y="144"/>
                      </a:lnTo>
                      <a:lnTo>
                        <a:pt x="275" y="144"/>
                      </a:lnTo>
                      <a:lnTo>
                        <a:pt x="279" y="165"/>
                      </a:lnTo>
                      <a:lnTo>
                        <a:pt x="279" y="185"/>
                      </a:lnTo>
                      <a:lnTo>
                        <a:pt x="275" y="205"/>
                      </a:lnTo>
                      <a:lnTo>
                        <a:pt x="269" y="223"/>
                      </a:lnTo>
                      <a:lnTo>
                        <a:pt x="257" y="239"/>
                      </a:lnTo>
                      <a:lnTo>
                        <a:pt x="243" y="255"/>
                      </a:lnTo>
                      <a:lnTo>
                        <a:pt x="227" y="267"/>
                      </a:lnTo>
                      <a:lnTo>
                        <a:pt x="207" y="275"/>
                      </a:lnTo>
                      <a:lnTo>
                        <a:pt x="207" y="275"/>
                      </a:lnTo>
                      <a:lnTo>
                        <a:pt x="187" y="279"/>
                      </a:lnTo>
                      <a:lnTo>
                        <a:pt x="167" y="279"/>
                      </a:lnTo>
                      <a:lnTo>
                        <a:pt x="147" y="275"/>
                      </a:lnTo>
                      <a:lnTo>
                        <a:pt x="129" y="269"/>
                      </a:lnTo>
                      <a:lnTo>
                        <a:pt x="111" y="257"/>
                      </a:lnTo>
                      <a:lnTo>
                        <a:pt x="97" y="243"/>
                      </a:lnTo>
                      <a:lnTo>
                        <a:pt x="85" y="227"/>
                      </a:lnTo>
                      <a:lnTo>
                        <a:pt x="77" y="207"/>
                      </a:lnTo>
                      <a:lnTo>
                        <a:pt x="77" y="207"/>
                      </a:lnTo>
                      <a:lnTo>
                        <a:pt x="73" y="187"/>
                      </a:lnTo>
                      <a:lnTo>
                        <a:pt x="73" y="167"/>
                      </a:lnTo>
                      <a:lnTo>
                        <a:pt x="77" y="148"/>
                      </a:lnTo>
                      <a:lnTo>
                        <a:pt x="83" y="130"/>
                      </a:lnTo>
                      <a:lnTo>
                        <a:pt x="95" y="112"/>
                      </a:lnTo>
                      <a:lnTo>
                        <a:pt x="109" y="98"/>
                      </a:lnTo>
                      <a:lnTo>
                        <a:pt x="125" y="86"/>
                      </a:lnTo>
                      <a:lnTo>
                        <a:pt x="145" y="78"/>
                      </a:lnTo>
                      <a:lnTo>
                        <a:pt x="145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  <a:latin typeface="Impact"/>
                    <a:ea typeface="微软雅黑"/>
                  </a:endParaRPr>
                </a:p>
              </p:txBody>
            </p:sp>
            <p:sp>
              <p:nvSpPr>
                <p:cNvPr id="62" name="Freeform 80">
                  <a:extLst>
                    <a:ext uri="{FF2B5EF4-FFF2-40B4-BE49-F238E27FC236}">
                      <a16:creationId xmlns:a16="http://schemas.microsoft.com/office/drawing/2014/main" id="{E260444F-6837-41ED-984B-04EE529807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5863" y="3219450"/>
                  <a:ext cx="360363" cy="361950"/>
                </a:xfrm>
                <a:custGeom>
                  <a:avLst/>
                  <a:gdLst>
                    <a:gd name="T0" fmla="*/ 28 w 227"/>
                    <a:gd name="T1" fmla="*/ 72 h 228"/>
                    <a:gd name="T2" fmla="*/ 14 w 227"/>
                    <a:gd name="T3" fmla="*/ 76 h 228"/>
                    <a:gd name="T4" fmla="*/ 0 w 227"/>
                    <a:gd name="T5" fmla="*/ 90 h 228"/>
                    <a:gd name="T6" fmla="*/ 8 w 227"/>
                    <a:gd name="T7" fmla="*/ 106 h 228"/>
                    <a:gd name="T8" fmla="*/ 18 w 227"/>
                    <a:gd name="T9" fmla="*/ 124 h 228"/>
                    <a:gd name="T10" fmla="*/ 2 w 227"/>
                    <a:gd name="T11" fmla="*/ 138 h 228"/>
                    <a:gd name="T12" fmla="*/ 10 w 227"/>
                    <a:gd name="T13" fmla="*/ 158 h 228"/>
                    <a:gd name="T14" fmla="*/ 30 w 227"/>
                    <a:gd name="T15" fmla="*/ 160 h 228"/>
                    <a:gd name="T16" fmla="*/ 32 w 227"/>
                    <a:gd name="T17" fmla="*/ 182 h 228"/>
                    <a:gd name="T18" fmla="*/ 36 w 227"/>
                    <a:gd name="T19" fmla="*/ 200 h 228"/>
                    <a:gd name="T20" fmla="*/ 54 w 227"/>
                    <a:gd name="T21" fmla="*/ 202 h 228"/>
                    <a:gd name="T22" fmla="*/ 72 w 227"/>
                    <a:gd name="T23" fmla="*/ 200 h 228"/>
                    <a:gd name="T24" fmla="*/ 76 w 227"/>
                    <a:gd name="T25" fmla="*/ 218 h 228"/>
                    <a:gd name="T26" fmla="*/ 94 w 227"/>
                    <a:gd name="T27" fmla="*/ 228 h 228"/>
                    <a:gd name="T28" fmla="*/ 108 w 227"/>
                    <a:gd name="T29" fmla="*/ 216 h 228"/>
                    <a:gd name="T30" fmla="*/ 126 w 227"/>
                    <a:gd name="T31" fmla="*/ 212 h 228"/>
                    <a:gd name="T32" fmla="*/ 144 w 227"/>
                    <a:gd name="T33" fmla="*/ 226 h 228"/>
                    <a:gd name="T34" fmla="*/ 160 w 227"/>
                    <a:gd name="T35" fmla="*/ 214 h 228"/>
                    <a:gd name="T36" fmla="*/ 168 w 227"/>
                    <a:gd name="T37" fmla="*/ 192 h 228"/>
                    <a:gd name="T38" fmla="*/ 182 w 227"/>
                    <a:gd name="T39" fmla="*/ 196 h 228"/>
                    <a:gd name="T40" fmla="*/ 199 w 227"/>
                    <a:gd name="T41" fmla="*/ 192 h 228"/>
                    <a:gd name="T42" fmla="*/ 201 w 227"/>
                    <a:gd name="T43" fmla="*/ 172 h 228"/>
                    <a:gd name="T44" fmla="*/ 201 w 227"/>
                    <a:gd name="T45" fmla="*/ 152 h 228"/>
                    <a:gd name="T46" fmla="*/ 221 w 227"/>
                    <a:gd name="T47" fmla="*/ 148 h 228"/>
                    <a:gd name="T48" fmla="*/ 225 w 227"/>
                    <a:gd name="T49" fmla="*/ 126 h 228"/>
                    <a:gd name="T50" fmla="*/ 211 w 227"/>
                    <a:gd name="T51" fmla="*/ 114 h 228"/>
                    <a:gd name="T52" fmla="*/ 217 w 227"/>
                    <a:gd name="T53" fmla="*/ 96 h 228"/>
                    <a:gd name="T54" fmla="*/ 223 w 227"/>
                    <a:gd name="T55" fmla="*/ 78 h 228"/>
                    <a:gd name="T56" fmla="*/ 207 w 227"/>
                    <a:gd name="T57" fmla="*/ 66 h 228"/>
                    <a:gd name="T58" fmla="*/ 191 w 227"/>
                    <a:gd name="T59" fmla="*/ 60 h 228"/>
                    <a:gd name="T60" fmla="*/ 197 w 227"/>
                    <a:gd name="T61" fmla="*/ 42 h 228"/>
                    <a:gd name="T62" fmla="*/ 186 w 227"/>
                    <a:gd name="T63" fmla="*/ 24 h 228"/>
                    <a:gd name="T64" fmla="*/ 168 w 227"/>
                    <a:gd name="T65" fmla="*/ 28 h 228"/>
                    <a:gd name="T66" fmla="*/ 150 w 227"/>
                    <a:gd name="T67" fmla="*/ 22 h 228"/>
                    <a:gd name="T68" fmla="*/ 144 w 227"/>
                    <a:gd name="T69" fmla="*/ 2 h 228"/>
                    <a:gd name="T70" fmla="*/ 122 w 227"/>
                    <a:gd name="T71" fmla="*/ 4 h 228"/>
                    <a:gd name="T72" fmla="*/ 106 w 227"/>
                    <a:gd name="T73" fmla="*/ 18 h 228"/>
                    <a:gd name="T74" fmla="*/ 96 w 227"/>
                    <a:gd name="T75" fmla="*/ 8 h 228"/>
                    <a:gd name="T76" fmla="*/ 78 w 227"/>
                    <a:gd name="T77" fmla="*/ 2 h 228"/>
                    <a:gd name="T78" fmla="*/ 66 w 227"/>
                    <a:gd name="T79" fmla="*/ 18 h 228"/>
                    <a:gd name="T80" fmla="*/ 56 w 227"/>
                    <a:gd name="T81" fmla="*/ 36 h 228"/>
                    <a:gd name="T82" fmla="*/ 36 w 227"/>
                    <a:gd name="T83" fmla="*/ 30 h 228"/>
                    <a:gd name="T84" fmla="*/ 22 w 227"/>
                    <a:gd name="T85" fmla="*/ 46 h 228"/>
                    <a:gd name="T86" fmla="*/ 92 w 227"/>
                    <a:gd name="T87" fmla="*/ 50 h 228"/>
                    <a:gd name="T88" fmla="*/ 154 w 227"/>
                    <a:gd name="T89" fmla="*/ 62 h 228"/>
                    <a:gd name="T90" fmla="*/ 180 w 227"/>
                    <a:gd name="T91" fmla="*/ 106 h 228"/>
                    <a:gd name="T92" fmla="*/ 156 w 227"/>
                    <a:gd name="T93" fmla="*/ 164 h 228"/>
                    <a:gd name="T94" fmla="*/ 108 w 227"/>
                    <a:gd name="T95" fmla="*/ 180 h 228"/>
                    <a:gd name="T96" fmla="*/ 56 w 227"/>
                    <a:gd name="T97" fmla="*/ 146 h 228"/>
                    <a:gd name="T98" fmla="*/ 50 w 227"/>
                    <a:gd name="T99" fmla="*/ 94 h 228"/>
                    <a:gd name="T100" fmla="*/ 92 w 227"/>
                    <a:gd name="T101" fmla="*/ 5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27" h="228">
                      <a:moveTo>
                        <a:pt x="26" y="54"/>
                      </a:moveTo>
                      <a:lnTo>
                        <a:pt x="26" y="54"/>
                      </a:lnTo>
                      <a:lnTo>
                        <a:pt x="28" y="58"/>
                      </a:lnTo>
                      <a:lnTo>
                        <a:pt x="28" y="64"/>
                      </a:lnTo>
                      <a:lnTo>
                        <a:pt x="28" y="72"/>
                      </a:lnTo>
                      <a:lnTo>
                        <a:pt x="28" y="72"/>
                      </a:lnTo>
                      <a:lnTo>
                        <a:pt x="26" y="74"/>
                      </a:lnTo>
                      <a:lnTo>
                        <a:pt x="22" y="76"/>
                      </a:lnTo>
                      <a:lnTo>
                        <a:pt x="14" y="76"/>
                      </a:lnTo>
                      <a:lnTo>
                        <a:pt x="14" y="76"/>
                      </a:lnTo>
                      <a:lnTo>
                        <a:pt x="10" y="76"/>
                      </a:lnTo>
                      <a:lnTo>
                        <a:pt x="6" y="80"/>
                      </a:lnTo>
                      <a:lnTo>
                        <a:pt x="2" y="84"/>
                      </a:lnTo>
                      <a:lnTo>
                        <a:pt x="0" y="90"/>
                      </a:lnTo>
                      <a:lnTo>
                        <a:pt x="0" y="90"/>
                      </a:lnTo>
                      <a:lnTo>
                        <a:pt x="0" y="94"/>
                      </a:lnTo>
                      <a:lnTo>
                        <a:pt x="0" y="100"/>
                      </a:lnTo>
                      <a:lnTo>
                        <a:pt x="4" y="104"/>
                      </a:lnTo>
                      <a:lnTo>
                        <a:pt x="8" y="106"/>
                      </a:lnTo>
                      <a:lnTo>
                        <a:pt x="8" y="106"/>
                      </a:lnTo>
                      <a:lnTo>
                        <a:pt x="12" y="108"/>
                      </a:lnTo>
                      <a:lnTo>
                        <a:pt x="16" y="114"/>
                      </a:lnTo>
                      <a:lnTo>
                        <a:pt x="18" y="122"/>
                      </a:lnTo>
                      <a:lnTo>
                        <a:pt x="18" y="122"/>
                      </a:lnTo>
                      <a:lnTo>
                        <a:pt x="18" y="124"/>
                      </a:lnTo>
                      <a:lnTo>
                        <a:pt x="16" y="126"/>
                      </a:lnTo>
                      <a:lnTo>
                        <a:pt x="8" y="132"/>
                      </a:lnTo>
                      <a:lnTo>
                        <a:pt x="8" y="132"/>
                      </a:lnTo>
                      <a:lnTo>
                        <a:pt x="4" y="134"/>
                      </a:lnTo>
                      <a:lnTo>
                        <a:pt x="2" y="138"/>
                      </a:lnTo>
                      <a:lnTo>
                        <a:pt x="2" y="144"/>
                      </a:lnTo>
                      <a:lnTo>
                        <a:pt x="2" y="150"/>
                      </a:lnTo>
                      <a:lnTo>
                        <a:pt x="2" y="150"/>
                      </a:lnTo>
                      <a:lnTo>
                        <a:pt x="6" y="154"/>
                      </a:lnTo>
                      <a:lnTo>
                        <a:pt x="10" y="158"/>
                      </a:lnTo>
                      <a:lnTo>
                        <a:pt x="14" y="160"/>
                      </a:lnTo>
                      <a:lnTo>
                        <a:pt x="18" y="160"/>
                      </a:lnTo>
                      <a:lnTo>
                        <a:pt x="18" y="160"/>
                      </a:lnTo>
                      <a:lnTo>
                        <a:pt x="26" y="160"/>
                      </a:lnTo>
                      <a:lnTo>
                        <a:pt x="30" y="160"/>
                      </a:lnTo>
                      <a:lnTo>
                        <a:pt x="32" y="162"/>
                      </a:lnTo>
                      <a:lnTo>
                        <a:pt x="32" y="162"/>
                      </a:lnTo>
                      <a:lnTo>
                        <a:pt x="34" y="172"/>
                      </a:lnTo>
                      <a:lnTo>
                        <a:pt x="34" y="176"/>
                      </a:lnTo>
                      <a:lnTo>
                        <a:pt x="32" y="182"/>
                      </a:lnTo>
                      <a:lnTo>
                        <a:pt x="32" y="182"/>
                      </a:lnTo>
                      <a:lnTo>
                        <a:pt x="30" y="186"/>
                      </a:lnTo>
                      <a:lnTo>
                        <a:pt x="30" y="190"/>
                      </a:lnTo>
                      <a:lnTo>
                        <a:pt x="32" y="196"/>
                      </a:lnTo>
                      <a:lnTo>
                        <a:pt x="36" y="200"/>
                      </a:lnTo>
                      <a:lnTo>
                        <a:pt x="36" y="200"/>
                      </a:lnTo>
                      <a:lnTo>
                        <a:pt x="40" y="204"/>
                      </a:lnTo>
                      <a:lnTo>
                        <a:pt x="46" y="204"/>
                      </a:lnTo>
                      <a:lnTo>
                        <a:pt x="50" y="204"/>
                      </a:lnTo>
                      <a:lnTo>
                        <a:pt x="54" y="202"/>
                      </a:lnTo>
                      <a:lnTo>
                        <a:pt x="54" y="202"/>
                      </a:lnTo>
                      <a:lnTo>
                        <a:pt x="58" y="200"/>
                      </a:lnTo>
                      <a:lnTo>
                        <a:pt x="64" y="198"/>
                      </a:lnTo>
                      <a:lnTo>
                        <a:pt x="72" y="200"/>
                      </a:lnTo>
                      <a:lnTo>
                        <a:pt x="72" y="200"/>
                      </a:lnTo>
                      <a:lnTo>
                        <a:pt x="74" y="202"/>
                      </a:lnTo>
                      <a:lnTo>
                        <a:pt x="76" y="204"/>
                      </a:lnTo>
                      <a:lnTo>
                        <a:pt x="76" y="214"/>
                      </a:lnTo>
                      <a:lnTo>
                        <a:pt x="76" y="214"/>
                      </a:lnTo>
                      <a:lnTo>
                        <a:pt x="76" y="218"/>
                      </a:lnTo>
                      <a:lnTo>
                        <a:pt x="78" y="222"/>
                      </a:lnTo>
                      <a:lnTo>
                        <a:pt x="84" y="226"/>
                      </a:lnTo>
                      <a:lnTo>
                        <a:pt x="88" y="228"/>
                      </a:lnTo>
                      <a:lnTo>
                        <a:pt x="88" y="228"/>
                      </a:lnTo>
                      <a:lnTo>
                        <a:pt x="94" y="228"/>
                      </a:lnTo>
                      <a:lnTo>
                        <a:pt x="100" y="226"/>
                      </a:lnTo>
                      <a:lnTo>
                        <a:pt x="104" y="224"/>
                      </a:lnTo>
                      <a:lnTo>
                        <a:pt x="106" y="220"/>
                      </a:lnTo>
                      <a:lnTo>
                        <a:pt x="106" y="220"/>
                      </a:lnTo>
                      <a:lnTo>
                        <a:pt x="108" y="216"/>
                      </a:lnTo>
                      <a:lnTo>
                        <a:pt x="112" y="212"/>
                      </a:lnTo>
                      <a:lnTo>
                        <a:pt x="122" y="208"/>
                      </a:lnTo>
                      <a:lnTo>
                        <a:pt x="122" y="208"/>
                      </a:lnTo>
                      <a:lnTo>
                        <a:pt x="124" y="208"/>
                      </a:lnTo>
                      <a:lnTo>
                        <a:pt x="126" y="212"/>
                      </a:lnTo>
                      <a:lnTo>
                        <a:pt x="132" y="218"/>
                      </a:lnTo>
                      <a:lnTo>
                        <a:pt x="132" y="218"/>
                      </a:lnTo>
                      <a:lnTo>
                        <a:pt x="134" y="222"/>
                      </a:lnTo>
                      <a:lnTo>
                        <a:pt x="138" y="224"/>
                      </a:lnTo>
                      <a:lnTo>
                        <a:pt x="144" y="226"/>
                      </a:lnTo>
                      <a:lnTo>
                        <a:pt x="150" y="224"/>
                      </a:lnTo>
                      <a:lnTo>
                        <a:pt x="150" y="224"/>
                      </a:lnTo>
                      <a:lnTo>
                        <a:pt x="154" y="222"/>
                      </a:lnTo>
                      <a:lnTo>
                        <a:pt x="158" y="218"/>
                      </a:lnTo>
                      <a:lnTo>
                        <a:pt x="160" y="214"/>
                      </a:lnTo>
                      <a:lnTo>
                        <a:pt x="160" y="208"/>
                      </a:lnTo>
                      <a:lnTo>
                        <a:pt x="160" y="208"/>
                      </a:lnTo>
                      <a:lnTo>
                        <a:pt x="160" y="204"/>
                      </a:lnTo>
                      <a:lnTo>
                        <a:pt x="162" y="198"/>
                      </a:lnTo>
                      <a:lnTo>
                        <a:pt x="168" y="192"/>
                      </a:lnTo>
                      <a:lnTo>
                        <a:pt x="168" y="192"/>
                      </a:lnTo>
                      <a:lnTo>
                        <a:pt x="170" y="190"/>
                      </a:lnTo>
                      <a:lnTo>
                        <a:pt x="174" y="192"/>
                      </a:lnTo>
                      <a:lnTo>
                        <a:pt x="182" y="196"/>
                      </a:lnTo>
                      <a:lnTo>
                        <a:pt x="182" y="196"/>
                      </a:lnTo>
                      <a:lnTo>
                        <a:pt x="186" y="198"/>
                      </a:lnTo>
                      <a:lnTo>
                        <a:pt x="190" y="198"/>
                      </a:lnTo>
                      <a:lnTo>
                        <a:pt x="193" y="196"/>
                      </a:lnTo>
                      <a:lnTo>
                        <a:pt x="199" y="192"/>
                      </a:lnTo>
                      <a:lnTo>
                        <a:pt x="199" y="192"/>
                      </a:lnTo>
                      <a:lnTo>
                        <a:pt x="201" y="186"/>
                      </a:lnTo>
                      <a:lnTo>
                        <a:pt x="203" y="182"/>
                      </a:lnTo>
                      <a:lnTo>
                        <a:pt x="203" y="176"/>
                      </a:lnTo>
                      <a:lnTo>
                        <a:pt x="201" y="172"/>
                      </a:lnTo>
                      <a:lnTo>
                        <a:pt x="201" y="172"/>
                      </a:lnTo>
                      <a:lnTo>
                        <a:pt x="199" y="168"/>
                      </a:lnTo>
                      <a:lnTo>
                        <a:pt x="197" y="164"/>
                      </a:lnTo>
                      <a:lnTo>
                        <a:pt x="199" y="154"/>
                      </a:lnTo>
                      <a:lnTo>
                        <a:pt x="199" y="154"/>
                      </a:lnTo>
                      <a:lnTo>
                        <a:pt x="201" y="152"/>
                      </a:lnTo>
                      <a:lnTo>
                        <a:pt x="203" y="150"/>
                      </a:lnTo>
                      <a:lnTo>
                        <a:pt x="211" y="150"/>
                      </a:lnTo>
                      <a:lnTo>
                        <a:pt x="211" y="150"/>
                      </a:lnTo>
                      <a:lnTo>
                        <a:pt x="217" y="150"/>
                      </a:lnTo>
                      <a:lnTo>
                        <a:pt x="221" y="148"/>
                      </a:lnTo>
                      <a:lnTo>
                        <a:pt x="225" y="144"/>
                      </a:lnTo>
                      <a:lnTo>
                        <a:pt x="227" y="138"/>
                      </a:lnTo>
                      <a:lnTo>
                        <a:pt x="227" y="138"/>
                      </a:lnTo>
                      <a:lnTo>
                        <a:pt x="227" y="132"/>
                      </a:lnTo>
                      <a:lnTo>
                        <a:pt x="225" y="126"/>
                      </a:lnTo>
                      <a:lnTo>
                        <a:pt x="223" y="122"/>
                      </a:lnTo>
                      <a:lnTo>
                        <a:pt x="219" y="120"/>
                      </a:lnTo>
                      <a:lnTo>
                        <a:pt x="219" y="120"/>
                      </a:lnTo>
                      <a:lnTo>
                        <a:pt x="215" y="118"/>
                      </a:lnTo>
                      <a:lnTo>
                        <a:pt x="211" y="114"/>
                      </a:lnTo>
                      <a:lnTo>
                        <a:pt x="207" y="106"/>
                      </a:lnTo>
                      <a:lnTo>
                        <a:pt x="207" y="106"/>
                      </a:lnTo>
                      <a:lnTo>
                        <a:pt x="207" y="102"/>
                      </a:lnTo>
                      <a:lnTo>
                        <a:pt x="209" y="100"/>
                      </a:lnTo>
                      <a:lnTo>
                        <a:pt x="217" y="96"/>
                      </a:lnTo>
                      <a:lnTo>
                        <a:pt x="217" y="96"/>
                      </a:lnTo>
                      <a:lnTo>
                        <a:pt x="221" y="94"/>
                      </a:lnTo>
                      <a:lnTo>
                        <a:pt x="223" y="90"/>
                      </a:lnTo>
                      <a:lnTo>
                        <a:pt x="225" y="84"/>
                      </a:lnTo>
                      <a:lnTo>
                        <a:pt x="223" y="78"/>
                      </a:lnTo>
                      <a:lnTo>
                        <a:pt x="223" y="78"/>
                      </a:lnTo>
                      <a:lnTo>
                        <a:pt x="221" y="72"/>
                      </a:lnTo>
                      <a:lnTo>
                        <a:pt x="217" y="68"/>
                      </a:lnTo>
                      <a:lnTo>
                        <a:pt x="213" y="66"/>
                      </a:lnTo>
                      <a:lnTo>
                        <a:pt x="207" y="66"/>
                      </a:lnTo>
                      <a:lnTo>
                        <a:pt x="207" y="66"/>
                      </a:lnTo>
                      <a:lnTo>
                        <a:pt x="203" y="66"/>
                      </a:lnTo>
                      <a:lnTo>
                        <a:pt x="197" y="64"/>
                      </a:lnTo>
                      <a:lnTo>
                        <a:pt x="191" y="60"/>
                      </a:lnTo>
                      <a:lnTo>
                        <a:pt x="191" y="60"/>
                      </a:lnTo>
                      <a:lnTo>
                        <a:pt x="190" y="56"/>
                      </a:lnTo>
                      <a:lnTo>
                        <a:pt x="191" y="54"/>
                      </a:lnTo>
                      <a:lnTo>
                        <a:pt x="195" y="46"/>
                      </a:lnTo>
                      <a:lnTo>
                        <a:pt x="195" y="46"/>
                      </a:lnTo>
                      <a:lnTo>
                        <a:pt x="197" y="42"/>
                      </a:lnTo>
                      <a:lnTo>
                        <a:pt x="197" y="36"/>
                      </a:lnTo>
                      <a:lnTo>
                        <a:pt x="195" y="32"/>
                      </a:lnTo>
                      <a:lnTo>
                        <a:pt x="191" y="28"/>
                      </a:lnTo>
                      <a:lnTo>
                        <a:pt x="191" y="28"/>
                      </a:lnTo>
                      <a:lnTo>
                        <a:pt x="186" y="24"/>
                      </a:lnTo>
                      <a:lnTo>
                        <a:pt x="182" y="22"/>
                      </a:lnTo>
                      <a:lnTo>
                        <a:pt x="176" y="22"/>
                      </a:lnTo>
                      <a:lnTo>
                        <a:pt x="172" y="26"/>
                      </a:lnTo>
                      <a:lnTo>
                        <a:pt x="172" y="26"/>
                      </a:lnTo>
                      <a:lnTo>
                        <a:pt x="168" y="28"/>
                      </a:lnTo>
                      <a:lnTo>
                        <a:pt x="162" y="28"/>
                      </a:lnTo>
                      <a:lnTo>
                        <a:pt x="154" y="28"/>
                      </a:lnTo>
                      <a:lnTo>
                        <a:pt x="154" y="28"/>
                      </a:lnTo>
                      <a:lnTo>
                        <a:pt x="152" y="26"/>
                      </a:lnTo>
                      <a:lnTo>
                        <a:pt x="150" y="22"/>
                      </a:lnTo>
                      <a:lnTo>
                        <a:pt x="150" y="14"/>
                      </a:lnTo>
                      <a:lnTo>
                        <a:pt x="150" y="14"/>
                      </a:lnTo>
                      <a:lnTo>
                        <a:pt x="150" y="10"/>
                      </a:lnTo>
                      <a:lnTo>
                        <a:pt x="148" y="6"/>
                      </a:lnTo>
                      <a:lnTo>
                        <a:pt x="144" y="2"/>
                      </a:lnTo>
                      <a:lnTo>
                        <a:pt x="138" y="0"/>
                      </a:lnTo>
                      <a:lnTo>
                        <a:pt x="138" y="0"/>
                      </a:lnTo>
                      <a:lnTo>
                        <a:pt x="132" y="0"/>
                      </a:lnTo>
                      <a:lnTo>
                        <a:pt x="126" y="0"/>
                      </a:lnTo>
                      <a:lnTo>
                        <a:pt x="122" y="4"/>
                      </a:lnTo>
                      <a:lnTo>
                        <a:pt x="120" y="8"/>
                      </a:lnTo>
                      <a:lnTo>
                        <a:pt x="120" y="8"/>
                      </a:lnTo>
                      <a:lnTo>
                        <a:pt x="118" y="12"/>
                      </a:lnTo>
                      <a:lnTo>
                        <a:pt x="114" y="16"/>
                      </a:lnTo>
                      <a:lnTo>
                        <a:pt x="106" y="18"/>
                      </a:lnTo>
                      <a:lnTo>
                        <a:pt x="106" y="18"/>
                      </a:lnTo>
                      <a:lnTo>
                        <a:pt x="102" y="18"/>
                      </a:lnTo>
                      <a:lnTo>
                        <a:pt x="100" y="16"/>
                      </a:lnTo>
                      <a:lnTo>
                        <a:pt x="96" y="8"/>
                      </a:lnTo>
                      <a:lnTo>
                        <a:pt x="96" y="8"/>
                      </a:lnTo>
                      <a:lnTo>
                        <a:pt x="94" y="4"/>
                      </a:lnTo>
                      <a:lnTo>
                        <a:pt x="90" y="2"/>
                      </a:lnTo>
                      <a:lnTo>
                        <a:pt x="84" y="2"/>
                      </a:lnTo>
                      <a:lnTo>
                        <a:pt x="78" y="2"/>
                      </a:lnTo>
                      <a:lnTo>
                        <a:pt x="78" y="2"/>
                      </a:lnTo>
                      <a:lnTo>
                        <a:pt x="72" y="6"/>
                      </a:lnTo>
                      <a:lnTo>
                        <a:pt x="68" y="10"/>
                      </a:lnTo>
                      <a:lnTo>
                        <a:pt x="66" y="14"/>
                      </a:lnTo>
                      <a:lnTo>
                        <a:pt x="66" y="18"/>
                      </a:lnTo>
                      <a:lnTo>
                        <a:pt x="66" y="18"/>
                      </a:lnTo>
                      <a:lnTo>
                        <a:pt x="66" y="22"/>
                      </a:lnTo>
                      <a:lnTo>
                        <a:pt x="64" y="28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6" y="36"/>
                      </a:lnTo>
                      <a:lnTo>
                        <a:pt x="54" y="36"/>
                      </a:lnTo>
                      <a:lnTo>
                        <a:pt x="46" y="32"/>
                      </a:lnTo>
                      <a:lnTo>
                        <a:pt x="46" y="32"/>
                      </a:lnTo>
                      <a:lnTo>
                        <a:pt x="42" y="30"/>
                      </a:lnTo>
                      <a:lnTo>
                        <a:pt x="36" y="30"/>
                      </a:lnTo>
                      <a:lnTo>
                        <a:pt x="32" y="32"/>
                      </a:lnTo>
                      <a:lnTo>
                        <a:pt x="28" y="36"/>
                      </a:lnTo>
                      <a:lnTo>
                        <a:pt x="28" y="36"/>
                      </a:lnTo>
                      <a:lnTo>
                        <a:pt x="24" y="40"/>
                      </a:lnTo>
                      <a:lnTo>
                        <a:pt x="22" y="46"/>
                      </a:lnTo>
                      <a:lnTo>
                        <a:pt x="22" y="50"/>
                      </a:lnTo>
                      <a:lnTo>
                        <a:pt x="26" y="54"/>
                      </a:lnTo>
                      <a:lnTo>
                        <a:pt x="26" y="54"/>
                      </a:lnTo>
                      <a:close/>
                      <a:moveTo>
                        <a:pt x="92" y="50"/>
                      </a:moveTo>
                      <a:lnTo>
                        <a:pt x="92" y="50"/>
                      </a:lnTo>
                      <a:lnTo>
                        <a:pt x="106" y="48"/>
                      </a:lnTo>
                      <a:lnTo>
                        <a:pt x="120" y="46"/>
                      </a:lnTo>
                      <a:lnTo>
                        <a:pt x="132" y="50"/>
                      </a:lnTo>
                      <a:lnTo>
                        <a:pt x="144" y="54"/>
                      </a:lnTo>
                      <a:lnTo>
                        <a:pt x="154" y="62"/>
                      </a:lnTo>
                      <a:lnTo>
                        <a:pt x="164" y="70"/>
                      </a:lnTo>
                      <a:lnTo>
                        <a:pt x="172" y="80"/>
                      </a:lnTo>
                      <a:lnTo>
                        <a:pt x="176" y="94"/>
                      </a:lnTo>
                      <a:lnTo>
                        <a:pt x="176" y="94"/>
                      </a:lnTo>
                      <a:lnTo>
                        <a:pt x="180" y="106"/>
                      </a:lnTo>
                      <a:lnTo>
                        <a:pt x="180" y="120"/>
                      </a:lnTo>
                      <a:lnTo>
                        <a:pt x="178" y="132"/>
                      </a:lnTo>
                      <a:lnTo>
                        <a:pt x="172" y="144"/>
                      </a:lnTo>
                      <a:lnTo>
                        <a:pt x="166" y="154"/>
                      </a:lnTo>
                      <a:lnTo>
                        <a:pt x="156" y="164"/>
                      </a:lnTo>
                      <a:lnTo>
                        <a:pt x="146" y="172"/>
                      </a:lnTo>
                      <a:lnTo>
                        <a:pt x="134" y="178"/>
                      </a:lnTo>
                      <a:lnTo>
                        <a:pt x="134" y="178"/>
                      </a:lnTo>
                      <a:lnTo>
                        <a:pt x="120" y="180"/>
                      </a:lnTo>
                      <a:lnTo>
                        <a:pt x="108" y="180"/>
                      </a:lnTo>
                      <a:lnTo>
                        <a:pt x="94" y="178"/>
                      </a:lnTo>
                      <a:lnTo>
                        <a:pt x="82" y="172"/>
                      </a:lnTo>
                      <a:lnTo>
                        <a:pt x="72" y="166"/>
                      </a:lnTo>
                      <a:lnTo>
                        <a:pt x="62" y="158"/>
                      </a:lnTo>
                      <a:lnTo>
                        <a:pt x="56" y="146"/>
                      </a:lnTo>
                      <a:lnTo>
                        <a:pt x="50" y="134"/>
                      </a:lnTo>
                      <a:lnTo>
                        <a:pt x="50" y="134"/>
                      </a:lnTo>
                      <a:lnTo>
                        <a:pt x="46" y="120"/>
                      </a:lnTo>
                      <a:lnTo>
                        <a:pt x="46" y="108"/>
                      </a:lnTo>
                      <a:lnTo>
                        <a:pt x="50" y="94"/>
                      </a:lnTo>
                      <a:lnTo>
                        <a:pt x="54" y="82"/>
                      </a:lnTo>
                      <a:lnTo>
                        <a:pt x="60" y="72"/>
                      </a:lnTo>
                      <a:lnTo>
                        <a:pt x="70" y="62"/>
                      </a:lnTo>
                      <a:lnTo>
                        <a:pt x="80" y="56"/>
                      </a:lnTo>
                      <a:lnTo>
                        <a:pt x="92" y="50"/>
                      </a:lnTo>
                      <a:lnTo>
                        <a:pt x="92" y="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  <a:latin typeface="Impact"/>
                    <a:ea typeface="微软雅黑"/>
                  </a:endParaRPr>
                </a:p>
              </p:txBody>
            </p:sp>
            <p:sp>
              <p:nvSpPr>
                <p:cNvPr id="63" name="Freeform 81">
                  <a:extLst>
                    <a:ext uri="{FF2B5EF4-FFF2-40B4-BE49-F238E27FC236}">
                      <a16:creationId xmlns:a16="http://schemas.microsoft.com/office/drawing/2014/main" id="{D21EC98B-29B7-42E2-AAA0-C2F6F80CA0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5863" y="3581400"/>
                  <a:ext cx="279400" cy="277813"/>
                </a:xfrm>
                <a:custGeom>
                  <a:avLst/>
                  <a:gdLst>
                    <a:gd name="T0" fmla="*/ 22 w 176"/>
                    <a:gd name="T1" fmla="*/ 49 h 175"/>
                    <a:gd name="T2" fmla="*/ 12 w 176"/>
                    <a:gd name="T3" fmla="*/ 59 h 175"/>
                    <a:gd name="T4" fmla="*/ 2 w 176"/>
                    <a:gd name="T5" fmla="*/ 65 h 175"/>
                    <a:gd name="T6" fmla="*/ 2 w 176"/>
                    <a:gd name="T7" fmla="*/ 77 h 175"/>
                    <a:gd name="T8" fmla="*/ 10 w 176"/>
                    <a:gd name="T9" fmla="*/ 85 h 175"/>
                    <a:gd name="T10" fmla="*/ 12 w 176"/>
                    <a:gd name="T11" fmla="*/ 97 h 175"/>
                    <a:gd name="T12" fmla="*/ 2 w 176"/>
                    <a:gd name="T13" fmla="*/ 107 h 175"/>
                    <a:gd name="T14" fmla="*/ 4 w 176"/>
                    <a:gd name="T15" fmla="*/ 119 h 175"/>
                    <a:gd name="T16" fmla="*/ 14 w 176"/>
                    <a:gd name="T17" fmla="*/ 123 h 175"/>
                    <a:gd name="T18" fmla="*/ 26 w 176"/>
                    <a:gd name="T19" fmla="*/ 133 h 175"/>
                    <a:gd name="T20" fmla="*/ 24 w 176"/>
                    <a:gd name="T21" fmla="*/ 143 h 175"/>
                    <a:gd name="T22" fmla="*/ 28 w 176"/>
                    <a:gd name="T23" fmla="*/ 153 h 175"/>
                    <a:gd name="T24" fmla="*/ 42 w 176"/>
                    <a:gd name="T25" fmla="*/ 155 h 175"/>
                    <a:gd name="T26" fmla="*/ 56 w 176"/>
                    <a:gd name="T27" fmla="*/ 153 h 175"/>
                    <a:gd name="T28" fmla="*/ 60 w 176"/>
                    <a:gd name="T29" fmla="*/ 165 h 175"/>
                    <a:gd name="T30" fmla="*/ 70 w 176"/>
                    <a:gd name="T31" fmla="*/ 175 h 175"/>
                    <a:gd name="T32" fmla="*/ 80 w 176"/>
                    <a:gd name="T33" fmla="*/ 173 h 175"/>
                    <a:gd name="T34" fmla="*/ 88 w 176"/>
                    <a:gd name="T35" fmla="*/ 163 h 175"/>
                    <a:gd name="T36" fmla="*/ 102 w 176"/>
                    <a:gd name="T37" fmla="*/ 169 h 175"/>
                    <a:gd name="T38" fmla="*/ 110 w 176"/>
                    <a:gd name="T39" fmla="*/ 173 h 175"/>
                    <a:gd name="T40" fmla="*/ 122 w 176"/>
                    <a:gd name="T41" fmla="*/ 167 h 175"/>
                    <a:gd name="T42" fmla="*/ 124 w 176"/>
                    <a:gd name="T43" fmla="*/ 157 h 175"/>
                    <a:gd name="T44" fmla="*/ 134 w 176"/>
                    <a:gd name="T45" fmla="*/ 147 h 175"/>
                    <a:gd name="T46" fmla="*/ 146 w 176"/>
                    <a:gd name="T47" fmla="*/ 153 h 175"/>
                    <a:gd name="T48" fmla="*/ 156 w 176"/>
                    <a:gd name="T49" fmla="*/ 143 h 175"/>
                    <a:gd name="T50" fmla="*/ 156 w 176"/>
                    <a:gd name="T51" fmla="*/ 133 h 175"/>
                    <a:gd name="T52" fmla="*/ 154 w 176"/>
                    <a:gd name="T53" fmla="*/ 119 h 175"/>
                    <a:gd name="T54" fmla="*/ 168 w 176"/>
                    <a:gd name="T55" fmla="*/ 117 h 175"/>
                    <a:gd name="T56" fmla="*/ 176 w 176"/>
                    <a:gd name="T57" fmla="*/ 107 h 175"/>
                    <a:gd name="T58" fmla="*/ 170 w 176"/>
                    <a:gd name="T59" fmla="*/ 93 h 175"/>
                    <a:gd name="T60" fmla="*/ 160 w 176"/>
                    <a:gd name="T61" fmla="*/ 81 h 175"/>
                    <a:gd name="T62" fmla="*/ 168 w 176"/>
                    <a:gd name="T63" fmla="*/ 75 h 175"/>
                    <a:gd name="T64" fmla="*/ 174 w 176"/>
                    <a:gd name="T65" fmla="*/ 61 h 175"/>
                    <a:gd name="T66" fmla="*/ 164 w 176"/>
                    <a:gd name="T67" fmla="*/ 51 h 175"/>
                    <a:gd name="T68" fmla="*/ 154 w 176"/>
                    <a:gd name="T69" fmla="*/ 51 h 175"/>
                    <a:gd name="T70" fmla="*/ 150 w 176"/>
                    <a:gd name="T71" fmla="*/ 36 h 175"/>
                    <a:gd name="T72" fmla="*/ 150 w 176"/>
                    <a:gd name="T73" fmla="*/ 26 h 175"/>
                    <a:gd name="T74" fmla="*/ 140 w 176"/>
                    <a:gd name="T75" fmla="*/ 18 h 175"/>
                    <a:gd name="T76" fmla="*/ 130 w 176"/>
                    <a:gd name="T77" fmla="*/ 22 h 175"/>
                    <a:gd name="T78" fmla="*/ 116 w 176"/>
                    <a:gd name="T79" fmla="*/ 18 h 175"/>
                    <a:gd name="T80" fmla="*/ 114 w 176"/>
                    <a:gd name="T81" fmla="*/ 6 h 175"/>
                    <a:gd name="T82" fmla="*/ 102 w 176"/>
                    <a:gd name="T83" fmla="*/ 0 h 175"/>
                    <a:gd name="T84" fmla="*/ 94 w 176"/>
                    <a:gd name="T85" fmla="*/ 8 h 175"/>
                    <a:gd name="T86" fmla="*/ 82 w 176"/>
                    <a:gd name="T87" fmla="*/ 16 h 175"/>
                    <a:gd name="T88" fmla="*/ 72 w 176"/>
                    <a:gd name="T89" fmla="*/ 6 h 175"/>
                    <a:gd name="T90" fmla="*/ 60 w 176"/>
                    <a:gd name="T91" fmla="*/ 4 h 175"/>
                    <a:gd name="T92" fmla="*/ 52 w 176"/>
                    <a:gd name="T93" fmla="*/ 16 h 175"/>
                    <a:gd name="T94" fmla="*/ 46 w 176"/>
                    <a:gd name="T95" fmla="*/ 28 h 175"/>
                    <a:gd name="T96" fmla="*/ 36 w 176"/>
                    <a:gd name="T97" fmla="*/ 26 h 175"/>
                    <a:gd name="T98" fmla="*/ 22 w 176"/>
                    <a:gd name="T99" fmla="*/ 28 h 175"/>
                    <a:gd name="T100" fmla="*/ 18 w 176"/>
                    <a:gd name="T101" fmla="*/ 40 h 175"/>
                    <a:gd name="T102" fmla="*/ 72 w 176"/>
                    <a:gd name="T103" fmla="*/ 40 h 175"/>
                    <a:gd name="T104" fmla="*/ 112 w 176"/>
                    <a:gd name="T105" fmla="*/ 43 h 175"/>
                    <a:gd name="T106" fmla="*/ 136 w 176"/>
                    <a:gd name="T107" fmla="*/ 73 h 175"/>
                    <a:gd name="T108" fmla="*/ 138 w 176"/>
                    <a:gd name="T109" fmla="*/ 103 h 175"/>
                    <a:gd name="T110" fmla="*/ 114 w 176"/>
                    <a:gd name="T111" fmla="*/ 133 h 175"/>
                    <a:gd name="T112" fmla="*/ 84 w 176"/>
                    <a:gd name="T113" fmla="*/ 139 h 175"/>
                    <a:gd name="T114" fmla="*/ 50 w 176"/>
                    <a:gd name="T115" fmla="*/ 121 h 175"/>
                    <a:gd name="T116" fmla="*/ 36 w 176"/>
                    <a:gd name="T117" fmla="*/ 93 h 175"/>
                    <a:gd name="T118" fmla="*/ 48 w 176"/>
                    <a:gd name="T119" fmla="*/ 55 h 175"/>
                    <a:gd name="T120" fmla="*/ 72 w 176"/>
                    <a:gd name="T121" fmla="*/ 4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76" h="175">
                      <a:moveTo>
                        <a:pt x="20" y="43"/>
                      </a:moveTo>
                      <a:lnTo>
                        <a:pt x="20" y="43"/>
                      </a:lnTo>
                      <a:lnTo>
                        <a:pt x="22" y="45"/>
                      </a:lnTo>
                      <a:lnTo>
                        <a:pt x="22" y="49"/>
                      </a:lnTo>
                      <a:lnTo>
                        <a:pt x="22" y="57"/>
                      </a:lnTo>
                      <a:lnTo>
                        <a:pt x="22" y="57"/>
                      </a:lnTo>
                      <a:lnTo>
                        <a:pt x="18" y="59"/>
                      </a:lnTo>
                      <a:lnTo>
                        <a:pt x="12" y="59"/>
                      </a:lnTo>
                      <a:lnTo>
                        <a:pt x="12" y="59"/>
                      </a:lnTo>
                      <a:lnTo>
                        <a:pt x="8" y="59"/>
                      </a:lnTo>
                      <a:lnTo>
                        <a:pt x="4" y="61"/>
                      </a:lnTo>
                      <a:lnTo>
                        <a:pt x="2" y="65"/>
                      </a:lnTo>
                      <a:lnTo>
                        <a:pt x="0" y="69"/>
                      </a:lnTo>
                      <a:lnTo>
                        <a:pt x="0" y="69"/>
                      </a:lnTo>
                      <a:lnTo>
                        <a:pt x="0" y="73"/>
                      </a:lnTo>
                      <a:lnTo>
                        <a:pt x="2" y="77"/>
                      </a:lnTo>
                      <a:lnTo>
                        <a:pt x="4" y="81"/>
                      </a:lnTo>
                      <a:lnTo>
                        <a:pt x="6" y="83"/>
                      </a:lnTo>
                      <a:lnTo>
                        <a:pt x="6" y="83"/>
                      </a:lnTo>
                      <a:lnTo>
                        <a:pt x="10" y="85"/>
                      </a:lnTo>
                      <a:lnTo>
                        <a:pt x="12" y="87"/>
                      </a:lnTo>
                      <a:lnTo>
                        <a:pt x="16" y="93"/>
                      </a:lnTo>
                      <a:lnTo>
                        <a:pt x="16" y="93"/>
                      </a:lnTo>
                      <a:lnTo>
                        <a:pt x="12" y="97"/>
                      </a:lnTo>
                      <a:lnTo>
                        <a:pt x="8" y="101"/>
                      </a:lnTo>
                      <a:lnTo>
                        <a:pt x="8" y="101"/>
                      </a:lnTo>
                      <a:lnTo>
                        <a:pt x="4" y="103"/>
                      </a:lnTo>
                      <a:lnTo>
                        <a:pt x="2" y="107"/>
                      </a:lnTo>
                      <a:lnTo>
                        <a:pt x="2" y="111"/>
                      </a:lnTo>
                      <a:lnTo>
                        <a:pt x="2" y="115"/>
                      </a:lnTo>
                      <a:lnTo>
                        <a:pt x="2" y="115"/>
                      </a:lnTo>
                      <a:lnTo>
                        <a:pt x="4" y="119"/>
                      </a:lnTo>
                      <a:lnTo>
                        <a:pt x="8" y="123"/>
                      </a:lnTo>
                      <a:lnTo>
                        <a:pt x="12" y="123"/>
                      </a:lnTo>
                      <a:lnTo>
                        <a:pt x="14" y="123"/>
                      </a:lnTo>
                      <a:lnTo>
                        <a:pt x="14" y="123"/>
                      </a:lnTo>
                      <a:lnTo>
                        <a:pt x="22" y="123"/>
                      </a:lnTo>
                      <a:lnTo>
                        <a:pt x="26" y="125"/>
                      </a:lnTo>
                      <a:lnTo>
                        <a:pt x="26" y="125"/>
                      </a:lnTo>
                      <a:lnTo>
                        <a:pt x="26" y="133"/>
                      </a:lnTo>
                      <a:lnTo>
                        <a:pt x="26" y="137"/>
                      </a:lnTo>
                      <a:lnTo>
                        <a:pt x="24" y="139"/>
                      </a:lnTo>
                      <a:lnTo>
                        <a:pt x="24" y="139"/>
                      </a:lnTo>
                      <a:lnTo>
                        <a:pt x="24" y="143"/>
                      </a:lnTo>
                      <a:lnTo>
                        <a:pt x="24" y="147"/>
                      </a:lnTo>
                      <a:lnTo>
                        <a:pt x="24" y="151"/>
                      </a:lnTo>
                      <a:lnTo>
                        <a:pt x="28" y="153"/>
                      </a:lnTo>
                      <a:lnTo>
                        <a:pt x="28" y="153"/>
                      </a:lnTo>
                      <a:lnTo>
                        <a:pt x="32" y="157"/>
                      </a:lnTo>
                      <a:lnTo>
                        <a:pt x="36" y="157"/>
                      </a:lnTo>
                      <a:lnTo>
                        <a:pt x="40" y="157"/>
                      </a:lnTo>
                      <a:lnTo>
                        <a:pt x="42" y="155"/>
                      </a:lnTo>
                      <a:lnTo>
                        <a:pt x="42" y="155"/>
                      </a:lnTo>
                      <a:lnTo>
                        <a:pt x="46" y="153"/>
                      </a:lnTo>
                      <a:lnTo>
                        <a:pt x="50" y="153"/>
                      </a:lnTo>
                      <a:lnTo>
                        <a:pt x="56" y="153"/>
                      </a:lnTo>
                      <a:lnTo>
                        <a:pt x="56" y="153"/>
                      </a:lnTo>
                      <a:lnTo>
                        <a:pt x="60" y="157"/>
                      </a:lnTo>
                      <a:lnTo>
                        <a:pt x="60" y="165"/>
                      </a:lnTo>
                      <a:lnTo>
                        <a:pt x="60" y="165"/>
                      </a:lnTo>
                      <a:lnTo>
                        <a:pt x="60" y="167"/>
                      </a:lnTo>
                      <a:lnTo>
                        <a:pt x="62" y="171"/>
                      </a:lnTo>
                      <a:lnTo>
                        <a:pt x="64" y="173"/>
                      </a:lnTo>
                      <a:lnTo>
                        <a:pt x="70" y="175"/>
                      </a:lnTo>
                      <a:lnTo>
                        <a:pt x="70" y="175"/>
                      </a:lnTo>
                      <a:lnTo>
                        <a:pt x="74" y="175"/>
                      </a:lnTo>
                      <a:lnTo>
                        <a:pt x="78" y="175"/>
                      </a:lnTo>
                      <a:lnTo>
                        <a:pt x="80" y="173"/>
                      </a:lnTo>
                      <a:lnTo>
                        <a:pt x="82" y="169"/>
                      </a:lnTo>
                      <a:lnTo>
                        <a:pt x="82" y="169"/>
                      </a:lnTo>
                      <a:lnTo>
                        <a:pt x="84" y="165"/>
                      </a:lnTo>
                      <a:lnTo>
                        <a:pt x="88" y="163"/>
                      </a:lnTo>
                      <a:lnTo>
                        <a:pt x="94" y="161"/>
                      </a:lnTo>
                      <a:lnTo>
                        <a:pt x="94" y="161"/>
                      </a:lnTo>
                      <a:lnTo>
                        <a:pt x="98" y="163"/>
                      </a:lnTo>
                      <a:lnTo>
                        <a:pt x="102" y="169"/>
                      </a:lnTo>
                      <a:lnTo>
                        <a:pt x="102" y="169"/>
                      </a:lnTo>
                      <a:lnTo>
                        <a:pt x="104" y="171"/>
                      </a:lnTo>
                      <a:lnTo>
                        <a:pt x="106" y="173"/>
                      </a:lnTo>
                      <a:lnTo>
                        <a:pt x="110" y="173"/>
                      </a:lnTo>
                      <a:lnTo>
                        <a:pt x="116" y="173"/>
                      </a:lnTo>
                      <a:lnTo>
                        <a:pt x="116" y="173"/>
                      </a:lnTo>
                      <a:lnTo>
                        <a:pt x="120" y="171"/>
                      </a:lnTo>
                      <a:lnTo>
                        <a:pt x="122" y="167"/>
                      </a:lnTo>
                      <a:lnTo>
                        <a:pt x="124" y="165"/>
                      </a:lnTo>
                      <a:lnTo>
                        <a:pt x="124" y="161"/>
                      </a:lnTo>
                      <a:lnTo>
                        <a:pt x="124" y="161"/>
                      </a:lnTo>
                      <a:lnTo>
                        <a:pt x="124" y="157"/>
                      </a:lnTo>
                      <a:lnTo>
                        <a:pt x="126" y="153"/>
                      </a:lnTo>
                      <a:lnTo>
                        <a:pt x="130" y="147"/>
                      </a:lnTo>
                      <a:lnTo>
                        <a:pt x="130" y="147"/>
                      </a:lnTo>
                      <a:lnTo>
                        <a:pt x="134" y="147"/>
                      </a:lnTo>
                      <a:lnTo>
                        <a:pt x="140" y="151"/>
                      </a:lnTo>
                      <a:lnTo>
                        <a:pt x="140" y="151"/>
                      </a:lnTo>
                      <a:lnTo>
                        <a:pt x="144" y="153"/>
                      </a:lnTo>
                      <a:lnTo>
                        <a:pt x="146" y="153"/>
                      </a:lnTo>
                      <a:lnTo>
                        <a:pt x="150" y="151"/>
                      </a:lnTo>
                      <a:lnTo>
                        <a:pt x="154" y="147"/>
                      </a:lnTo>
                      <a:lnTo>
                        <a:pt x="154" y="147"/>
                      </a:lnTo>
                      <a:lnTo>
                        <a:pt x="156" y="143"/>
                      </a:lnTo>
                      <a:lnTo>
                        <a:pt x="158" y="139"/>
                      </a:lnTo>
                      <a:lnTo>
                        <a:pt x="158" y="137"/>
                      </a:lnTo>
                      <a:lnTo>
                        <a:pt x="156" y="133"/>
                      </a:lnTo>
                      <a:lnTo>
                        <a:pt x="156" y="133"/>
                      </a:lnTo>
                      <a:lnTo>
                        <a:pt x="154" y="131"/>
                      </a:lnTo>
                      <a:lnTo>
                        <a:pt x="154" y="125"/>
                      </a:lnTo>
                      <a:lnTo>
                        <a:pt x="154" y="119"/>
                      </a:lnTo>
                      <a:lnTo>
                        <a:pt x="154" y="119"/>
                      </a:lnTo>
                      <a:lnTo>
                        <a:pt x="158" y="117"/>
                      </a:lnTo>
                      <a:lnTo>
                        <a:pt x="164" y="117"/>
                      </a:lnTo>
                      <a:lnTo>
                        <a:pt x="164" y="117"/>
                      </a:lnTo>
                      <a:lnTo>
                        <a:pt x="168" y="117"/>
                      </a:lnTo>
                      <a:lnTo>
                        <a:pt x="172" y="115"/>
                      </a:lnTo>
                      <a:lnTo>
                        <a:pt x="174" y="111"/>
                      </a:lnTo>
                      <a:lnTo>
                        <a:pt x="176" y="107"/>
                      </a:lnTo>
                      <a:lnTo>
                        <a:pt x="176" y="107"/>
                      </a:lnTo>
                      <a:lnTo>
                        <a:pt x="176" y="101"/>
                      </a:lnTo>
                      <a:lnTo>
                        <a:pt x="174" y="97"/>
                      </a:lnTo>
                      <a:lnTo>
                        <a:pt x="172" y="95"/>
                      </a:lnTo>
                      <a:lnTo>
                        <a:pt x="170" y="93"/>
                      </a:lnTo>
                      <a:lnTo>
                        <a:pt x="170" y="93"/>
                      </a:lnTo>
                      <a:lnTo>
                        <a:pt x="166" y="91"/>
                      </a:lnTo>
                      <a:lnTo>
                        <a:pt x="164" y="89"/>
                      </a:lnTo>
                      <a:lnTo>
                        <a:pt x="160" y="81"/>
                      </a:lnTo>
                      <a:lnTo>
                        <a:pt x="160" y="81"/>
                      </a:lnTo>
                      <a:lnTo>
                        <a:pt x="162" y="77"/>
                      </a:lnTo>
                      <a:lnTo>
                        <a:pt x="168" y="75"/>
                      </a:lnTo>
                      <a:lnTo>
                        <a:pt x="168" y="75"/>
                      </a:lnTo>
                      <a:lnTo>
                        <a:pt x="172" y="73"/>
                      </a:lnTo>
                      <a:lnTo>
                        <a:pt x="174" y="69"/>
                      </a:lnTo>
                      <a:lnTo>
                        <a:pt x="174" y="65"/>
                      </a:lnTo>
                      <a:lnTo>
                        <a:pt x="174" y="61"/>
                      </a:lnTo>
                      <a:lnTo>
                        <a:pt x="174" y="61"/>
                      </a:lnTo>
                      <a:lnTo>
                        <a:pt x="172" y="57"/>
                      </a:lnTo>
                      <a:lnTo>
                        <a:pt x="168" y="53"/>
                      </a:lnTo>
                      <a:lnTo>
                        <a:pt x="164" y="51"/>
                      </a:lnTo>
                      <a:lnTo>
                        <a:pt x="162" y="51"/>
                      </a:lnTo>
                      <a:lnTo>
                        <a:pt x="162" y="51"/>
                      </a:lnTo>
                      <a:lnTo>
                        <a:pt x="158" y="51"/>
                      </a:lnTo>
                      <a:lnTo>
                        <a:pt x="154" y="51"/>
                      </a:lnTo>
                      <a:lnTo>
                        <a:pt x="148" y="45"/>
                      </a:lnTo>
                      <a:lnTo>
                        <a:pt x="148" y="45"/>
                      </a:lnTo>
                      <a:lnTo>
                        <a:pt x="148" y="41"/>
                      </a:lnTo>
                      <a:lnTo>
                        <a:pt x="150" y="36"/>
                      </a:lnTo>
                      <a:lnTo>
                        <a:pt x="150" y="36"/>
                      </a:lnTo>
                      <a:lnTo>
                        <a:pt x="152" y="34"/>
                      </a:lnTo>
                      <a:lnTo>
                        <a:pt x="152" y="30"/>
                      </a:lnTo>
                      <a:lnTo>
                        <a:pt x="150" y="26"/>
                      </a:lnTo>
                      <a:lnTo>
                        <a:pt x="148" y="22"/>
                      </a:lnTo>
                      <a:lnTo>
                        <a:pt x="148" y="22"/>
                      </a:lnTo>
                      <a:lnTo>
                        <a:pt x="144" y="20"/>
                      </a:lnTo>
                      <a:lnTo>
                        <a:pt x="140" y="18"/>
                      </a:lnTo>
                      <a:lnTo>
                        <a:pt x="136" y="20"/>
                      </a:lnTo>
                      <a:lnTo>
                        <a:pt x="134" y="20"/>
                      </a:lnTo>
                      <a:lnTo>
                        <a:pt x="134" y="20"/>
                      </a:lnTo>
                      <a:lnTo>
                        <a:pt x="130" y="22"/>
                      </a:lnTo>
                      <a:lnTo>
                        <a:pt x="126" y="24"/>
                      </a:lnTo>
                      <a:lnTo>
                        <a:pt x="120" y="22"/>
                      </a:lnTo>
                      <a:lnTo>
                        <a:pt x="120" y="22"/>
                      </a:lnTo>
                      <a:lnTo>
                        <a:pt x="116" y="18"/>
                      </a:lnTo>
                      <a:lnTo>
                        <a:pt x="116" y="12"/>
                      </a:lnTo>
                      <a:lnTo>
                        <a:pt x="116" y="12"/>
                      </a:lnTo>
                      <a:lnTo>
                        <a:pt x="116" y="8"/>
                      </a:lnTo>
                      <a:lnTo>
                        <a:pt x="114" y="6"/>
                      </a:lnTo>
                      <a:lnTo>
                        <a:pt x="112" y="2"/>
                      </a:lnTo>
                      <a:lnTo>
                        <a:pt x="106" y="2"/>
                      </a:lnTo>
                      <a:lnTo>
                        <a:pt x="106" y="2"/>
                      </a:lnTo>
                      <a:lnTo>
                        <a:pt x="102" y="0"/>
                      </a:lnTo>
                      <a:lnTo>
                        <a:pt x="98" y="2"/>
                      </a:lnTo>
                      <a:lnTo>
                        <a:pt x="96" y="4"/>
                      </a:lnTo>
                      <a:lnTo>
                        <a:pt x="94" y="8"/>
                      </a:lnTo>
                      <a:lnTo>
                        <a:pt x="94" y="8"/>
                      </a:lnTo>
                      <a:lnTo>
                        <a:pt x="92" y="10"/>
                      </a:lnTo>
                      <a:lnTo>
                        <a:pt x="88" y="14"/>
                      </a:lnTo>
                      <a:lnTo>
                        <a:pt x="82" y="16"/>
                      </a:lnTo>
                      <a:lnTo>
                        <a:pt x="82" y="16"/>
                      </a:lnTo>
                      <a:lnTo>
                        <a:pt x="78" y="14"/>
                      </a:lnTo>
                      <a:lnTo>
                        <a:pt x="74" y="8"/>
                      </a:lnTo>
                      <a:lnTo>
                        <a:pt x="74" y="8"/>
                      </a:lnTo>
                      <a:lnTo>
                        <a:pt x="72" y="6"/>
                      </a:lnTo>
                      <a:lnTo>
                        <a:pt x="70" y="4"/>
                      </a:lnTo>
                      <a:lnTo>
                        <a:pt x="66" y="2"/>
                      </a:lnTo>
                      <a:lnTo>
                        <a:pt x="60" y="4"/>
                      </a:lnTo>
                      <a:lnTo>
                        <a:pt x="60" y="4"/>
                      </a:lnTo>
                      <a:lnTo>
                        <a:pt x="56" y="6"/>
                      </a:lnTo>
                      <a:lnTo>
                        <a:pt x="54" y="8"/>
                      </a:lnTo>
                      <a:lnTo>
                        <a:pt x="52" y="12"/>
                      </a:lnTo>
                      <a:lnTo>
                        <a:pt x="52" y="16"/>
                      </a:lnTo>
                      <a:lnTo>
                        <a:pt x="52" y="16"/>
                      </a:lnTo>
                      <a:lnTo>
                        <a:pt x="52" y="20"/>
                      </a:lnTo>
                      <a:lnTo>
                        <a:pt x="50" y="24"/>
                      </a:lnTo>
                      <a:lnTo>
                        <a:pt x="46" y="28"/>
                      </a:lnTo>
                      <a:lnTo>
                        <a:pt x="46" y="28"/>
                      </a:lnTo>
                      <a:lnTo>
                        <a:pt x="42" y="28"/>
                      </a:lnTo>
                      <a:lnTo>
                        <a:pt x="36" y="26"/>
                      </a:lnTo>
                      <a:lnTo>
                        <a:pt x="36" y="26"/>
                      </a:lnTo>
                      <a:lnTo>
                        <a:pt x="32" y="24"/>
                      </a:lnTo>
                      <a:lnTo>
                        <a:pt x="30" y="24"/>
                      </a:lnTo>
                      <a:lnTo>
                        <a:pt x="26" y="26"/>
                      </a:lnTo>
                      <a:lnTo>
                        <a:pt x="22" y="28"/>
                      </a:lnTo>
                      <a:lnTo>
                        <a:pt x="22" y="28"/>
                      </a:lnTo>
                      <a:lnTo>
                        <a:pt x="20" y="32"/>
                      </a:lnTo>
                      <a:lnTo>
                        <a:pt x="18" y="36"/>
                      </a:lnTo>
                      <a:lnTo>
                        <a:pt x="18" y="40"/>
                      </a:lnTo>
                      <a:lnTo>
                        <a:pt x="20" y="43"/>
                      </a:lnTo>
                      <a:lnTo>
                        <a:pt x="20" y="43"/>
                      </a:lnTo>
                      <a:close/>
                      <a:moveTo>
                        <a:pt x="72" y="40"/>
                      </a:moveTo>
                      <a:lnTo>
                        <a:pt x="72" y="40"/>
                      </a:lnTo>
                      <a:lnTo>
                        <a:pt x="82" y="38"/>
                      </a:lnTo>
                      <a:lnTo>
                        <a:pt x="92" y="38"/>
                      </a:lnTo>
                      <a:lnTo>
                        <a:pt x="102" y="40"/>
                      </a:lnTo>
                      <a:lnTo>
                        <a:pt x="112" y="43"/>
                      </a:lnTo>
                      <a:lnTo>
                        <a:pt x="120" y="47"/>
                      </a:lnTo>
                      <a:lnTo>
                        <a:pt x="126" y="55"/>
                      </a:lnTo>
                      <a:lnTo>
                        <a:pt x="132" y="63"/>
                      </a:lnTo>
                      <a:lnTo>
                        <a:pt x="136" y="73"/>
                      </a:lnTo>
                      <a:lnTo>
                        <a:pt x="136" y="73"/>
                      </a:lnTo>
                      <a:lnTo>
                        <a:pt x="138" y="83"/>
                      </a:lnTo>
                      <a:lnTo>
                        <a:pt x="140" y="93"/>
                      </a:lnTo>
                      <a:lnTo>
                        <a:pt x="138" y="103"/>
                      </a:lnTo>
                      <a:lnTo>
                        <a:pt x="134" y="111"/>
                      </a:lnTo>
                      <a:lnTo>
                        <a:pt x="128" y="119"/>
                      </a:lnTo>
                      <a:lnTo>
                        <a:pt x="122" y="127"/>
                      </a:lnTo>
                      <a:lnTo>
                        <a:pt x="114" y="133"/>
                      </a:lnTo>
                      <a:lnTo>
                        <a:pt x="104" y="137"/>
                      </a:lnTo>
                      <a:lnTo>
                        <a:pt x="104" y="137"/>
                      </a:lnTo>
                      <a:lnTo>
                        <a:pt x="94" y="139"/>
                      </a:lnTo>
                      <a:lnTo>
                        <a:pt x="84" y="139"/>
                      </a:lnTo>
                      <a:lnTo>
                        <a:pt x="74" y="137"/>
                      </a:lnTo>
                      <a:lnTo>
                        <a:pt x="64" y="133"/>
                      </a:lnTo>
                      <a:lnTo>
                        <a:pt x="56" y="129"/>
                      </a:lnTo>
                      <a:lnTo>
                        <a:pt x="50" y="121"/>
                      </a:lnTo>
                      <a:lnTo>
                        <a:pt x="44" y="113"/>
                      </a:lnTo>
                      <a:lnTo>
                        <a:pt x="40" y="103"/>
                      </a:lnTo>
                      <a:lnTo>
                        <a:pt x="40" y="103"/>
                      </a:lnTo>
                      <a:lnTo>
                        <a:pt x="36" y="93"/>
                      </a:lnTo>
                      <a:lnTo>
                        <a:pt x="36" y="83"/>
                      </a:lnTo>
                      <a:lnTo>
                        <a:pt x="38" y="73"/>
                      </a:lnTo>
                      <a:lnTo>
                        <a:pt x="42" y="65"/>
                      </a:lnTo>
                      <a:lnTo>
                        <a:pt x="48" y="55"/>
                      </a:lnTo>
                      <a:lnTo>
                        <a:pt x="54" y="49"/>
                      </a:lnTo>
                      <a:lnTo>
                        <a:pt x="62" y="43"/>
                      </a:lnTo>
                      <a:lnTo>
                        <a:pt x="72" y="40"/>
                      </a:lnTo>
                      <a:lnTo>
                        <a:pt x="72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  <a:latin typeface="Impact"/>
                    <a:ea typeface="微软雅黑"/>
                  </a:endParaRPr>
                </a:p>
              </p:txBody>
            </p:sp>
          </p:grpSp>
        </p:grp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5740A556-9A0C-495A-AB29-5CB65EED43A9}"/>
                </a:ext>
              </a:extLst>
            </p:cNvPr>
            <p:cNvSpPr/>
            <p:nvPr/>
          </p:nvSpPr>
          <p:spPr>
            <a:xfrm>
              <a:off x="8820209" y="1179152"/>
              <a:ext cx="1162132" cy="2951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zh-CN" altLang="en-US" sz="1200" b="1" kern="0" dirty="0">
                  <a:latin typeface="微软雅黑" panose="020B0503020204020204" charset="-122"/>
                  <a:ea typeface="微软雅黑" panose="020B0503020204020204" charset="-122"/>
                </a:rPr>
                <a:t>监控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11BAB5F-10C8-4C0B-B629-3DFB052FC043}"/>
                </a:ext>
              </a:extLst>
            </p:cNvPr>
            <p:cNvSpPr/>
            <p:nvPr/>
          </p:nvSpPr>
          <p:spPr>
            <a:xfrm>
              <a:off x="8819564" y="2321040"/>
              <a:ext cx="1162133" cy="410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kumimoji="1" lang="zh-CN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监控工作台</a:t>
              </a:r>
              <a:endParaRPr kumimoji="1" lang="en-US" altLang="zh-CN" sz="9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 defTabSz="914377">
                <a:lnSpc>
                  <a:spcPct val="120000"/>
                </a:lnSpc>
                <a:defRPr/>
              </a:pPr>
              <a:r>
                <a:rPr kumimoji="1" lang="zh-CN" altLang="en-US" sz="900" kern="0" dirty="0">
                  <a:latin typeface="Microsoft YaHei" charset="-122"/>
                  <a:ea typeface="Microsoft YaHei" charset="-122"/>
                </a:rPr>
                <a:t>端到端监控基础</a:t>
              </a:r>
              <a:endParaRPr lang="zh-CN" altLang="en-US" sz="900" kern="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8AFB2CB8-30BD-41FE-90CC-066B8CD2A780}"/>
              </a:ext>
            </a:extLst>
          </p:cNvPr>
          <p:cNvGrpSpPr/>
          <p:nvPr/>
        </p:nvGrpSpPr>
        <p:grpSpPr>
          <a:xfrm>
            <a:off x="1756723" y="1173120"/>
            <a:ext cx="1075543" cy="1542837"/>
            <a:chOff x="2804207" y="1181727"/>
            <a:chExt cx="1075543" cy="154283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47868F9-AC5C-4E53-8533-C6C27C9D8F94}"/>
                </a:ext>
              </a:extLst>
            </p:cNvPr>
            <p:cNvGrpSpPr/>
            <p:nvPr/>
          </p:nvGrpSpPr>
          <p:grpSpPr>
            <a:xfrm>
              <a:off x="2804207" y="1181727"/>
              <a:ext cx="1075543" cy="1085227"/>
              <a:chOff x="3045066" y="2817298"/>
              <a:chExt cx="842308" cy="849892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90164CEE-953D-4FF6-9649-99F3463F2675}"/>
                  </a:ext>
                </a:extLst>
              </p:cNvPr>
              <p:cNvGrpSpPr/>
              <p:nvPr/>
            </p:nvGrpSpPr>
            <p:grpSpPr>
              <a:xfrm>
                <a:off x="3165554" y="3065858"/>
                <a:ext cx="601332" cy="601332"/>
                <a:chOff x="2531425" y="3511392"/>
                <a:chExt cx="540068" cy="540068"/>
              </a:xfrm>
            </p:grpSpPr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EF21F801-319A-4BD4-9949-9719B0858F83}"/>
                    </a:ext>
                  </a:extLst>
                </p:cNvPr>
                <p:cNvSpPr/>
                <p:nvPr/>
              </p:nvSpPr>
              <p:spPr bwMode="auto">
                <a:xfrm>
                  <a:off x="2531425" y="3511392"/>
                  <a:ext cx="540068" cy="540068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  <a:effectLst>
                  <a:outerShdw blurRad="1016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 anchorCtr="0">
                  <a:noAutofit/>
                </a:bodyPr>
                <a:lstStyle/>
                <a:p>
                  <a:pPr algn="ctr"/>
                  <a:endPara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itchFamily="34" charset="-122"/>
                  </a:endParaRPr>
                </a:p>
              </p:txBody>
            </p:sp>
            <p:sp>
              <p:nvSpPr>
                <p:cNvPr id="22" name="Freeform 281">
                  <a:extLst>
                    <a:ext uri="{FF2B5EF4-FFF2-40B4-BE49-F238E27FC236}">
                      <a16:creationId xmlns:a16="http://schemas.microsoft.com/office/drawing/2014/main" id="{4797382D-8D91-45B4-8233-67A85218C80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611435" y="3625216"/>
                  <a:ext cx="361950" cy="274320"/>
                </a:xfrm>
                <a:custGeom>
                  <a:avLst/>
                  <a:gdLst>
                    <a:gd name="T0" fmla="*/ 2147483647 w 91"/>
                    <a:gd name="T1" fmla="*/ 0 h 69"/>
                    <a:gd name="T2" fmla="*/ 2147483647 w 91"/>
                    <a:gd name="T3" fmla="*/ 0 h 69"/>
                    <a:gd name="T4" fmla="*/ 0 w 91"/>
                    <a:gd name="T5" fmla="*/ 2147483647 h 69"/>
                    <a:gd name="T6" fmla="*/ 0 w 91"/>
                    <a:gd name="T7" fmla="*/ 2147483647 h 69"/>
                    <a:gd name="T8" fmla="*/ 2147483647 w 91"/>
                    <a:gd name="T9" fmla="*/ 2147483647 h 69"/>
                    <a:gd name="T10" fmla="*/ 2147483647 w 91"/>
                    <a:gd name="T11" fmla="*/ 2147483647 h 69"/>
                    <a:gd name="T12" fmla="*/ 2147483647 w 91"/>
                    <a:gd name="T13" fmla="*/ 0 h 69"/>
                    <a:gd name="T14" fmla="*/ 0 w 91"/>
                    <a:gd name="T15" fmla="*/ 2147483647 h 69"/>
                    <a:gd name="T16" fmla="*/ 2147483647 w 91"/>
                    <a:gd name="T17" fmla="*/ 2147483647 h 69"/>
                    <a:gd name="T18" fmla="*/ 2147483647 w 91"/>
                    <a:gd name="T19" fmla="*/ 2147483647 h 69"/>
                    <a:gd name="T20" fmla="*/ 2147483647 w 91"/>
                    <a:gd name="T21" fmla="*/ 2147483647 h 69"/>
                    <a:gd name="T22" fmla="*/ 2147483647 w 91"/>
                    <a:gd name="T23" fmla="*/ 2147483647 h 69"/>
                    <a:gd name="T24" fmla="*/ 0 w 91"/>
                    <a:gd name="T25" fmla="*/ 2147483647 h 69"/>
                    <a:gd name="T26" fmla="*/ 0 w 91"/>
                    <a:gd name="T27" fmla="*/ 2147483647 h 69"/>
                    <a:gd name="T28" fmla="*/ 2147483647 w 91"/>
                    <a:gd name="T29" fmla="*/ 2147483647 h 69"/>
                    <a:gd name="T30" fmla="*/ 2147483647 w 91"/>
                    <a:gd name="T31" fmla="*/ 2147483647 h 69"/>
                    <a:gd name="T32" fmla="*/ 2147483647 w 91"/>
                    <a:gd name="T33" fmla="*/ 2147483647 h 69"/>
                    <a:gd name="T34" fmla="*/ 2147483647 w 91"/>
                    <a:gd name="T35" fmla="*/ 2147483647 h 69"/>
                    <a:gd name="T36" fmla="*/ 2147483647 w 91"/>
                    <a:gd name="T37" fmla="*/ 2147483647 h 69"/>
                    <a:gd name="T38" fmla="*/ 2147483647 w 91"/>
                    <a:gd name="T39" fmla="*/ 2147483647 h 69"/>
                    <a:gd name="T40" fmla="*/ 2147483647 w 91"/>
                    <a:gd name="T41" fmla="*/ 2147483647 h 69"/>
                    <a:gd name="T42" fmla="*/ 2147483647 w 91"/>
                    <a:gd name="T43" fmla="*/ 2147483647 h 69"/>
                    <a:gd name="T44" fmla="*/ 2147483647 w 91"/>
                    <a:gd name="T45" fmla="*/ 2147483647 h 69"/>
                    <a:gd name="T46" fmla="*/ 2147483647 w 91"/>
                    <a:gd name="T47" fmla="*/ 2147483647 h 69"/>
                    <a:gd name="T48" fmla="*/ 2147483647 w 91"/>
                    <a:gd name="T49" fmla="*/ 2147483647 h 69"/>
                    <a:gd name="T50" fmla="*/ 2147483647 w 91"/>
                    <a:gd name="T51" fmla="*/ 2147483647 h 69"/>
                    <a:gd name="T52" fmla="*/ 2147483647 w 91"/>
                    <a:gd name="T53" fmla="*/ 2147483647 h 69"/>
                    <a:gd name="T54" fmla="*/ 2147483647 w 91"/>
                    <a:gd name="T55" fmla="*/ 2147483647 h 69"/>
                    <a:gd name="T56" fmla="*/ 2147483647 w 91"/>
                    <a:gd name="T57" fmla="*/ 2147483647 h 69"/>
                    <a:gd name="T58" fmla="*/ 2147483647 w 91"/>
                    <a:gd name="T59" fmla="*/ 2147483647 h 69"/>
                    <a:gd name="T60" fmla="*/ 2147483647 w 91"/>
                    <a:gd name="T61" fmla="*/ 2147483647 h 69"/>
                    <a:gd name="T62" fmla="*/ 2147483647 w 91"/>
                    <a:gd name="T63" fmla="*/ 2147483647 h 69"/>
                    <a:gd name="T64" fmla="*/ 2147483647 w 91"/>
                    <a:gd name="T65" fmla="*/ 2147483647 h 69"/>
                    <a:gd name="T66" fmla="*/ 2147483647 w 91"/>
                    <a:gd name="T67" fmla="*/ 2147483647 h 69"/>
                    <a:gd name="T68" fmla="*/ 2147483647 w 91"/>
                    <a:gd name="T69" fmla="*/ 2147483647 h 69"/>
                    <a:gd name="T70" fmla="*/ 2147483647 w 91"/>
                    <a:gd name="T71" fmla="*/ 2147483647 h 69"/>
                    <a:gd name="T72" fmla="*/ 2147483647 w 91"/>
                    <a:gd name="T73" fmla="*/ 2147483647 h 69"/>
                    <a:gd name="T74" fmla="*/ 2147483647 w 91"/>
                    <a:gd name="T75" fmla="*/ 2147483647 h 69"/>
                    <a:gd name="T76" fmla="*/ 2147483647 w 91"/>
                    <a:gd name="T77" fmla="*/ 2147483647 h 69"/>
                    <a:gd name="T78" fmla="*/ 2147483647 w 91"/>
                    <a:gd name="T79" fmla="*/ 2147483647 h 69"/>
                    <a:gd name="T80" fmla="*/ 2147483647 w 91"/>
                    <a:gd name="T81" fmla="*/ 2147483647 h 69"/>
                    <a:gd name="T82" fmla="*/ 2147483647 w 91"/>
                    <a:gd name="T83" fmla="*/ 2147483647 h 69"/>
                    <a:gd name="T84" fmla="*/ 2147483647 w 91"/>
                    <a:gd name="T85" fmla="*/ 2147483647 h 69"/>
                    <a:gd name="T86" fmla="*/ 2147483647 w 91"/>
                    <a:gd name="T87" fmla="*/ 2147483647 h 69"/>
                    <a:gd name="T88" fmla="*/ 2147483647 w 91"/>
                    <a:gd name="T89" fmla="*/ 2147483647 h 69"/>
                    <a:gd name="T90" fmla="*/ 2147483647 w 91"/>
                    <a:gd name="T91" fmla="*/ 2147483647 h 69"/>
                    <a:gd name="T92" fmla="*/ 2147483647 w 91"/>
                    <a:gd name="T93" fmla="*/ 2147483647 h 69"/>
                    <a:gd name="T94" fmla="*/ 2147483647 w 91"/>
                    <a:gd name="T95" fmla="*/ 2147483647 h 69"/>
                    <a:gd name="T96" fmla="*/ 2147483647 w 91"/>
                    <a:gd name="T97" fmla="*/ 2147483647 h 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91" h="69">
                      <a:moveTo>
                        <a:pt x="87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91" y="12"/>
                        <a:pt x="91" y="12"/>
                        <a:pt x="91" y="12"/>
                      </a:cubicBezTo>
                      <a:cubicBezTo>
                        <a:pt x="91" y="4"/>
                        <a:pt x="91" y="4"/>
                        <a:pt x="91" y="4"/>
                      </a:cubicBezTo>
                      <a:cubicBezTo>
                        <a:pt x="91" y="2"/>
                        <a:pt x="89" y="0"/>
                        <a:pt x="87" y="0"/>
                      </a:cubicBezTo>
                      <a:close/>
                      <a:moveTo>
                        <a:pt x="0" y="65"/>
                      </a:moveTo>
                      <a:cubicBezTo>
                        <a:pt x="0" y="67"/>
                        <a:pt x="1" y="69"/>
                        <a:pt x="4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9" y="69"/>
                        <a:pt x="91" y="67"/>
                        <a:pt x="91" y="65"/>
                      </a:cubicBezTo>
                      <a:cubicBezTo>
                        <a:pt x="91" y="24"/>
                        <a:pt x="91" y="24"/>
                        <a:pt x="91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lnTo>
                        <a:pt x="0" y="65"/>
                      </a:lnTo>
                      <a:close/>
                      <a:moveTo>
                        <a:pt x="46" y="41"/>
                      </a:moveTo>
                      <a:cubicBezTo>
                        <a:pt x="73" y="41"/>
                        <a:pt x="73" y="41"/>
                        <a:pt x="73" y="41"/>
                      </a:cubicBezTo>
                      <a:cubicBezTo>
                        <a:pt x="73" y="41"/>
                        <a:pt x="74" y="42"/>
                        <a:pt x="74" y="43"/>
                      </a:cubicBezTo>
                      <a:cubicBezTo>
                        <a:pt x="74" y="44"/>
                        <a:pt x="73" y="45"/>
                        <a:pt x="73" y="45"/>
                      </a:cubicBezTo>
                      <a:cubicBezTo>
                        <a:pt x="46" y="45"/>
                        <a:pt x="46" y="45"/>
                        <a:pt x="46" y="45"/>
                      </a:cubicBezTo>
                      <a:cubicBezTo>
                        <a:pt x="45" y="45"/>
                        <a:pt x="44" y="44"/>
                        <a:pt x="44" y="43"/>
                      </a:cubicBezTo>
                      <a:cubicBezTo>
                        <a:pt x="44" y="42"/>
                        <a:pt x="45" y="41"/>
                        <a:pt x="46" y="41"/>
                      </a:cubicBezTo>
                      <a:close/>
                      <a:moveTo>
                        <a:pt x="46" y="49"/>
                      </a:moveTo>
                      <a:cubicBezTo>
                        <a:pt x="84" y="49"/>
                        <a:pt x="84" y="49"/>
                        <a:pt x="84" y="49"/>
                      </a:cubicBezTo>
                      <a:cubicBezTo>
                        <a:pt x="85" y="49"/>
                        <a:pt x="86" y="50"/>
                        <a:pt x="86" y="51"/>
                      </a:cubicBezTo>
                      <a:cubicBezTo>
                        <a:pt x="86" y="52"/>
                        <a:pt x="85" y="53"/>
                        <a:pt x="84" y="53"/>
                      </a:cubicBezTo>
                      <a:cubicBezTo>
                        <a:pt x="46" y="53"/>
                        <a:pt x="46" y="53"/>
                        <a:pt x="46" y="53"/>
                      </a:cubicBezTo>
                      <a:cubicBezTo>
                        <a:pt x="45" y="53"/>
                        <a:pt x="44" y="52"/>
                        <a:pt x="44" y="51"/>
                      </a:cubicBezTo>
                      <a:cubicBezTo>
                        <a:pt x="44" y="50"/>
                        <a:pt x="45" y="49"/>
                        <a:pt x="46" y="49"/>
                      </a:cubicBezTo>
                      <a:close/>
                      <a:moveTo>
                        <a:pt x="6" y="33"/>
                      </a:move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9" y="33"/>
                        <a:pt x="39" y="34"/>
                        <a:pt x="39" y="35"/>
                      </a:cubicBezTo>
                      <a:cubicBezTo>
                        <a:pt x="39" y="36"/>
                        <a:pt x="39" y="37"/>
                        <a:pt x="38" y="37"/>
                      </a:cubicBezTo>
                      <a:cubicBezTo>
                        <a:pt x="6" y="37"/>
                        <a:pt x="6" y="37"/>
                        <a:pt x="6" y="37"/>
                      </a:cubicBezTo>
                      <a:cubicBezTo>
                        <a:pt x="5" y="37"/>
                        <a:pt x="4" y="36"/>
                        <a:pt x="4" y="35"/>
                      </a:cubicBezTo>
                      <a:cubicBezTo>
                        <a:pt x="4" y="34"/>
                        <a:pt x="5" y="33"/>
                        <a:pt x="6" y="33"/>
                      </a:cubicBezTo>
                      <a:close/>
                      <a:moveTo>
                        <a:pt x="6" y="41"/>
                      </a:moveTo>
                      <a:cubicBezTo>
                        <a:pt x="38" y="41"/>
                        <a:pt x="38" y="41"/>
                        <a:pt x="38" y="41"/>
                      </a:cubicBezTo>
                      <a:cubicBezTo>
                        <a:pt x="39" y="41"/>
                        <a:pt x="39" y="42"/>
                        <a:pt x="39" y="43"/>
                      </a:cubicBezTo>
                      <a:cubicBezTo>
                        <a:pt x="39" y="44"/>
                        <a:pt x="39" y="45"/>
                        <a:pt x="38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5" y="45"/>
                        <a:pt x="4" y="44"/>
                        <a:pt x="4" y="43"/>
                      </a:cubicBezTo>
                      <a:cubicBezTo>
                        <a:pt x="4" y="42"/>
                        <a:pt x="5" y="41"/>
                        <a:pt x="6" y="41"/>
                      </a:cubicBezTo>
                      <a:close/>
                      <a:moveTo>
                        <a:pt x="6" y="49"/>
                      </a:moveTo>
                      <a:cubicBezTo>
                        <a:pt x="38" y="49"/>
                        <a:pt x="38" y="49"/>
                        <a:pt x="38" y="49"/>
                      </a:cubicBezTo>
                      <a:cubicBezTo>
                        <a:pt x="39" y="49"/>
                        <a:pt x="39" y="50"/>
                        <a:pt x="39" y="51"/>
                      </a:cubicBezTo>
                      <a:cubicBezTo>
                        <a:pt x="39" y="52"/>
                        <a:pt x="39" y="53"/>
                        <a:pt x="38" y="53"/>
                      </a:cubicBezTo>
                      <a:cubicBezTo>
                        <a:pt x="6" y="53"/>
                        <a:pt x="6" y="53"/>
                        <a:pt x="6" y="53"/>
                      </a:cubicBezTo>
                      <a:cubicBezTo>
                        <a:pt x="5" y="53"/>
                        <a:pt x="4" y="52"/>
                        <a:pt x="4" y="51"/>
                      </a:cubicBezTo>
                      <a:cubicBezTo>
                        <a:pt x="4" y="50"/>
                        <a:pt x="5" y="49"/>
                        <a:pt x="6" y="4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 sz="2133"/>
                </a:p>
              </p:txBody>
            </p:sp>
          </p:grp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585435C-7B6A-4150-A3A7-62914D545E27}"/>
                  </a:ext>
                </a:extLst>
              </p:cNvPr>
              <p:cNvSpPr/>
              <p:nvPr/>
            </p:nvSpPr>
            <p:spPr>
              <a:xfrm>
                <a:off x="3045066" y="2817298"/>
                <a:ext cx="842308" cy="231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7"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latin typeface="微软雅黑" panose="020B0503020204020204" charset="-122"/>
                    <a:ea typeface="微软雅黑" panose="020B0503020204020204" charset="-122"/>
                  </a:rPr>
                  <a:t>初始化</a:t>
                </a:r>
              </a:p>
            </p:txBody>
          </p: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7DD6E3F-DAA4-47C3-A618-3E5CB257EF3F}"/>
                </a:ext>
              </a:extLst>
            </p:cNvPr>
            <p:cNvSpPr/>
            <p:nvPr/>
          </p:nvSpPr>
          <p:spPr>
            <a:xfrm>
              <a:off x="2821192" y="2313939"/>
              <a:ext cx="1025263" cy="410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zh-CN" altLang="en-US" sz="900" kern="0" dirty="0">
                  <a:latin typeface="微软雅黑" panose="020B0503020204020204" charset="-122"/>
                  <a:ea typeface="微软雅黑" panose="020B0503020204020204" charset="-122"/>
                </a:rPr>
                <a:t>资源申请</a:t>
              </a:r>
              <a:endParaRPr lang="en-US" altLang="zh-CN" sz="900" kern="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defTabSz="914377">
                <a:lnSpc>
                  <a:spcPct val="120000"/>
                </a:lnSpc>
                <a:defRPr/>
              </a:pPr>
              <a:r>
                <a:rPr lang="zh-CN" altLang="en-US" sz="900" kern="0" dirty="0">
                  <a:latin typeface="微软雅黑" panose="020B0503020204020204" charset="-122"/>
                  <a:ea typeface="微软雅黑" panose="020B0503020204020204" charset="-122"/>
                </a:rPr>
                <a:t>快速部署</a:t>
              </a: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A5C22790-D215-4879-8C38-F09A6A8FCBD1}"/>
              </a:ext>
            </a:extLst>
          </p:cNvPr>
          <p:cNvSpPr/>
          <p:nvPr/>
        </p:nvSpPr>
        <p:spPr>
          <a:xfrm>
            <a:off x="4154550" y="3235158"/>
            <a:ext cx="720683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8A45E37-43BB-4D1C-BB3D-CC224C4ABF4A}"/>
              </a:ext>
            </a:extLst>
          </p:cNvPr>
          <p:cNvSpPr/>
          <p:nvPr/>
        </p:nvSpPr>
        <p:spPr>
          <a:xfrm>
            <a:off x="5337370" y="3235158"/>
            <a:ext cx="720683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4BD1B66-ABFD-4B45-B60A-B070B1719F4A}"/>
              </a:ext>
            </a:extLst>
          </p:cNvPr>
          <p:cNvSpPr/>
          <p:nvPr/>
        </p:nvSpPr>
        <p:spPr>
          <a:xfrm>
            <a:off x="6520191" y="3235158"/>
            <a:ext cx="720683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0D96018-DF5B-4C93-AC19-60BC867EF0C6}"/>
              </a:ext>
            </a:extLst>
          </p:cNvPr>
          <p:cNvSpPr/>
          <p:nvPr/>
        </p:nvSpPr>
        <p:spPr>
          <a:xfrm>
            <a:off x="7752184" y="3235158"/>
            <a:ext cx="720683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E61E3F3-BF81-4700-9EEF-0CCA1A43041B}"/>
              </a:ext>
            </a:extLst>
          </p:cNvPr>
          <p:cNvCxnSpPr>
            <a:stCxn id="74" idx="3"/>
            <a:endCxn id="75" idx="1"/>
          </p:cNvCxnSpPr>
          <p:nvPr/>
        </p:nvCxnSpPr>
        <p:spPr>
          <a:xfrm>
            <a:off x="4875233" y="3466977"/>
            <a:ext cx="462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A6E8E0C1-E54A-4DCB-8222-57DDD9F0F3BF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6058053" y="3466977"/>
            <a:ext cx="462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C5B8777B-72FF-40D4-85A3-6B33AE12FE8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7240874" y="3466977"/>
            <a:ext cx="511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8C781145-AEA6-4B93-BD15-297E9AF9247E}"/>
              </a:ext>
            </a:extLst>
          </p:cNvPr>
          <p:cNvSpPr/>
          <p:nvPr/>
        </p:nvSpPr>
        <p:spPr>
          <a:xfrm>
            <a:off x="9382945" y="4212824"/>
            <a:ext cx="833204" cy="463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工作台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73A94B3-0DF2-448B-B986-CA659D418A9A}"/>
              </a:ext>
            </a:extLst>
          </p:cNvPr>
          <p:cNvSpPr/>
          <p:nvPr/>
        </p:nvSpPr>
        <p:spPr>
          <a:xfrm>
            <a:off x="2908353" y="3235158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资源创建</a:t>
            </a: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3ED6ED41-349E-42FE-8357-7620605A2F44}"/>
              </a:ext>
            </a:extLst>
          </p:cNvPr>
          <p:cNvCxnSpPr>
            <a:cxnSpLocks/>
            <a:stCxn id="93" idx="3"/>
            <a:endCxn id="74" idx="1"/>
          </p:cNvCxnSpPr>
          <p:nvPr/>
        </p:nvCxnSpPr>
        <p:spPr>
          <a:xfrm>
            <a:off x="3670540" y="3466977"/>
            <a:ext cx="484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3F3B5723-5C31-4308-A36A-093252D4EB0C}"/>
              </a:ext>
            </a:extLst>
          </p:cNvPr>
          <p:cNvSpPr/>
          <p:nvPr/>
        </p:nvSpPr>
        <p:spPr>
          <a:xfrm>
            <a:off x="4859346" y="3998911"/>
            <a:ext cx="2620498" cy="844874"/>
          </a:xfrm>
          <a:prstGeom prst="roundRect">
            <a:avLst>
              <a:gd name="adj" fmla="val 6157"/>
            </a:avLst>
          </a:prstGeom>
          <a:noFill/>
          <a:ln w="3175">
            <a:solidFill>
              <a:srgbClr val="0029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69F12F60-C42F-45F3-8BEF-0750D291DF6A}"/>
              </a:ext>
            </a:extLst>
          </p:cNvPr>
          <p:cNvSpPr/>
          <p:nvPr/>
        </p:nvSpPr>
        <p:spPr>
          <a:xfrm>
            <a:off x="4875233" y="4993294"/>
            <a:ext cx="2604611" cy="844874"/>
          </a:xfrm>
          <a:prstGeom prst="roundRect">
            <a:avLst>
              <a:gd name="adj" fmla="val 6157"/>
            </a:avLst>
          </a:prstGeom>
          <a:noFill/>
          <a:ln w="3175">
            <a:solidFill>
              <a:srgbClr val="0029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05DE01C6-7F6D-4881-AD20-F6CFEBAA360D}"/>
              </a:ext>
            </a:extLst>
          </p:cNvPr>
          <p:cNvSpPr/>
          <p:nvPr/>
        </p:nvSpPr>
        <p:spPr>
          <a:xfrm>
            <a:off x="3681416" y="4734469"/>
            <a:ext cx="762187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资源模板</a:t>
            </a:r>
          </a:p>
        </p:txBody>
      </p:sp>
      <p:cxnSp>
        <p:nvCxnSpPr>
          <p:cNvPr id="110" name="连接符: 肘形 109">
            <a:extLst>
              <a:ext uri="{FF2B5EF4-FFF2-40B4-BE49-F238E27FC236}">
                <a16:creationId xmlns:a16="http://schemas.microsoft.com/office/drawing/2014/main" id="{B3FE33A7-5077-45C7-8885-DA98F9678DB6}"/>
              </a:ext>
            </a:extLst>
          </p:cNvPr>
          <p:cNvCxnSpPr>
            <a:cxnSpLocks/>
            <a:stCxn id="93" idx="2"/>
            <a:endCxn id="108" idx="1"/>
          </p:cNvCxnSpPr>
          <p:nvPr/>
        </p:nvCxnSpPr>
        <p:spPr>
          <a:xfrm rot="16200000" flipH="1">
            <a:off x="2851685" y="4136556"/>
            <a:ext cx="1267493" cy="3919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40D2FD36-7EA8-4502-B727-9FAE96BA6D2C}"/>
              </a:ext>
            </a:extLst>
          </p:cNvPr>
          <p:cNvSpPr/>
          <p:nvPr/>
        </p:nvSpPr>
        <p:spPr>
          <a:xfrm>
            <a:off x="5710967" y="4262094"/>
            <a:ext cx="1001551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自动化迁移</a:t>
            </a:r>
          </a:p>
        </p:txBody>
      </p:sp>
      <p:cxnSp>
        <p:nvCxnSpPr>
          <p:cNvPr id="121" name="连接符: 肘形 120">
            <a:extLst>
              <a:ext uri="{FF2B5EF4-FFF2-40B4-BE49-F238E27FC236}">
                <a16:creationId xmlns:a16="http://schemas.microsoft.com/office/drawing/2014/main" id="{A8B31D59-BA19-46C4-A673-4DE57D8FC83F}"/>
              </a:ext>
            </a:extLst>
          </p:cNvPr>
          <p:cNvCxnSpPr>
            <a:cxnSpLocks/>
            <a:stCxn id="77" idx="2"/>
            <a:endCxn id="117" idx="3"/>
          </p:cNvCxnSpPr>
          <p:nvPr/>
        </p:nvCxnSpPr>
        <p:spPr>
          <a:xfrm rot="5400000">
            <a:off x="7014963" y="3396350"/>
            <a:ext cx="795118" cy="14000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2B3F5950-6ED1-401C-B14E-7E18D7EA1127}"/>
              </a:ext>
            </a:extLst>
          </p:cNvPr>
          <p:cNvSpPr/>
          <p:nvPr/>
        </p:nvSpPr>
        <p:spPr>
          <a:xfrm>
            <a:off x="5707476" y="5227151"/>
            <a:ext cx="1001551" cy="463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自动化迁移</a:t>
            </a:r>
          </a:p>
        </p:txBody>
      </p:sp>
      <p:cxnSp>
        <p:nvCxnSpPr>
          <p:cNvPr id="128" name="连接符: 肘形 127">
            <a:extLst>
              <a:ext uri="{FF2B5EF4-FFF2-40B4-BE49-F238E27FC236}">
                <a16:creationId xmlns:a16="http://schemas.microsoft.com/office/drawing/2014/main" id="{DBFCE506-923E-4761-8273-2363658E6092}"/>
              </a:ext>
            </a:extLst>
          </p:cNvPr>
          <p:cNvCxnSpPr>
            <a:cxnSpLocks/>
            <a:stCxn id="108" idx="3"/>
            <a:endCxn id="117" idx="1"/>
          </p:cNvCxnSpPr>
          <p:nvPr/>
        </p:nvCxnSpPr>
        <p:spPr>
          <a:xfrm flipV="1">
            <a:off x="4443603" y="4493913"/>
            <a:ext cx="1267364" cy="472375"/>
          </a:xfrm>
          <a:prstGeom prst="bentConnector3">
            <a:avLst>
              <a:gd name="adj1" fmla="val 25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连接符: 肘形 128">
            <a:extLst>
              <a:ext uri="{FF2B5EF4-FFF2-40B4-BE49-F238E27FC236}">
                <a16:creationId xmlns:a16="http://schemas.microsoft.com/office/drawing/2014/main" id="{D26855A2-9F5E-4D51-8138-3C8EAE534FC7}"/>
              </a:ext>
            </a:extLst>
          </p:cNvPr>
          <p:cNvCxnSpPr>
            <a:cxnSpLocks/>
            <a:stCxn id="108" idx="3"/>
            <a:endCxn id="126" idx="1"/>
          </p:cNvCxnSpPr>
          <p:nvPr/>
        </p:nvCxnSpPr>
        <p:spPr>
          <a:xfrm>
            <a:off x="4443603" y="4966288"/>
            <a:ext cx="1263873" cy="492682"/>
          </a:xfrm>
          <a:prstGeom prst="bentConnector3">
            <a:avLst>
              <a:gd name="adj1" fmla="val 26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连接符: 肘形 139">
            <a:extLst>
              <a:ext uri="{FF2B5EF4-FFF2-40B4-BE49-F238E27FC236}">
                <a16:creationId xmlns:a16="http://schemas.microsoft.com/office/drawing/2014/main" id="{653579CA-F7F0-4F4B-8D09-9AC0279EFF1C}"/>
              </a:ext>
            </a:extLst>
          </p:cNvPr>
          <p:cNvCxnSpPr>
            <a:cxnSpLocks/>
            <a:stCxn id="77" idx="2"/>
            <a:endCxn id="126" idx="3"/>
          </p:cNvCxnSpPr>
          <p:nvPr/>
        </p:nvCxnSpPr>
        <p:spPr>
          <a:xfrm rot="5400000">
            <a:off x="6530690" y="3877133"/>
            <a:ext cx="1760175" cy="1403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CF6BFA29-0AE6-4072-A16F-B0078CB74A72}"/>
              </a:ext>
            </a:extLst>
          </p:cNvPr>
          <p:cNvSpPr/>
          <p:nvPr/>
        </p:nvSpPr>
        <p:spPr>
          <a:xfrm>
            <a:off x="8955940" y="3366368"/>
            <a:ext cx="207217" cy="2025798"/>
          </a:xfrm>
          <a:prstGeom prst="rightBrace">
            <a:avLst>
              <a:gd name="adj1" fmla="val 173260"/>
              <a:gd name="adj2" fmla="val 505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563A7A86-1AF6-4DC8-A8E9-1320FAF66AA4}"/>
              </a:ext>
            </a:extLst>
          </p:cNvPr>
          <p:cNvSpPr/>
          <p:nvPr/>
        </p:nvSpPr>
        <p:spPr>
          <a:xfrm>
            <a:off x="1342915" y="4189529"/>
            <a:ext cx="833204" cy="463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工作台</a:t>
            </a:r>
          </a:p>
        </p:txBody>
      </p:sp>
      <p:sp>
        <p:nvSpPr>
          <p:cNvPr id="154" name="右大括号 153">
            <a:extLst>
              <a:ext uri="{FF2B5EF4-FFF2-40B4-BE49-F238E27FC236}">
                <a16:creationId xmlns:a16="http://schemas.microsoft.com/office/drawing/2014/main" id="{98185A55-BA1A-4EF2-BD44-A29367A45E15}"/>
              </a:ext>
            </a:extLst>
          </p:cNvPr>
          <p:cNvSpPr/>
          <p:nvPr/>
        </p:nvSpPr>
        <p:spPr>
          <a:xfrm flipH="1">
            <a:off x="2358462" y="3408448"/>
            <a:ext cx="207217" cy="2025798"/>
          </a:xfrm>
          <a:prstGeom prst="rightBrace">
            <a:avLst>
              <a:gd name="adj1" fmla="val 173260"/>
              <a:gd name="adj2" fmla="val 505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100096BA-46CE-4A1A-A3F1-94831F020322}"/>
              </a:ext>
            </a:extLst>
          </p:cNvPr>
          <p:cNvSpPr/>
          <p:nvPr/>
        </p:nvSpPr>
        <p:spPr>
          <a:xfrm>
            <a:off x="10290212" y="4013387"/>
            <a:ext cx="1638436" cy="823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100" kern="0" dirty="0">
                <a:solidFill>
                  <a:srgbClr val="4F81BD"/>
                </a:solidFill>
                <a:latin typeface=""/>
                <a:ea typeface="微软雅黑" panose="020B0503020204020204" pitchFamily="34" charset="-122"/>
                <a:cs typeface="微软雅黑" panose="020B0503020204020204" charset="-122"/>
                <a:sym typeface=""/>
              </a:rPr>
              <a:t>端到端监控</a:t>
            </a:r>
            <a:endParaRPr lang="en-US" altLang="zh-CN" sz="1100" kern="0" dirty="0">
              <a:solidFill>
                <a:srgbClr val="4F81BD"/>
              </a:solidFill>
              <a:latin typeface=""/>
              <a:ea typeface="微软雅黑" panose="020B0503020204020204" pitchFamily="34" charset="-122"/>
              <a:cs typeface="微软雅黑" panose="020B0503020204020204" charset="-122"/>
              <a:sym typeface=""/>
            </a:endParaRPr>
          </a:p>
          <a:p>
            <a:pPr marL="285750" indent="-285750" defTabSz="914377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100" kern="0" dirty="0">
                <a:solidFill>
                  <a:srgbClr val="4F81BD"/>
                </a:solidFill>
                <a:latin typeface=""/>
                <a:ea typeface="微软雅黑" panose="020B0503020204020204" pitchFamily="34" charset="-122"/>
                <a:cs typeface="微软雅黑" panose="020B0503020204020204" charset="-122"/>
                <a:sym typeface=""/>
              </a:rPr>
              <a:t>统一日志输出</a:t>
            </a:r>
            <a:endParaRPr lang="en-US" altLang="zh-CN" sz="1100" kern="0" dirty="0">
              <a:solidFill>
                <a:srgbClr val="4F81BD"/>
              </a:solidFill>
              <a:latin typeface=""/>
              <a:ea typeface="微软雅黑" panose="020B0503020204020204" pitchFamily="34" charset="-122"/>
              <a:cs typeface="微软雅黑" panose="020B0503020204020204" charset="-122"/>
              <a:sym typeface=""/>
            </a:endParaRPr>
          </a:p>
          <a:p>
            <a:pPr marL="285750" indent="-285750" defTabSz="914377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100" kern="0" dirty="0">
                <a:solidFill>
                  <a:srgbClr val="4F81BD"/>
                </a:solidFill>
                <a:latin typeface=""/>
                <a:ea typeface="微软雅黑" panose="020B0503020204020204" pitchFamily="34" charset="-122"/>
                <a:cs typeface="微软雅黑" panose="020B0503020204020204" charset="-122"/>
                <a:sym typeface=""/>
              </a:rPr>
              <a:t>自动预警</a:t>
            </a:r>
            <a:endParaRPr lang="en-US" altLang="zh-CN" sz="1100" kern="0" dirty="0">
              <a:solidFill>
                <a:srgbClr val="4F81BD"/>
              </a:solidFill>
              <a:latin typeface=""/>
              <a:ea typeface="微软雅黑" panose="020B0503020204020204" pitchFamily="34" charset="-122"/>
              <a:cs typeface="微软雅黑" panose="020B0503020204020204" charset="-122"/>
              <a:sym typeface=""/>
            </a:endParaRPr>
          </a:p>
        </p:txBody>
      </p:sp>
      <p:grpSp>
        <p:nvGrpSpPr>
          <p:cNvPr id="172" name="组合 191">
            <a:extLst>
              <a:ext uri="{FF2B5EF4-FFF2-40B4-BE49-F238E27FC236}">
                <a16:creationId xmlns:a16="http://schemas.microsoft.com/office/drawing/2014/main" id="{8042255B-4CB4-4DE8-8D6E-14EBA22E5166}"/>
              </a:ext>
            </a:extLst>
          </p:cNvPr>
          <p:cNvGrpSpPr>
            <a:grpSpLocks noChangeAspect="1"/>
          </p:cNvGrpSpPr>
          <p:nvPr/>
        </p:nvGrpSpPr>
        <p:grpSpPr>
          <a:xfrm>
            <a:off x="3990275" y="5977603"/>
            <a:ext cx="207032" cy="260593"/>
            <a:chOff x="2708276" y="4232275"/>
            <a:chExt cx="638175" cy="803275"/>
          </a:xfrm>
          <a:solidFill>
            <a:srgbClr val="3C810A"/>
          </a:solidFill>
        </p:grpSpPr>
        <p:sp>
          <p:nvSpPr>
            <p:cNvPr id="173" name="Freeform 72">
              <a:extLst>
                <a:ext uri="{FF2B5EF4-FFF2-40B4-BE49-F238E27FC236}">
                  <a16:creationId xmlns:a16="http://schemas.microsoft.com/office/drawing/2014/main" id="{9E3B1AFB-5832-48CD-BEE3-4E3736515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8276" y="4537075"/>
              <a:ext cx="638175" cy="498475"/>
            </a:xfrm>
            <a:custGeom>
              <a:avLst/>
              <a:gdLst>
                <a:gd name="T0" fmla="*/ 402 w 402"/>
                <a:gd name="T1" fmla="*/ 47 h 314"/>
                <a:gd name="T2" fmla="*/ 400 w 402"/>
                <a:gd name="T3" fmla="*/ 37 h 314"/>
                <a:gd name="T4" fmla="*/ 392 w 402"/>
                <a:gd name="T5" fmla="*/ 21 h 314"/>
                <a:gd name="T6" fmla="*/ 378 w 402"/>
                <a:gd name="T7" fmla="*/ 10 h 314"/>
                <a:gd name="T8" fmla="*/ 361 w 402"/>
                <a:gd name="T9" fmla="*/ 2 h 314"/>
                <a:gd name="T10" fmla="*/ 50 w 402"/>
                <a:gd name="T11" fmla="*/ 0 h 314"/>
                <a:gd name="T12" fmla="*/ 40 w 402"/>
                <a:gd name="T13" fmla="*/ 2 h 314"/>
                <a:gd name="T14" fmla="*/ 22 w 402"/>
                <a:gd name="T15" fmla="*/ 10 h 314"/>
                <a:gd name="T16" fmla="*/ 8 w 402"/>
                <a:gd name="T17" fmla="*/ 21 h 314"/>
                <a:gd name="T18" fmla="*/ 0 w 402"/>
                <a:gd name="T19" fmla="*/ 37 h 314"/>
                <a:gd name="T20" fmla="*/ 0 w 402"/>
                <a:gd name="T21" fmla="*/ 266 h 314"/>
                <a:gd name="T22" fmla="*/ 0 w 402"/>
                <a:gd name="T23" fmla="*/ 276 h 314"/>
                <a:gd name="T24" fmla="*/ 8 w 402"/>
                <a:gd name="T25" fmla="*/ 292 h 314"/>
                <a:gd name="T26" fmla="*/ 22 w 402"/>
                <a:gd name="T27" fmla="*/ 306 h 314"/>
                <a:gd name="T28" fmla="*/ 40 w 402"/>
                <a:gd name="T29" fmla="*/ 312 h 314"/>
                <a:gd name="T30" fmla="*/ 351 w 402"/>
                <a:gd name="T31" fmla="*/ 314 h 314"/>
                <a:gd name="T32" fmla="*/ 361 w 402"/>
                <a:gd name="T33" fmla="*/ 312 h 314"/>
                <a:gd name="T34" fmla="*/ 378 w 402"/>
                <a:gd name="T35" fmla="*/ 306 h 314"/>
                <a:gd name="T36" fmla="*/ 392 w 402"/>
                <a:gd name="T37" fmla="*/ 292 h 314"/>
                <a:gd name="T38" fmla="*/ 400 w 402"/>
                <a:gd name="T39" fmla="*/ 276 h 314"/>
                <a:gd name="T40" fmla="*/ 402 w 402"/>
                <a:gd name="T41" fmla="*/ 250 h 314"/>
                <a:gd name="T42" fmla="*/ 335 w 402"/>
                <a:gd name="T43" fmla="*/ 225 h 314"/>
                <a:gd name="T44" fmla="*/ 402 w 402"/>
                <a:gd name="T45" fmla="*/ 189 h 314"/>
                <a:gd name="T46" fmla="*/ 335 w 402"/>
                <a:gd name="T47" fmla="*/ 163 h 314"/>
                <a:gd name="T48" fmla="*/ 402 w 402"/>
                <a:gd name="T49" fmla="*/ 123 h 314"/>
                <a:gd name="T50" fmla="*/ 335 w 402"/>
                <a:gd name="T51" fmla="*/ 97 h 314"/>
                <a:gd name="T52" fmla="*/ 217 w 402"/>
                <a:gd name="T53" fmla="*/ 183 h 314"/>
                <a:gd name="T54" fmla="*/ 217 w 402"/>
                <a:gd name="T55" fmla="*/ 215 h 314"/>
                <a:gd name="T56" fmla="*/ 213 w 402"/>
                <a:gd name="T57" fmla="*/ 225 h 314"/>
                <a:gd name="T58" fmla="*/ 201 w 402"/>
                <a:gd name="T59" fmla="*/ 229 h 314"/>
                <a:gd name="T60" fmla="*/ 193 w 402"/>
                <a:gd name="T61" fmla="*/ 229 h 314"/>
                <a:gd name="T62" fmla="*/ 183 w 402"/>
                <a:gd name="T63" fmla="*/ 221 h 314"/>
                <a:gd name="T64" fmla="*/ 183 w 402"/>
                <a:gd name="T65" fmla="*/ 183 h 314"/>
                <a:gd name="T66" fmla="*/ 173 w 402"/>
                <a:gd name="T67" fmla="*/ 177 h 314"/>
                <a:gd name="T68" fmla="*/ 161 w 402"/>
                <a:gd name="T69" fmla="*/ 157 h 314"/>
                <a:gd name="T70" fmla="*/ 159 w 402"/>
                <a:gd name="T71" fmla="*/ 145 h 314"/>
                <a:gd name="T72" fmla="*/ 163 w 402"/>
                <a:gd name="T73" fmla="*/ 131 h 314"/>
                <a:gd name="T74" fmla="*/ 171 w 402"/>
                <a:gd name="T75" fmla="*/ 117 h 314"/>
                <a:gd name="T76" fmla="*/ 185 w 402"/>
                <a:gd name="T77" fmla="*/ 109 h 314"/>
                <a:gd name="T78" fmla="*/ 201 w 402"/>
                <a:gd name="T79" fmla="*/ 105 h 314"/>
                <a:gd name="T80" fmla="*/ 209 w 402"/>
                <a:gd name="T81" fmla="*/ 105 h 314"/>
                <a:gd name="T82" fmla="*/ 223 w 402"/>
                <a:gd name="T83" fmla="*/ 113 h 314"/>
                <a:gd name="T84" fmla="*/ 233 w 402"/>
                <a:gd name="T85" fmla="*/ 123 h 314"/>
                <a:gd name="T86" fmla="*/ 241 w 402"/>
                <a:gd name="T87" fmla="*/ 137 h 314"/>
                <a:gd name="T88" fmla="*/ 241 w 402"/>
                <a:gd name="T89" fmla="*/ 145 h 314"/>
                <a:gd name="T90" fmla="*/ 235 w 402"/>
                <a:gd name="T91" fmla="*/ 167 h 314"/>
                <a:gd name="T92" fmla="*/ 217 w 402"/>
                <a:gd name="T93" fmla="*/ 18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2" h="314">
                  <a:moveTo>
                    <a:pt x="402" y="97"/>
                  </a:moveTo>
                  <a:lnTo>
                    <a:pt x="402" y="47"/>
                  </a:lnTo>
                  <a:lnTo>
                    <a:pt x="402" y="47"/>
                  </a:lnTo>
                  <a:lnTo>
                    <a:pt x="400" y="37"/>
                  </a:lnTo>
                  <a:lnTo>
                    <a:pt x="398" y="29"/>
                  </a:lnTo>
                  <a:lnTo>
                    <a:pt x="392" y="21"/>
                  </a:lnTo>
                  <a:lnTo>
                    <a:pt x="386" y="13"/>
                  </a:lnTo>
                  <a:lnTo>
                    <a:pt x="378" y="10"/>
                  </a:lnTo>
                  <a:lnTo>
                    <a:pt x="370" y="4"/>
                  </a:lnTo>
                  <a:lnTo>
                    <a:pt x="361" y="2"/>
                  </a:lnTo>
                  <a:lnTo>
                    <a:pt x="351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0" y="4"/>
                  </a:lnTo>
                  <a:lnTo>
                    <a:pt x="22" y="10"/>
                  </a:lnTo>
                  <a:lnTo>
                    <a:pt x="14" y="13"/>
                  </a:lnTo>
                  <a:lnTo>
                    <a:pt x="8" y="21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0" y="4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76"/>
                  </a:lnTo>
                  <a:lnTo>
                    <a:pt x="4" y="284"/>
                  </a:lnTo>
                  <a:lnTo>
                    <a:pt x="8" y="292"/>
                  </a:lnTo>
                  <a:lnTo>
                    <a:pt x="14" y="300"/>
                  </a:lnTo>
                  <a:lnTo>
                    <a:pt x="22" y="306"/>
                  </a:lnTo>
                  <a:lnTo>
                    <a:pt x="30" y="310"/>
                  </a:lnTo>
                  <a:lnTo>
                    <a:pt x="40" y="312"/>
                  </a:lnTo>
                  <a:lnTo>
                    <a:pt x="50" y="314"/>
                  </a:lnTo>
                  <a:lnTo>
                    <a:pt x="351" y="314"/>
                  </a:lnTo>
                  <a:lnTo>
                    <a:pt x="351" y="314"/>
                  </a:lnTo>
                  <a:lnTo>
                    <a:pt x="361" y="312"/>
                  </a:lnTo>
                  <a:lnTo>
                    <a:pt x="370" y="310"/>
                  </a:lnTo>
                  <a:lnTo>
                    <a:pt x="378" y="306"/>
                  </a:lnTo>
                  <a:lnTo>
                    <a:pt x="386" y="300"/>
                  </a:lnTo>
                  <a:lnTo>
                    <a:pt x="392" y="292"/>
                  </a:lnTo>
                  <a:lnTo>
                    <a:pt x="398" y="284"/>
                  </a:lnTo>
                  <a:lnTo>
                    <a:pt x="400" y="276"/>
                  </a:lnTo>
                  <a:lnTo>
                    <a:pt x="402" y="266"/>
                  </a:lnTo>
                  <a:lnTo>
                    <a:pt x="402" y="250"/>
                  </a:lnTo>
                  <a:lnTo>
                    <a:pt x="335" y="250"/>
                  </a:lnTo>
                  <a:lnTo>
                    <a:pt x="335" y="225"/>
                  </a:lnTo>
                  <a:lnTo>
                    <a:pt x="402" y="225"/>
                  </a:lnTo>
                  <a:lnTo>
                    <a:pt x="402" y="189"/>
                  </a:lnTo>
                  <a:lnTo>
                    <a:pt x="335" y="189"/>
                  </a:lnTo>
                  <a:lnTo>
                    <a:pt x="335" y="163"/>
                  </a:lnTo>
                  <a:lnTo>
                    <a:pt x="402" y="163"/>
                  </a:lnTo>
                  <a:lnTo>
                    <a:pt x="402" y="123"/>
                  </a:lnTo>
                  <a:lnTo>
                    <a:pt x="335" y="123"/>
                  </a:lnTo>
                  <a:lnTo>
                    <a:pt x="335" y="97"/>
                  </a:lnTo>
                  <a:lnTo>
                    <a:pt x="402" y="97"/>
                  </a:lnTo>
                  <a:close/>
                  <a:moveTo>
                    <a:pt x="217" y="183"/>
                  </a:moveTo>
                  <a:lnTo>
                    <a:pt x="217" y="215"/>
                  </a:lnTo>
                  <a:lnTo>
                    <a:pt x="217" y="215"/>
                  </a:lnTo>
                  <a:lnTo>
                    <a:pt x="217" y="221"/>
                  </a:lnTo>
                  <a:lnTo>
                    <a:pt x="213" y="225"/>
                  </a:lnTo>
                  <a:lnTo>
                    <a:pt x="207" y="229"/>
                  </a:lnTo>
                  <a:lnTo>
                    <a:pt x="201" y="229"/>
                  </a:lnTo>
                  <a:lnTo>
                    <a:pt x="201" y="229"/>
                  </a:lnTo>
                  <a:lnTo>
                    <a:pt x="193" y="229"/>
                  </a:lnTo>
                  <a:lnTo>
                    <a:pt x="187" y="225"/>
                  </a:lnTo>
                  <a:lnTo>
                    <a:pt x="183" y="221"/>
                  </a:lnTo>
                  <a:lnTo>
                    <a:pt x="183" y="215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73" y="177"/>
                  </a:lnTo>
                  <a:lnTo>
                    <a:pt x="165" y="167"/>
                  </a:lnTo>
                  <a:lnTo>
                    <a:pt x="161" y="157"/>
                  </a:lnTo>
                  <a:lnTo>
                    <a:pt x="159" y="145"/>
                  </a:lnTo>
                  <a:lnTo>
                    <a:pt x="159" y="145"/>
                  </a:lnTo>
                  <a:lnTo>
                    <a:pt x="161" y="137"/>
                  </a:lnTo>
                  <a:lnTo>
                    <a:pt x="163" y="131"/>
                  </a:lnTo>
                  <a:lnTo>
                    <a:pt x="167" y="123"/>
                  </a:lnTo>
                  <a:lnTo>
                    <a:pt x="171" y="117"/>
                  </a:lnTo>
                  <a:lnTo>
                    <a:pt x="177" y="113"/>
                  </a:lnTo>
                  <a:lnTo>
                    <a:pt x="185" y="109"/>
                  </a:lnTo>
                  <a:lnTo>
                    <a:pt x="191" y="105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209" y="105"/>
                  </a:lnTo>
                  <a:lnTo>
                    <a:pt x="215" y="109"/>
                  </a:lnTo>
                  <a:lnTo>
                    <a:pt x="223" y="113"/>
                  </a:lnTo>
                  <a:lnTo>
                    <a:pt x="229" y="117"/>
                  </a:lnTo>
                  <a:lnTo>
                    <a:pt x="233" y="123"/>
                  </a:lnTo>
                  <a:lnTo>
                    <a:pt x="237" y="131"/>
                  </a:lnTo>
                  <a:lnTo>
                    <a:pt x="241" y="137"/>
                  </a:lnTo>
                  <a:lnTo>
                    <a:pt x="241" y="145"/>
                  </a:lnTo>
                  <a:lnTo>
                    <a:pt x="241" y="145"/>
                  </a:lnTo>
                  <a:lnTo>
                    <a:pt x="239" y="157"/>
                  </a:lnTo>
                  <a:lnTo>
                    <a:pt x="235" y="167"/>
                  </a:lnTo>
                  <a:lnTo>
                    <a:pt x="227" y="177"/>
                  </a:lnTo>
                  <a:lnTo>
                    <a:pt x="217" y="183"/>
                  </a:lnTo>
                  <a:lnTo>
                    <a:pt x="217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74" name="Freeform 73">
              <a:extLst>
                <a:ext uri="{FF2B5EF4-FFF2-40B4-BE49-F238E27FC236}">
                  <a16:creationId xmlns:a16="http://schemas.microsoft.com/office/drawing/2014/main" id="{4937F5F9-E32F-45E3-A684-A4C6AF3E2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6" y="4232275"/>
              <a:ext cx="509588" cy="288925"/>
            </a:xfrm>
            <a:custGeom>
              <a:avLst/>
              <a:gdLst>
                <a:gd name="T0" fmla="*/ 56 w 321"/>
                <a:gd name="T1" fmla="*/ 126 h 182"/>
                <a:gd name="T2" fmla="*/ 56 w 321"/>
                <a:gd name="T3" fmla="*/ 126 h 182"/>
                <a:gd name="T4" fmla="*/ 58 w 321"/>
                <a:gd name="T5" fmla="*/ 110 h 182"/>
                <a:gd name="T6" fmla="*/ 62 w 321"/>
                <a:gd name="T7" fmla="*/ 94 h 182"/>
                <a:gd name="T8" fmla="*/ 70 w 321"/>
                <a:gd name="T9" fmla="*/ 82 h 182"/>
                <a:gd name="T10" fmla="*/ 80 w 321"/>
                <a:gd name="T11" fmla="*/ 70 h 182"/>
                <a:gd name="T12" fmla="*/ 90 w 321"/>
                <a:gd name="T13" fmla="*/ 60 h 182"/>
                <a:gd name="T14" fmla="*/ 103 w 321"/>
                <a:gd name="T15" fmla="*/ 52 h 182"/>
                <a:gd name="T16" fmla="*/ 119 w 321"/>
                <a:gd name="T17" fmla="*/ 48 h 182"/>
                <a:gd name="T18" fmla="*/ 135 w 321"/>
                <a:gd name="T19" fmla="*/ 46 h 182"/>
                <a:gd name="T20" fmla="*/ 185 w 321"/>
                <a:gd name="T21" fmla="*/ 46 h 182"/>
                <a:gd name="T22" fmla="*/ 185 w 321"/>
                <a:gd name="T23" fmla="*/ 46 h 182"/>
                <a:gd name="T24" fmla="*/ 201 w 321"/>
                <a:gd name="T25" fmla="*/ 48 h 182"/>
                <a:gd name="T26" fmla="*/ 217 w 321"/>
                <a:gd name="T27" fmla="*/ 52 h 182"/>
                <a:gd name="T28" fmla="*/ 231 w 321"/>
                <a:gd name="T29" fmla="*/ 60 h 182"/>
                <a:gd name="T30" fmla="*/ 243 w 321"/>
                <a:gd name="T31" fmla="*/ 70 h 182"/>
                <a:gd name="T32" fmla="*/ 251 w 321"/>
                <a:gd name="T33" fmla="*/ 82 h 182"/>
                <a:gd name="T34" fmla="*/ 259 w 321"/>
                <a:gd name="T35" fmla="*/ 94 h 182"/>
                <a:gd name="T36" fmla="*/ 263 w 321"/>
                <a:gd name="T37" fmla="*/ 110 h 182"/>
                <a:gd name="T38" fmla="*/ 265 w 321"/>
                <a:gd name="T39" fmla="*/ 126 h 182"/>
                <a:gd name="T40" fmla="*/ 265 w 321"/>
                <a:gd name="T41" fmla="*/ 182 h 182"/>
                <a:gd name="T42" fmla="*/ 321 w 321"/>
                <a:gd name="T43" fmla="*/ 182 h 182"/>
                <a:gd name="T44" fmla="*/ 321 w 321"/>
                <a:gd name="T45" fmla="*/ 108 h 182"/>
                <a:gd name="T46" fmla="*/ 321 w 321"/>
                <a:gd name="T47" fmla="*/ 108 h 182"/>
                <a:gd name="T48" fmla="*/ 319 w 321"/>
                <a:gd name="T49" fmla="*/ 86 h 182"/>
                <a:gd name="T50" fmla="*/ 313 w 321"/>
                <a:gd name="T51" fmla="*/ 66 h 182"/>
                <a:gd name="T52" fmla="*/ 303 w 321"/>
                <a:gd name="T53" fmla="*/ 48 h 182"/>
                <a:gd name="T54" fmla="*/ 289 w 321"/>
                <a:gd name="T55" fmla="*/ 32 h 182"/>
                <a:gd name="T56" fmla="*/ 273 w 321"/>
                <a:gd name="T57" fmla="*/ 18 h 182"/>
                <a:gd name="T58" fmla="*/ 255 w 321"/>
                <a:gd name="T59" fmla="*/ 8 h 182"/>
                <a:gd name="T60" fmla="*/ 235 w 321"/>
                <a:gd name="T61" fmla="*/ 2 h 182"/>
                <a:gd name="T62" fmla="*/ 213 w 321"/>
                <a:gd name="T63" fmla="*/ 0 h 182"/>
                <a:gd name="T64" fmla="*/ 107 w 321"/>
                <a:gd name="T65" fmla="*/ 0 h 182"/>
                <a:gd name="T66" fmla="*/ 107 w 321"/>
                <a:gd name="T67" fmla="*/ 0 h 182"/>
                <a:gd name="T68" fmla="*/ 86 w 321"/>
                <a:gd name="T69" fmla="*/ 2 h 182"/>
                <a:gd name="T70" fmla="*/ 66 w 321"/>
                <a:gd name="T71" fmla="*/ 8 h 182"/>
                <a:gd name="T72" fmla="*/ 48 w 321"/>
                <a:gd name="T73" fmla="*/ 18 h 182"/>
                <a:gd name="T74" fmla="*/ 32 w 321"/>
                <a:gd name="T75" fmla="*/ 32 h 182"/>
                <a:gd name="T76" fmla="*/ 18 w 321"/>
                <a:gd name="T77" fmla="*/ 48 h 182"/>
                <a:gd name="T78" fmla="*/ 8 w 321"/>
                <a:gd name="T79" fmla="*/ 66 h 182"/>
                <a:gd name="T80" fmla="*/ 2 w 321"/>
                <a:gd name="T81" fmla="*/ 86 h 182"/>
                <a:gd name="T82" fmla="*/ 0 w 321"/>
                <a:gd name="T83" fmla="*/ 108 h 182"/>
                <a:gd name="T84" fmla="*/ 0 w 321"/>
                <a:gd name="T85" fmla="*/ 182 h 182"/>
                <a:gd name="T86" fmla="*/ 56 w 321"/>
                <a:gd name="T87" fmla="*/ 182 h 182"/>
                <a:gd name="T88" fmla="*/ 56 w 321"/>
                <a:gd name="T89" fmla="*/ 1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1" h="182">
                  <a:moveTo>
                    <a:pt x="56" y="126"/>
                  </a:moveTo>
                  <a:lnTo>
                    <a:pt x="56" y="126"/>
                  </a:lnTo>
                  <a:lnTo>
                    <a:pt x="58" y="110"/>
                  </a:lnTo>
                  <a:lnTo>
                    <a:pt x="62" y="94"/>
                  </a:lnTo>
                  <a:lnTo>
                    <a:pt x="70" y="82"/>
                  </a:lnTo>
                  <a:lnTo>
                    <a:pt x="80" y="70"/>
                  </a:lnTo>
                  <a:lnTo>
                    <a:pt x="90" y="60"/>
                  </a:lnTo>
                  <a:lnTo>
                    <a:pt x="103" y="52"/>
                  </a:lnTo>
                  <a:lnTo>
                    <a:pt x="119" y="48"/>
                  </a:lnTo>
                  <a:lnTo>
                    <a:pt x="135" y="46"/>
                  </a:lnTo>
                  <a:lnTo>
                    <a:pt x="185" y="46"/>
                  </a:lnTo>
                  <a:lnTo>
                    <a:pt x="185" y="46"/>
                  </a:lnTo>
                  <a:lnTo>
                    <a:pt x="201" y="48"/>
                  </a:lnTo>
                  <a:lnTo>
                    <a:pt x="217" y="52"/>
                  </a:lnTo>
                  <a:lnTo>
                    <a:pt x="231" y="60"/>
                  </a:lnTo>
                  <a:lnTo>
                    <a:pt x="243" y="70"/>
                  </a:lnTo>
                  <a:lnTo>
                    <a:pt x="251" y="82"/>
                  </a:lnTo>
                  <a:lnTo>
                    <a:pt x="259" y="94"/>
                  </a:lnTo>
                  <a:lnTo>
                    <a:pt x="263" y="110"/>
                  </a:lnTo>
                  <a:lnTo>
                    <a:pt x="265" y="126"/>
                  </a:lnTo>
                  <a:lnTo>
                    <a:pt x="265" y="182"/>
                  </a:lnTo>
                  <a:lnTo>
                    <a:pt x="321" y="182"/>
                  </a:lnTo>
                  <a:lnTo>
                    <a:pt x="321" y="108"/>
                  </a:lnTo>
                  <a:lnTo>
                    <a:pt x="321" y="108"/>
                  </a:lnTo>
                  <a:lnTo>
                    <a:pt x="319" y="86"/>
                  </a:lnTo>
                  <a:lnTo>
                    <a:pt x="313" y="66"/>
                  </a:lnTo>
                  <a:lnTo>
                    <a:pt x="303" y="48"/>
                  </a:lnTo>
                  <a:lnTo>
                    <a:pt x="289" y="32"/>
                  </a:lnTo>
                  <a:lnTo>
                    <a:pt x="273" y="18"/>
                  </a:lnTo>
                  <a:lnTo>
                    <a:pt x="255" y="8"/>
                  </a:lnTo>
                  <a:lnTo>
                    <a:pt x="235" y="2"/>
                  </a:lnTo>
                  <a:lnTo>
                    <a:pt x="21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86" y="2"/>
                  </a:lnTo>
                  <a:lnTo>
                    <a:pt x="66" y="8"/>
                  </a:lnTo>
                  <a:lnTo>
                    <a:pt x="48" y="18"/>
                  </a:lnTo>
                  <a:lnTo>
                    <a:pt x="32" y="32"/>
                  </a:lnTo>
                  <a:lnTo>
                    <a:pt x="18" y="48"/>
                  </a:lnTo>
                  <a:lnTo>
                    <a:pt x="8" y="66"/>
                  </a:lnTo>
                  <a:lnTo>
                    <a:pt x="2" y="86"/>
                  </a:lnTo>
                  <a:lnTo>
                    <a:pt x="0" y="108"/>
                  </a:lnTo>
                  <a:lnTo>
                    <a:pt x="0" y="182"/>
                  </a:lnTo>
                  <a:lnTo>
                    <a:pt x="56" y="182"/>
                  </a:lnTo>
                  <a:lnTo>
                    <a:pt x="56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</p:grpSp>
      <p:sp>
        <p:nvSpPr>
          <p:cNvPr id="175" name="Freeform 149">
            <a:extLst>
              <a:ext uri="{FF2B5EF4-FFF2-40B4-BE49-F238E27FC236}">
                <a16:creationId xmlns:a16="http://schemas.microsoft.com/office/drawing/2014/main" id="{0306F93A-8EA4-40EB-A13A-0C37784A59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35760" y="6388559"/>
            <a:ext cx="291671" cy="260593"/>
          </a:xfrm>
          <a:custGeom>
            <a:avLst/>
            <a:gdLst>
              <a:gd name="T0" fmla="*/ 26 w 244"/>
              <a:gd name="T1" fmla="*/ 219 h 219"/>
              <a:gd name="T2" fmla="*/ 10 w 244"/>
              <a:gd name="T3" fmla="*/ 214 h 219"/>
              <a:gd name="T4" fmla="*/ 1 w 244"/>
              <a:gd name="T5" fmla="*/ 203 h 219"/>
              <a:gd name="T6" fmla="*/ 0 w 244"/>
              <a:gd name="T7" fmla="*/ 78 h 219"/>
              <a:gd name="T8" fmla="*/ 1 w 244"/>
              <a:gd name="T9" fmla="*/ 68 h 219"/>
              <a:gd name="T10" fmla="*/ 10 w 244"/>
              <a:gd name="T11" fmla="*/ 56 h 219"/>
              <a:gd name="T12" fmla="*/ 26 w 244"/>
              <a:gd name="T13" fmla="*/ 52 h 219"/>
              <a:gd name="T14" fmla="*/ 223 w 244"/>
              <a:gd name="T15" fmla="*/ 52 h 219"/>
              <a:gd name="T16" fmla="*/ 236 w 244"/>
              <a:gd name="T17" fmla="*/ 60 h 219"/>
              <a:gd name="T18" fmla="*/ 243 w 244"/>
              <a:gd name="T19" fmla="*/ 73 h 219"/>
              <a:gd name="T20" fmla="*/ 244 w 244"/>
              <a:gd name="T21" fmla="*/ 193 h 219"/>
              <a:gd name="T22" fmla="*/ 239 w 244"/>
              <a:gd name="T23" fmla="*/ 207 h 219"/>
              <a:gd name="T24" fmla="*/ 227 w 244"/>
              <a:gd name="T25" fmla="*/ 216 h 219"/>
              <a:gd name="T26" fmla="*/ 218 w 244"/>
              <a:gd name="T27" fmla="*/ 219 h 219"/>
              <a:gd name="T28" fmla="*/ 26 w 244"/>
              <a:gd name="T29" fmla="*/ 203 h 219"/>
              <a:gd name="T30" fmla="*/ 124 w 244"/>
              <a:gd name="T31" fmla="*/ 84 h 219"/>
              <a:gd name="T32" fmla="*/ 104 w 244"/>
              <a:gd name="T33" fmla="*/ 87 h 219"/>
              <a:gd name="T34" fmla="*/ 80 w 244"/>
              <a:gd name="T35" fmla="*/ 107 h 219"/>
              <a:gd name="T36" fmla="*/ 71 w 244"/>
              <a:gd name="T37" fmla="*/ 137 h 219"/>
              <a:gd name="T38" fmla="*/ 75 w 244"/>
              <a:gd name="T39" fmla="*/ 156 h 219"/>
              <a:gd name="T40" fmla="*/ 94 w 244"/>
              <a:gd name="T41" fmla="*/ 180 h 219"/>
              <a:gd name="T42" fmla="*/ 124 w 244"/>
              <a:gd name="T43" fmla="*/ 189 h 219"/>
              <a:gd name="T44" fmla="*/ 144 w 244"/>
              <a:gd name="T45" fmla="*/ 185 h 219"/>
              <a:gd name="T46" fmla="*/ 167 w 244"/>
              <a:gd name="T47" fmla="*/ 165 h 219"/>
              <a:gd name="T48" fmla="*/ 176 w 244"/>
              <a:gd name="T49" fmla="*/ 137 h 219"/>
              <a:gd name="T50" fmla="*/ 172 w 244"/>
              <a:gd name="T51" fmla="*/ 116 h 219"/>
              <a:gd name="T52" fmla="*/ 153 w 244"/>
              <a:gd name="T53" fmla="*/ 93 h 219"/>
              <a:gd name="T54" fmla="*/ 124 w 244"/>
              <a:gd name="T55" fmla="*/ 84 h 219"/>
              <a:gd name="T56" fmla="*/ 208 w 244"/>
              <a:gd name="T57" fmla="*/ 68 h 219"/>
              <a:gd name="T58" fmla="*/ 218 w 244"/>
              <a:gd name="T59" fmla="*/ 68 h 219"/>
              <a:gd name="T60" fmla="*/ 114 w 244"/>
              <a:gd name="T61" fmla="*/ 146 h 219"/>
              <a:gd name="T62" fmla="*/ 114 w 244"/>
              <a:gd name="T63" fmla="*/ 125 h 219"/>
              <a:gd name="T64" fmla="*/ 135 w 244"/>
              <a:gd name="T65" fmla="*/ 125 h 219"/>
              <a:gd name="T66" fmla="*/ 135 w 244"/>
              <a:gd name="T67" fmla="*/ 146 h 219"/>
              <a:gd name="T68" fmla="*/ 154 w 244"/>
              <a:gd name="T69" fmla="*/ 26 h 219"/>
              <a:gd name="T70" fmla="*/ 149 w 244"/>
              <a:gd name="T71" fmla="*/ 16 h 219"/>
              <a:gd name="T72" fmla="*/ 98 w 244"/>
              <a:gd name="T73" fmla="*/ 16 h 219"/>
              <a:gd name="T74" fmla="*/ 88 w 244"/>
              <a:gd name="T75" fmla="*/ 22 h 219"/>
              <a:gd name="T76" fmla="*/ 67 w 244"/>
              <a:gd name="T77" fmla="*/ 47 h 219"/>
              <a:gd name="T78" fmla="*/ 67 w 244"/>
              <a:gd name="T79" fmla="*/ 7 h 219"/>
              <a:gd name="T80" fmla="*/ 79 w 244"/>
              <a:gd name="T81" fmla="*/ 0 h 219"/>
              <a:gd name="T82" fmla="*/ 169 w 244"/>
              <a:gd name="T83" fmla="*/ 0 h 219"/>
              <a:gd name="T84" fmla="*/ 176 w 244"/>
              <a:gd name="T85" fmla="*/ 12 h 219"/>
              <a:gd name="T86" fmla="*/ 154 w 244"/>
              <a:gd name="T87" fmla="*/ 26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4" h="219">
                <a:moveTo>
                  <a:pt x="218" y="219"/>
                </a:moveTo>
                <a:lnTo>
                  <a:pt x="26" y="219"/>
                </a:lnTo>
                <a:lnTo>
                  <a:pt x="26" y="219"/>
                </a:lnTo>
                <a:lnTo>
                  <a:pt x="19" y="217"/>
                </a:lnTo>
                <a:lnTo>
                  <a:pt x="15" y="216"/>
                </a:lnTo>
                <a:lnTo>
                  <a:pt x="10" y="214"/>
                </a:lnTo>
                <a:lnTo>
                  <a:pt x="6" y="211"/>
                </a:lnTo>
                <a:lnTo>
                  <a:pt x="3" y="207"/>
                </a:lnTo>
                <a:lnTo>
                  <a:pt x="1" y="203"/>
                </a:lnTo>
                <a:lnTo>
                  <a:pt x="0" y="198"/>
                </a:lnTo>
                <a:lnTo>
                  <a:pt x="0" y="193"/>
                </a:lnTo>
                <a:lnTo>
                  <a:pt x="0" y="78"/>
                </a:lnTo>
                <a:lnTo>
                  <a:pt x="0" y="78"/>
                </a:lnTo>
                <a:lnTo>
                  <a:pt x="0" y="73"/>
                </a:lnTo>
                <a:lnTo>
                  <a:pt x="1" y="68"/>
                </a:lnTo>
                <a:lnTo>
                  <a:pt x="3" y="64"/>
                </a:lnTo>
                <a:lnTo>
                  <a:pt x="6" y="60"/>
                </a:lnTo>
                <a:lnTo>
                  <a:pt x="10" y="56"/>
                </a:lnTo>
                <a:lnTo>
                  <a:pt x="15" y="54"/>
                </a:lnTo>
                <a:lnTo>
                  <a:pt x="19" y="52"/>
                </a:lnTo>
                <a:lnTo>
                  <a:pt x="26" y="52"/>
                </a:lnTo>
                <a:lnTo>
                  <a:pt x="218" y="52"/>
                </a:lnTo>
                <a:lnTo>
                  <a:pt x="218" y="52"/>
                </a:lnTo>
                <a:lnTo>
                  <a:pt x="223" y="52"/>
                </a:lnTo>
                <a:lnTo>
                  <a:pt x="227" y="54"/>
                </a:lnTo>
                <a:lnTo>
                  <a:pt x="232" y="56"/>
                </a:lnTo>
                <a:lnTo>
                  <a:pt x="236" y="60"/>
                </a:lnTo>
                <a:lnTo>
                  <a:pt x="239" y="64"/>
                </a:lnTo>
                <a:lnTo>
                  <a:pt x="241" y="68"/>
                </a:lnTo>
                <a:lnTo>
                  <a:pt x="243" y="73"/>
                </a:lnTo>
                <a:lnTo>
                  <a:pt x="244" y="78"/>
                </a:lnTo>
                <a:lnTo>
                  <a:pt x="244" y="193"/>
                </a:lnTo>
                <a:lnTo>
                  <a:pt x="244" y="193"/>
                </a:lnTo>
                <a:lnTo>
                  <a:pt x="243" y="198"/>
                </a:lnTo>
                <a:lnTo>
                  <a:pt x="241" y="203"/>
                </a:lnTo>
                <a:lnTo>
                  <a:pt x="239" y="207"/>
                </a:lnTo>
                <a:lnTo>
                  <a:pt x="236" y="211"/>
                </a:lnTo>
                <a:lnTo>
                  <a:pt x="232" y="214"/>
                </a:lnTo>
                <a:lnTo>
                  <a:pt x="227" y="216"/>
                </a:lnTo>
                <a:lnTo>
                  <a:pt x="223" y="217"/>
                </a:lnTo>
                <a:lnTo>
                  <a:pt x="218" y="219"/>
                </a:lnTo>
                <a:lnTo>
                  <a:pt x="218" y="219"/>
                </a:lnTo>
                <a:close/>
                <a:moveTo>
                  <a:pt x="36" y="68"/>
                </a:moveTo>
                <a:lnTo>
                  <a:pt x="26" y="68"/>
                </a:lnTo>
                <a:lnTo>
                  <a:pt x="26" y="203"/>
                </a:lnTo>
                <a:lnTo>
                  <a:pt x="36" y="203"/>
                </a:lnTo>
                <a:lnTo>
                  <a:pt x="36" y="68"/>
                </a:lnTo>
                <a:close/>
                <a:moveTo>
                  <a:pt x="124" y="84"/>
                </a:moveTo>
                <a:lnTo>
                  <a:pt x="124" y="84"/>
                </a:lnTo>
                <a:lnTo>
                  <a:pt x="113" y="85"/>
                </a:lnTo>
                <a:lnTo>
                  <a:pt x="104" y="87"/>
                </a:lnTo>
                <a:lnTo>
                  <a:pt x="94" y="93"/>
                </a:lnTo>
                <a:lnTo>
                  <a:pt x="87" y="99"/>
                </a:lnTo>
                <a:lnTo>
                  <a:pt x="80" y="107"/>
                </a:lnTo>
                <a:lnTo>
                  <a:pt x="75" y="116"/>
                </a:lnTo>
                <a:lnTo>
                  <a:pt x="72" y="125"/>
                </a:lnTo>
                <a:lnTo>
                  <a:pt x="71" y="137"/>
                </a:lnTo>
                <a:lnTo>
                  <a:pt x="71" y="137"/>
                </a:lnTo>
                <a:lnTo>
                  <a:pt x="72" y="147"/>
                </a:lnTo>
                <a:lnTo>
                  <a:pt x="75" y="156"/>
                </a:lnTo>
                <a:lnTo>
                  <a:pt x="80" y="165"/>
                </a:lnTo>
                <a:lnTo>
                  <a:pt x="87" y="173"/>
                </a:lnTo>
                <a:lnTo>
                  <a:pt x="94" y="180"/>
                </a:lnTo>
                <a:lnTo>
                  <a:pt x="104" y="185"/>
                </a:lnTo>
                <a:lnTo>
                  <a:pt x="113" y="188"/>
                </a:lnTo>
                <a:lnTo>
                  <a:pt x="124" y="189"/>
                </a:lnTo>
                <a:lnTo>
                  <a:pt x="124" y="189"/>
                </a:lnTo>
                <a:lnTo>
                  <a:pt x="135" y="188"/>
                </a:lnTo>
                <a:lnTo>
                  <a:pt x="144" y="185"/>
                </a:lnTo>
                <a:lnTo>
                  <a:pt x="153" y="180"/>
                </a:lnTo>
                <a:lnTo>
                  <a:pt x="161" y="173"/>
                </a:lnTo>
                <a:lnTo>
                  <a:pt x="167" y="165"/>
                </a:lnTo>
                <a:lnTo>
                  <a:pt x="172" y="156"/>
                </a:lnTo>
                <a:lnTo>
                  <a:pt x="175" y="147"/>
                </a:lnTo>
                <a:lnTo>
                  <a:pt x="176" y="137"/>
                </a:lnTo>
                <a:lnTo>
                  <a:pt x="176" y="137"/>
                </a:lnTo>
                <a:lnTo>
                  <a:pt x="175" y="125"/>
                </a:lnTo>
                <a:lnTo>
                  <a:pt x="172" y="116"/>
                </a:lnTo>
                <a:lnTo>
                  <a:pt x="167" y="107"/>
                </a:lnTo>
                <a:lnTo>
                  <a:pt x="161" y="99"/>
                </a:lnTo>
                <a:lnTo>
                  <a:pt x="153" y="93"/>
                </a:lnTo>
                <a:lnTo>
                  <a:pt x="144" y="87"/>
                </a:lnTo>
                <a:lnTo>
                  <a:pt x="135" y="85"/>
                </a:lnTo>
                <a:lnTo>
                  <a:pt x="124" y="84"/>
                </a:lnTo>
                <a:lnTo>
                  <a:pt x="124" y="84"/>
                </a:lnTo>
                <a:close/>
                <a:moveTo>
                  <a:pt x="218" y="68"/>
                </a:moveTo>
                <a:lnTo>
                  <a:pt x="208" y="68"/>
                </a:lnTo>
                <a:lnTo>
                  <a:pt x="208" y="203"/>
                </a:lnTo>
                <a:lnTo>
                  <a:pt x="218" y="203"/>
                </a:lnTo>
                <a:lnTo>
                  <a:pt x="218" y="68"/>
                </a:lnTo>
                <a:close/>
                <a:moveTo>
                  <a:pt x="135" y="167"/>
                </a:moveTo>
                <a:lnTo>
                  <a:pt x="114" y="167"/>
                </a:lnTo>
                <a:lnTo>
                  <a:pt x="114" y="146"/>
                </a:lnTo>
                <a:lnTo>
                  <a:pt x="93" y="146"/>
                </a:lnTo>
                <a:lnTo>
                  <a:pt x="93" y="125"/>
                </a:lnTo>
                <a:lnTo>
                  <a:pt x="114" y="125"/>
                </a:lnTo>
                <a:lnTo>
                  <a:pt x="114" y="104"/>
                </a:lnTo>
                <a:lnTo>
                  <a:pt x="135" y="104"/>
                </a:lnTo>
                <a:lnTo>
                  <a:pt x="135" y="125"/>
                </a:lnTo>
                <a:lnTo>
                  <a:pt x="156" y="125"/>
                </a:lnTo>
                <a:lnTo>
                  <a:pt x="156" y="146"/>
                </a:lnTo>
                <a:lnTo>
                  <a:pt x="135" y="146"/>
                </a:lnTo>
                <a:lnTo>
                  <a:pt x="135" y="167"/>
                </a:lnTo>
                <a:close/>
                <a:moveTo>
                  <a:pt x="154" y="26"/>
                </a:moveTo>
                <a:lnTo>
                  <a:pt x="154" y="26"/>
                </a:lnTo>
                <a:lnTo>
                  <a:pt x="154" y="22"/>
                </a:lnTo>
                <a:lnTo>
                  <a:pt x="152" y="19"/>
                </a:lnTo>
                <a:lnTo>
                  <a:pt x="149" y="16"/>
                </a:lnTo>
                <a:lnTo>
                  <a:pt x="145" y="16"/>
                </a:lnTo>
                <a:lnTo>
                  <a:pt x="98" y="16"/>
                </a:lnTo>
                <a:lnTo>
                  <a:pt x="98" y="16"/>
                </a:lnTo>
                <a:lnTo>
                  <a:pt x="94" y="16"/>
                </a:lnTo>
                <a:lnTo>
                  <a:pt x="91" y="19"/>
                </a:lnTo>
                <a:lnTo>
                  <a:pt x="88" y="22"/>
                </a:lnTo>
                <a:lnTo>
                  <a:pt x="87" y="26"/>
                </a:lnTo>
                <a:lnTo>
                  <a:pt x="87" y="47"/>
                </a:lnTo>
                <a:lnTo>
                  <a:pt x="67" y="47"/>
                </a:lnTo>
                <a:lnTo>
                  <a:pt x="67" y="12"/>
                </a:lnTo>
                <a:lnTo>
                  <a:pt x="67" y="12"/>
                </a:lnTo>
                <a:lnTo>
                  <a:pt x="67" y="7"/>
                </a:lnTo>
                <a:lnTo>
                  <a:pt x="70" y="3"/>
                </a:lnTo>
                <a:lnTo>
                  <a:pt x="74" y="0"/>
                </a:lnTo>
                <a:lnTo>
                  <a:pt x="79" y="0"/>
                </a:lnTo>
                <a:lnTo>
                  <a:pt x="163" y="0"/>
                </a:lnTo>
                <a:lnTo>
                  <a:pt x="163" y="0"/>
                </a:lnTo>
                <a:lnTo>
                  <a:pt x="169" y="0"/>
                </a:lnTo>
                <a:lnTo>
                  <a:pt x="172" y="3"/>
                </a:lnTo>
                <a:lnTo>
                  <a:pt x="175" y="7"/>
                </a:lnTo>
                <a:lnTo>
                  <a:pt x="176" y="12"/>
                </a:lnTo>
                <a:lnTo>
                  <a:pt x="176" y="47"/>
                </a:lnTo>
                <a:lnTo>
                  <a:pt x="154" y="47"/>
                </a:lnTo>
                <a:lnTo>
                  <a:pt x="154" y="26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/>
          </a:p>
        </p:txBody>
      </p:sp>
      <p:cxnSp>
        <p:nvCxnSpPr>
          <p:cNvPr id="176" name="直线箭头连接符 10">
            <a:extLst>
              <a:ext uri="{FF2B5EF4-FFF2-40B4-BE49-F238E27FC236}">
                <a16:creationId xmlns:a16="http://schemas.microsoft.com/office/drawing/2014/main" id="{DBD59AD2-18A8-4E80-8783-83160267FC97}"/>
              </a:ext>
            </a:extLst>
          </p:cNvPr>
          <p:cNvCxnSpPr/>
          <p:nvPr/>
        </p:nvCxnSpPr>
        <p:spPr>
          <a:xfrm>
            <a:off x="2772586" y="6319113"/>
            <a:ext cx="6026762" cy="0"/>
          </a:xfrm>
          <a:prstGeom prst="straightConnector1">
            <a:avLst/>
          </a:prstGeom>
          <a:ln>
            <a:solidFill>
              <a:srgbClr val="3C810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直线箭头连接符 187">
            <a:extLst>
              <a:ext uri="{FF2B5EF4-FFF2-40B4-BE49-F238E27FC236}">
                <a16:creationId xmlns:a16="http://schemas.microsoft.com/office/drawing/2014/main" id="{AA168976-AD06-4BC9-A407-AD4B1F129D39}"/>
              </a:ext>
            </a:extLst>
          </p:cNvPr>
          <p:cNvCxnSpPr/>
          <p:nvPr/>
        </p:nvCxnSpPr>
        <p:spPr>
          <a:xfrm>
            <a:off x="2772586" y="6704997"/>
            <a:ext cx="6026762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B1CA2DC-7443-48B4-8B01-E24D3E3163F6}"/>
              </a:ext>
            </a:extLst>
          </p:cNvPr>
          <p:cNvSpPr txBox="1"/>
          <p:nvPr/>
        </p:nvSpPr>
        <p:spPr>
          <a:xfrm>
            <a:off x="4370784" y="6022449"/>
            <a:ext cx="3147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数据开发全流程安全控制，安全墙过滤全域访问</a:t>
            </a:r>
          </a:p>
          <a:p>
            <a:endParaRPr lang="zh-CN" altLang="en-US" sz="1100" b="1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DCD8DC63-9F1D-489F-8EBE-5CB7A19B1814}"/>
              </a:ext>
            </a:extLst>
          </p:cNvPr>
          <p:cNvSpPr txBox="1"/>
          <p:nvPr/>
        </p:nvSpPr>
        <p:spPr>
          <a:xfrm>
            <a:off x="4370784" y="6388559"/>
            <a:ext cx="3711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数据开发全域统一标准，事前引用，事中审核，事后监控</a:t>
            </a: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9F28FF75-DC1B-41A7-97BF-73ACFD73DB70}"/>
              </a:ext>
            </a:extLst>
          </p:cNvPr>
          <p:cNvSpPr txBox="1"/>
          <p:nvPr/>
        </p:nvSpPr>
        <p:spPr>
          <a:xfrm>
            <a:off x="5690973" y="289164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数据开发环境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7DA7654B-E855-4B57-BB58-D5FA65987606}"/>
              </a:ext>
            </a:extLst>
          </p:cNvPr>
          <p:cNvSpPr txBox="1"/>
          <p:nvPr/>
        </p:nvSpPr>
        <p:spPr>
          <a:xfrm>
            <a:off x="5690973" y="397219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数据测试环境</a:t>
            </a: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146E722A-E337-4B45-89A5-F842588F11A8}"/>
              </a:ext>
            </a:extLst>
          </p:cNvPr>
          <p:cNvSpPr txBox="1"/>
          <p:nvPr/>
        </p:nvSpPr>
        <p:spPr>
          <a:xfrm>
            <a:off x="5690973" y="498237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数据生产环境</a:t>
            </a: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87D716B4-9AFD-4CA3-8C8F-28AB2D7A8969}"/>
              </a:ext>
            </a:extLst>
          </p:cNvPr>
          <p:cNvSpPr/>
          <p:nvPr/>
        </p:nvSpPr>
        <p:spPr>
          <a:xfrm>
            <a:off x="80743" y="4885087"/>
            <a:ext cx="2292013" cy="10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100" kern="0" dirty="0">
                <a:solidFill>
                  <a:srgbClr val="4F81BD"/>
                </a:solidFill>
                <a:latin typeface=""/>
                <a:ea typeface="微软雅黑" panose="020B0503020204020204" pitchFamily="34" charset="-122"/>
                <a:cs typeface="微软雅黑" panose="020B0503020204020204" charset="-122"/>
                <a:sym typeface=""/>
              </a:rPr>
              <a:t>需求审批：是否冗余数据</a:t>
            </a:r>
            <a:endParaRPr lang="en-US" altLang="zh-CN" sz="1100" kern="0" dirty="0">
              <a:solidFill>
                <a:srgbClr val="4F81BD"/>
              </a:solidFill>
              <a:latin typeface=""/>
              <a:ea typeface="微软雅黑" panose="020B0503020204020204" pitchFamily="34" charset="-122"/>
              <a:cs typeface="微软雅黑" panose="020B0503020204020204" charset="-122"/>
              <a:sym typeface=""/>
            </a:endParaRPr>
          </a:p>
          <a:p>
            <a:pPr marL="285750" indent="-285750" defTabSz="914377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100" kern="0" dirty="0">
                <a:solidFill>
                  <a:srgbClr val="4F81BD"/>
                </a:solidFill>
                <a:latin typeface=""/>
                <a:ea typeface="微软雅黑" panose="020B0503020204020204" pitchFamily="34" charset="-122"/>
                <a:cs typeface="微软雅黑" panose="020B0503020204020204" charset="-122"/>
                <a:sym typeface=""/>
              </a:rPr>
              <a:t>发布审批：是否遵守数据标准、是否符合生产条件</a:t>
            </a:r>
            <a:endParaRPr lang="en-US" altLang="zh-CN" sz="1100" kern="0" dirty="0">
              <a:solidFill>
                <a:srgbClr val="4F81BD"/>
              </a:solidFill>
              <a:latin typeface=""/>
              <a:ea typeface="微软雅黑" panose="020B0503020204020204" pitchFamily="34" charset="-122"/>
              <a:cs typeface="微软雅黑" panose="020B0503020204020204" charset="-122"/>
              <a:sym typeface=""/>
            </a:endParaRPr>
          </a:p>
          <a:p>
            <a:pPr marL="285750" indent="-285750" defTabSz="914377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100" kern="0" dirty="0">
                <a:solidFill>
                  <a:srgbClr val="4F81BD"/>
                </a:solidFill>
                <a:latin typeface=""/>
                <a:ea typeface="微软雅黑" panose="020B0503020204020204" pitchFamily="34" charset="-122"/>
                <a:cs typeface="微软雅黑" panose="020B0503020204020204" charset="-122"/>
                <a:sym typeface=""/>
              </a:rPr>
              <a:t>资源审批：是否超额申请</a:t>
            </a:r>
            <a:endParaRPr lang="en-US" altLang="zh-CN" sz="1100" kern="0" dirty="0">
              <a:solidFill>
                <a:srgbClr val="4F81BD"/>
              </a:solidFill>
              <a:latin typeface=""/>
              <a:ea typeface="微软雅黑" panose="020B0503020204020204" pitchFamily="34" charset="-122"/>
              <a:cs typeface="微软雅黑" panose="020B0503020204020204" charset="-122"/>
              <a:sym typeface="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0D1C0024-6244-4552-ACE5-2C5A72A643DF}"/>
              </a:ext>
            </a:extLst>
          </p:cNvPr>
          <p:cNvSpPr/>
          <p:nvPr/>
        </p:nvSpPr>
        <p:spPr>
          <a:xfrm>
            <a:off x="348905" y="3361308"/>
            <a:ext cx="2122261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  <a:defRPr/>
            </a:pPr>
            <a:r>
              <a:rPr lang="zh-CN" altLang="en-US" sz="1100" b="1" kern="0" dirty="0">
                <a:solidFill>
                  <a:srgbClr val="4F81BD"/>
                </a:solidFill>
                <a:latin typeface=""/>
                <a:ea typeface="微软雅黑" panose="020B0503020204020204" pitchFamily="34" charset="-122"/>
                <a:cs typeface="微软雅黑" panose="020B0503020204020204" charset="-122"/>
                <a:sym typeface=""/>
              </a:rPr>
              <a:t>综合控制多团队协同开发，严格把控新增数据标准化</a:t>
            </a:r>
            <a:endParaRPr lang="en-US" altLang="zh-CN" sz="1100" b="1" kern="0" dirty="0">
              <a:solidFill>
                <a:srgbClr val="4F81BD"/>
              </a:solidFill>
              <a:latin typeface=""/>
              <a:ea typeface="微软雅黑" panose="020B0503020204020204" pitchFamily="34" charset="-122"/>
              <a:cs typeface="微软雅黑" panose="020B0503020204020204" charset="-122"/>
              <a:sym typeface="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047F44DA-FF98-4165-A90A-0F93F27E276D}"/>
              </a:ext>
            </a:extLst>
          </p:cNvPr>
          <p:cNvSpPr/>
          <p:nvPr/>
        </p:nvSpPr>
        <p:spPr>
          <a:xfrm>
            <a:off x="9290128" y="3344663"/>
            <a:ext cx="2566512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  <a:defRPr/>
            </a:pPr>
            <a:r>
              <a:rPr lang="zh-CN" altLang="en-US" sz="1100" b="1" kern="0" dirty="0">
                <a:solidFill>
                  <a:srgbClr val="4F81BD"/>
                </a:solidFill>
                <a:latin typeface=""/>
                <a:ea typeface="微软雅黑" panose="020B0503020204020204" pitchFamily="34" charset="-122"/>
                <a:cs typeface="微软雅黑" panose="020B0503020204020204" charset="-122"/>
                <a:sym typeface=""/>
              </a:rPr>
              <a:t>采集、稽核、加工任务监控整合呈现，自动预警，解放开发人员</a:t>
            </a:r>
            <a:endParaRPr lang="en-US" altLang="zh-CN" sz="1100" b="1" kern="0" dirty="0">
              <a:solidFill>
                <a:srgbClr val="4F81BD"/>
              </a:solidFill>
              <a:latin typeface=""/>
              <a:ea typeface="微软雅黑" panose="020B0503020204020204" pitchFamily="34" charset="-122"/>
              <a:cs typeface="微软雅黑" panose="020B0503020204020204" charset="-122"/>
              <a:sym typeface="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8C6031F9-B255-4C25-99DE-925F05237AF8}"/>
              </a:ext>
            </a:extLst>
          </p:cNvPr>
          <p:cNvSpPr/>
          <p:nvPr/>
        </p:nvSpPr>
        <p:spPr>
          <a:xfrm>
            <a:off x="123310" y="1659017"/>
            <a:ext cx="1503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端到端</a:t>
            </a:r>
            <a:endParaRPr kumimoji="1" lang="en-US" altLang="zh-CN" b="1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  <a:p>
            <a:pPr algn="ctr"/>
            <a:r>
              <a:rPr kumimoji="1" lang="zh-CN" altLang="en-US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数据开发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342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marL="361860" marR="0" lvl="0" indent="-36186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数据资产一体化运营需求背景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E9122C-2D1F-43D6-9E99-6D7111128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2" t="10362" r="17835" b="7850"/>
          <a:stretch/>
        </p:blipFill>
        <p:spPr>
          <a:xfrm>
            <a:off x="3489676" y="4365104"/>
            <a:ext cx="838994" cy="1309868"/>
          </a:xfrm>
          <a:prstGeom prst="rect">
            <a:avLst/>
          </a:prstGeom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E69990A-477C-4210-A349-ADCCFD067127}"/>
              </a:ext>
            </a:extLst>
          </p:cNvPr>
          <p:cNvSpPr txBox="1"/>
          <p:nvPr/>
        </p:nvSpPr>
        <p:spPr>
          <a:xfrm>
            <a:off x="2903792" y="5559961"/>
            <a:ext cx="1786949" cy="5969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400" dirty="0">
                <a:latin typeface=""/>
                <a:ea typeface="微软雅黑" panose="020B0503020204020204" pitchFamily="34" charset="-122"/>
                <a:sym typeface=""/>
              </a:rPr>
              <a:t>IT</a:t>
            </a:r>
            <a:r>
              <a:rPr lang="zh-CN" altLang="en-US" sz="1400" dirty="0">
                <a:latin typeface=""/>
                <a:ea typeface="微软雅黑" panose="020B0503020204020204" pitchFamily="34" charset="-122"/>
                <a:sym typeface=""/>
              </a:rPr>
              <a:t>运维部门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AA379F5-8770-48FC-887B-981594C1245C}"/>
              </a:ext>
            </a:extLst>
          </p:cNvPr>
          <p:cNvGrpSpPr/>
          <p:nvPr/>
        </p:nvGrpSpPr>
        <p:grpSpPr>
          <a:xfrm>
            <a:off x="7169727" y="4357138"/>
            <a:ext cx="1505326" cy="1667355"/>
            <a:chOff x="1193665" y="4605403"/>
            <a:chExt cx="700347" cy="775730"/>
          </a:xfrm>
        </p:grpSpPr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D7CB579E-187F-4A5C-9104-057A21BC6B3F}"/>
                </a:ext>
              </a:extLst>
            </p:cNvPr>
            <p:cNvSpPr txBox="1"/>
            <p:nvPr/>
          </p:nvSpPr>
          <p:spPr bwMode="auto">
            <a:xfrm>
              <a:off x="1193665" y="5237941"/>
              <a:ext cx="700347" cy="14319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数据运营部门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6CA915E-A517-4702-BF2A-E265C082D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" t="17310" r="67366" b="3494"/>
            <a:stretch/>
          </p:blipFill>
          <p:spPr>
            <a:xfrm>
              <a:off x="1341061" y="4605403"/>
              <a:ext cx="390338" cy="621001"/>
            </a:xfrm>
            <a:prstGeom prst="rect">
              <a:avLst/>
            </a:prstGeom>
          </p:spPr>
        </p:pic>
      </p:grpSp>
      <p:sp>
        <p:nvSpPr>
          <p:cNvPr id="4" name="箭头: 上 3">
            <a:extLst>
              <a:ext uri="{FF2B5EF4-FFF2-40B4-BE49-F238E27FC236}">
                <a16:creationId xmlns:a16="http://schemas.microsoft.com/office/drawing/2014/main" id="{DD1F1F80-85EB-413A-89E9-544CC1CB660F}"/>
              </a:ext>
            </a:extLst>
          </p:cNvPr>
          <p:cNvSpPr/>
          <p:nvPr/>
        </p:nvSpPr>
        <p:spPr>
          <a:xfrm>
            <a:off x="3666060" y="3227810"/>
            <a:ext cx="220956" cy="808361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上 18">
            <a:extLst>
              <a:ext uri="{FF2B5EF4-FFF2-40B4-BE49-F238E27FC236}">
                <a16:creationId xmlns:a16="http://schemas.microsoft.com/office/drawing/2014/main" id="{10F9D451-D453-4CD8-A250-8FDB9C04FD20}"/>
              </a:ext>
            </a:extLst>
          </p:cNvPr>
          <p:cNvSpPr/>
          <p:nvPr/>
        </p:nvSpPr>
        <p:spPr>
          <a:xfrm flipV="1">
            <a:off x="3956596" y="3378329"/>
            <a:ext cx="220956" cy="808361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0954B99-98B3-4CE2-A119-EE422C5379F4}"/>
              </a:ext>
            </a:extLst>
          </p:cNvPr>
          <p:cNvGrpSpPr/>
          <p:nvPr/>
        </p:nvGrpSpPr>
        <p:grpSpPr>
          <a:xfrm>
            <a:off x="3119705" y="1504919"/>
            <a:ext cx="1640175" cy="1633286"/>
            <a:chOff x="2887097" y="1809091"/>
            <a:chExt cx="1640175" cy="163328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00FE6DB-B898-41A2-AC3D-4CEC9ACAC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621"/>
            <a:stretch/>
          </p:blipFill>
          <p:spPr>
            <a:xfrm>
              <a:off x="3274636" y="1809091"/>
              <a:ext cx="838992" cy="1298492"/>
            </a:xfrm>
            <a:prstGeom prst="rect">
              <a:avLst/>
            </a:prstGeom>
          </p:spPr>
        </p:pic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0480F29A-800A-4F6D-BB02-D101DA9CE655}"/>
                </a:ext>
              </a:extLst>
            </p:cNvPr>
            <p:cNvSpPr txBox="1"/>
            <p:nvPr/>
          </p:nvSpPr>
          <p:spPr bwMode="auto">
            <a:xfrm>
              <a:off x="2887097" y="3134601"/>
              <a:ext cx="1640175" cy="30777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数据开发者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00985F6-9D9F-4920-94A2-F6EB4C827BA5}"/>
              </a:ext>
            </a:extLst>
          </p:cNvPr>
          <p:cNvGrpSpPr/>
          <p:nvPr/>
        </p:nvGrpSpPr>
        <p:grpSpPr>
          <a:xfrm>
            <a:off x="600932" y="3504915"/>
            <a:ext cx="2566471" cy="2596729"/>
            <a:chOff x="389436" y="2105214"/>
            <a:chExt cx="2566471" cy="2596729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DB30D2C3-D533-48D8-9D3B-47192371040A}"/>
                </a:ext>
              </a:extLst>
            </p:cNvPr>
            <p:cNvSpPr txBox="1"/>
            <p:nvPr/>
          </p:nvSpPr>
          <p:spPr bwMode="auto">
            <a:xfrm>
              <a:off x="389436" y="2105214"/>
              <a:ext cx="1898906" cy="218136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1400" b="1" dirty="0">
                  <a:solidFill>
                    <a:srgbClr val="0070C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1</a:t>
              </a:r>
              <a:r>
                <a:rPr lang="zh-CN" altLang="en-US" sz="1400" b="1" dirty="0">
                  <a:solidFill>
                    <a:srgbClr val="0070C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）提出数据需求</a:t>
              </a:r>
              <a:endParaRPr lang="en-US" altLang="zh-CN" sz="1400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>
                <a:lnSpc>
                  <a:spcPct val="200000"/>
                </a:lnSpc>
              </a:pPr>
              <a:endParaRPr lang="en-US" altLang="zh-CN" sz="1400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400" b="1" dirty="0">
                  <a:solidFill>
                    <a:srgbClr val="0070C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3</a:t>
              </a:r>
              <a:r>
                <a:rPr lang="zh-CN" altLang="en-US" sz="1400" b="1" dirty="0">
                  <a:solidFill>
                    <a:srgbClr val="0070C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）评估数据表</a:t>
              </a:r>
              <a:endParaRPr lang="en-US" altLang="zh-CN" sz="1400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>
                <a:lnSpc>
                  <a:spcPct val="200000"/>
                </a:lnSpc>
              </a:pPr>
              <a:endParaRPr lang="en-US" altLang="zh-CN" sz="1400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400" b="1" dirty="0">
                  <a:solidFill>
                    <a:srgbClr val="0070C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5</a:t>
              </a:r>
              <a:r>
                <a:rPr lang="zh-CN" altLang="en-US" sz="1400" b="1" dirty="0">
                  <a:solidFill>
                    <a:srgbClr val="0070C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）反馈数据故障</a:t>
              </a:r>
              <a:endParaRPr lang="en-US" altLang="zh-CN" sz="1400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76C9B9E5-553D-419B-9FE8-BA4F0D6735FF}"/>
                </a:ext>
              </a:extLst>
            </p:cNvPr>
            <p:cNvSpPr txBox="1"/>
            <p:nvPr/>
          </p:nvSpPr>
          <p:spPr bwMode="auto">
            <a:xfrm>
              <a:off x="1057001" y="2520577"/>
              <a:ext cx="1898906" cy="218136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14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2</a:t>
              </a:r>
              <a:r>
                <a:rPr lang="zh-CN" altLang="en-US" sz="14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）反馈数据表</a:t>
              </a:r>
              <a:endParaRPr lang="en-US" altLang="zh-CN" sz="1400" b="1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>
                <a:lnSpc>
                  <a:spcPct val="200000"/>
                </a:lnSpc>
              </a:pPr>
              <a:endParaRPr lang="en-US" altLang="zh-CN" sz="1400" b="1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4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4</a:t>
              </a:r>
              <a:r>
                <a:rPr lang="zh-CN" altLang="en-US" sz="14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）开发数据接口</a:t>
              </a:r>
              <a:endParaRPr lang="en-US" altLang="zh-CN" sz="1400" b="1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>
                <a:lnSpc>
                  <a:spcPct val="200000"/>
                </a:lnSpc>
              </a:pPr>
              <a:endParaRPr lang="en-US" altLang="zh-CN" sz="1400" b="1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4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6</a:t>
              </a:r>
              <a:r>
                <a:rPr lang="zh-CN" altLang="en-US" sz="14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）排查数据问题</a:t>
              </a:r>
              <a:endParaRPr lang="en-US" altLang="zh-CN" sz="1400" b="1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sp>
        <p:nvSpPr>
          <p:cNvPr id="30" name="箭头: 燕尾形 29">
            <a:extLst>
              <a:ext uri="{FF2B5EF4-FFF2-40B4-BE49-F238E27FC236}">
                <a16:creationId xmlns:a16="http://schemas.microsoft.com/office/drawing/2014/main" id="{8BF9EF3E-60CB-4E93-9ECA-64632682EECC}"/>
              </a:ext>
            </a:extLst>
          </p:cNvPr>
          <p:cNvSpPr/>
          <p:nvPr/>
        </p:nvSpPr>
        <p:spPr>
          <a:xfrm>
            <a:off x="5025842" y="4719455"/>
            <a:ext cx="1832428" cy="521403"/>
          </a:xfrm>
          <a:prstGeom prst="notchedRightArrow">
            <a:avLst/>
          </a:prstGeom>
          <a:noFill/>
          <a:ln>
            <a:solidFill>
              <a:srgbClr val="4472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角色转变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职能分离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E9A7608-DE7A-442A-AD76-0BEF0730C4C5}"/>
              </a:ext>
            </a:extLst>
          </p:cNvPr>
          <p:cNvSpPr txBox="1"/>
          <p:nvPr/>
        </p:nvSpPr>
        <p:spPr>
          <a:xfrm>
            <a:off x="4752336" y="4159414"/>
            <a:ext cx="2237834" cy="5969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050" dirty="0">
                <a:latin typeface=""/>
                <a:ea typeface="微软雅黑" panose="020B0503020204020204" pitchFamily="34" charset="-122"/>
                <a:sym typeface=""/>
              </a:rPr>
              <a:t>数据需求快速增长</a:t>
            </a:r>
            <a:endParaRPr lang="en-US" altLang="zh-CN" sz="1050" dirty="0"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lang="zh-CN" altLang="en-US" sz="1050" dirty="0">
                <a:latin typeface=""/>
                <a:ea typeface="微软雅黑" panose="020B0503020204020204" pitchFamily="34" charset="-122"/>
                <a:sym typeface=""/>
              </a:rPr>
              <a:t>数据量和数据类目快速膨胀</a:t>
            </a:r>
          </a:p>
        </p:txBody>
      </p:sp>
      <p:sp>
        <p:nvSpPr>
          <p:cNvPr id="32" name="箭头: 上 31">
            <a:extLst>
              <a:ext uri="{FF2B5EF4-FFF2-40B4-BE49-F238E27FC236}">
                <a16:creationId xmlns:a16="http://schemas.microsoft.com/office/drawing/2014/main" id="{F809AE66-281D-4995-9A03-83102891B832}"/>
              </a:ext>
            </a:extLst>
          </p:cNvPr>
          <p:cNvSpPr/>
          <p:nvPr/>
        </p:nvSpPr>
        <p:spPr>
          <a:xfrm>
            <a:off x="7722594" y="3309677"/>
            <a:ext cx="399592" cy="808361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2E1BF27-6A76-4C5D-A59B-72D2D1E6F972}"/>
              </a:ext>
            </a:extLst>
          </p:cNvPr>
          <p:cNvSpPr txBox="1"/>
          <p:nvPr/>
        </p:nvSpPr>
        <p:spPr>
          <a:xfrm>
            <a:off x="4819367" y="1563805"/>
            <a:ext cx="2775827" cy="174587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atin typeface=""/>
                <a:ea typeface="微软雅黑" panose="020B0503020204020204" pitchFamily="34" charset="-122"/>
                <a:sym typeface=""/>
              </a:rPr>
              <a:t>开发者核心诉求：</a:t>
            </a:r>
            <a:endParaRPr lang="en-US" altLang="zh-CN" sz="1600" b="1" dirty="0">
              <a:latin typeface=""/>
              <a:ea typeface="微软雅黑" panose="020B0503020204020204" pitchFamily="34" charset="-122"/>
              <a:sym typeface="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1</a:t>
            </a: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、哪些数据能用于我的业务场景？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2</a:t>
            </a: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、跟之前的数据有些不一致？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3</a:t>
            </a: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、跟另外一张表有什么关系？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4</a:t>
            </a: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、每天提供数据有没有问题？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5</a:t>
            </a: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、模型会不会变化？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6</a:t>
            </a: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、数据有一列为空，查一下？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      . . . . . .</a:t>
            </a:r>
          </a:p>
          <a:p>
            <a:pPr>
              <a:lnSpc>
                <a:spcPct val="130000"/>
              </a:lnSpc>
            </a:pPr>
            <a:endParaRPr lang="zh-CN" alt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B1F2270-AA94-4A46-B894-E00F7D5B1B87}"/>
              </a:ext>
            </a:extLst>
          </p:cNvPr>
          <p:cNvGrpSpPr/>
          <p:nvPr/>
        </p:nvGrpSpPr>
        <p:grpSpPr>
          <a:xfrm>
            <a:off x="7080145" y="1504919"/>
            <a:ext cx="1640175" cy="1633286"/>
            <a:chOff x="2887097" y="1809091"/>
            <a:chExt cx="1640175" cy="1633286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60A2573-DB24-4E0C-A52B-C3B5D100F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621"/>
            <a:stretch/>
          </p:blipFill>
          <p:spPr>
            <a:xfrm>
              <a:off x="3274636" y="1809091"/>
              <a:ext cx="838992" cy="1298492"/>
            </a:xfrm>
            <a:prstGeom prst="rect">
              <a:avLst/>
            </a:prstGeom>
          </p:spPr>
        </p:pic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7C866F89-EF29-4D84-BD20-025734352808}"/>
                </a:ext>
              </a:extLst>
            </p:cNvPr>
            <p:cNvSpPr txBox="1"/>
            <p:nvPr/>
          </p:nvSpPr>
          <p:spPr bwMode="auto">
            <a:xfrm>
              <a:off x="2887097" y="3134601"/>
              <a:ext cx="1640175" cy="30777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数据开发者</a:t>
              </a: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015888A-0C4D-46D0-B616-FBBF195C73BB}"/>
              </a:ext>
            </a:extLst>
          </p:cNvPr>
          <p:cNvSpPr txBox="1"/>
          <p:nvPr/>
        </p:nvSpPr>
        <p:spPr>
          <a:xfrm>
            <a:off x="6626246" y="5870604"/>
            <a:ext cx="2592288" cy="5969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100" dirty="0">
                <a:latin typeface=""/>
                <a:ea typeface="微软雅黑" panose="020B0503020204020204" pitchFamily="34" charset="-122"/>
                <a:sym typeface=""/>
              </a:rPr>
              <a:t>通过自助化服务多线支撑开发者需求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0134298-86F2-4240-A375-BDA9A85C5B3D}"/>
              </a:ext>
            </a:extLst>
          </p:cNvPr>
          <p:cNvSpPr txBox="1"/>
          <p:nvPr/>
        </p:nvSpPr>
        <p:spPr>
          <a:xfrm>
            <a:off x="-111921" y="2656160"/>
            <a:ext cx="3167926" cy="5969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b="1" dirty="0">
                <a:latin typeface=""/>
                <a:ea typeface="微软雅黑" panose="020B0503020204020204" pitchFamily="34" charset="-122"/>
                <a:sym typeface=""/>
              </a:rPr>
              <a:t>传统</a:t>
            </a:r>
            <a:r>
              <a:rPr lang="en-US" altLang="zh-CN" sz="1600" b="1" dirty="0">
                <a:latin typeface=""/>
                <a:ea typeface="微软雅黑" panose="020B0503020204020204" pitchFamily="34" charset="-122"/>
                <a:sym typeface=""/>
              </a:rPr>
              <a:t>IT</a:t>
            </a:r>
            <a:r>
              <a:rPr lang="zh-CN" altLang="en-US" sz="1600" b="1" dirty="0">
                <a:latin typeface=""/>
                <a:ea typeface="微软雅黑" panose="020B0503020204020204" pitchFamily="34" charset="-122"/>
                <a:sym typeface=""/>
              </a:rPr>
              <a:t>体系下的数据需求支撑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679A284-4426-473F-A01F-661ED442BEF7}"/>
              </a:ext>
            </a:extLst>
          </p:cNvPr>
          <p:cNvGrpSpPr/>
          <p:nvPr/>
        </p:nvGrpSpPr>
        <p:grpSpPr>
          <a:xfrm>
            <a:off x="9087234" y="3385317"/>
            <a:ext cx="2653853" cy="1046931"/>
            <a:chOff x="9121368" y="2287974"/>
            <a:chExt cx="2653853" cy="113626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AEDF7BD-89BB-42FB-8D02-132E5269CAD1}"/>
                </a:ext>
              </a:extLst>
            </p:cNvPr>
            <p:cNvGrpSpPr/>
            <p:nvPr/>
          </p:nvGrpSpPr>
          <p:grpSpPr>
            <a:xfrm>
              <a:off x="9146952" y="2287974"/>
              <a:ext cx="2628269" cy="1136268"/>
              <a:chOff x="9146952" y="2253376"/>
              <a:chExt cx="2628269" cy="1136268"/>
            </a:xfrm>
          </p:grpSpPr>
          <p:sp>
            <p:nvSpPr>
              <p:cNvPr id="44" name="Oval 9">
                <a:extLst>
                  <a:ext uri="{FF2B5EF4-FFF2-40B4-BE49-F238E27FC236}">
                    <a16:creationId xmlns:a16="http://schemas.microsoft.com/office/drawing/2014/main" id="{3FCCC8C8-B83A-4CF0-A2DE-07339ECD23D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37393" y="2253376"/>
                <a:ext cx="2237828" cy="411355"/>
              </a:xfrm>
              <a:prstGeom prst="round1Rect">
                <a:avLst>
                  <a:gd name="adj" fmla="val 42796"/>
                </a:avLst>
              </a:prstGeom>
              <a:solidFill>
                <a:srgbClr val="8064A2"/>
              </a:solidFill>
              <a:ln w="25400">
                <a:noFill/>
                <a:round/>
                <a:headEnd/>
                <a:tailEnd/>
              </a:ln>
            </p:spPr>
            <p:txBody>
              <a:bodyPr lIns="60960" tIns="59267" rIns="60960" bIns="59267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数据资源看全面</a:t>
                </a:r>
                <a:endParaRPr kumimoji="1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cs typeface="Microsoft YaHei" charset="-122"/>
                  <a:sym typeface=""/>
                </a:endParaRPr>
              </a:p>
            </p:txBody>
          </p:sp>
          <p:sp>
            <p:nvSpPr>
              <p:cNvPr id="45" name="TextBox 106">
                <a:extLst>
                  <a:ext uri="{FF2B5EF4-FFF2-40B4-BE49-F238E27FC236}">
                    <a16:creationId xmlns:a16="http://schemas.microsoft.com/office/drawing/2014/main" id="{5B3A767A-77C6-4073-8A01-22FC159030F4}"/>
                  </a:ext>
                </a:extLst>
              </p:cNvPr>
              <p:cNvSpPr txBox="1"/>
              <p:nvPr/>
            </p:nvSpPr>
            <p:spPr>
              <a:xfrm>
                <a:off x="9537387" y="2664730"/>
                <a:ext cx="2237834" cy="7249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tIns="154800" rtlCol="0" anchor="ctr" anchorCtr="0">
                <a:noAutofit/>
              </a:bodyPr>
              <a:lstStyle/>
              <a:p>
                <a:pPr marL="286466" marR="0" lvl="0" indent="-286466" algn="just" defTabSz="9008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全域数据资产分级分类展示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  <a:p>
                <a:pPr marL="286466" lvl="0" indent="-286466" algn="just" defTabSz="900857">
                  <a:buFont typeface="Wingdings" pitchFamily="2" charset="2"/>
                  <a:buChar char="ü"/>
                  <a:defRPr/>
                </a:pPr>
                <a:r>
                  <a:rPr lang="zh-CN" altLang="en-US" sz="1100" kern="0" dirty="0"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数据关联关系、历史版本</a:t>
                </a:r>
                <a:endParaRPr lang="en-US" altLang="zh-CN" sz="1100" kern="0" dirty="0"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  <a:p>
                <a:pPr marL="286466" lvl="0" indent="-286466" algn="just" defTabSz="900857">
                  <a:buFont typeface="Wingdings" pitchFamily="2" charset="2"/>
                  <a:buChar char="ü"/>
                  <a:defRPr/>
                </a:pPr>
                <a:r>
                  <a:rPr lang="zh-CN" altLang="en-US" sz="1100" kern="0" dirty="0"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数据权限、安全等级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  <a:p>
                <a:pPr marL="286466" marR="0" lvl="0" indent="-286466" algn="just" defTabSz="9008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</p:txBody>
          </p:sp>
          <p:sp>
            <p:nvSpPr>
              <p:cNvPr id="46" name="Freeform 8">
                <a:extLst>
                  <a:ext uri="{FF2B5EF4-FFF2-40B4-BE49-F238E27FC236}">
                    <a16:creationId xmlns:a16="http://schemas.microsoft.com/office/drawing/2014/main" id="{792531E8-64E7-46A0-8122-E140542520C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111144" y="2289184"/>
                <a:ext cx="408182" cy="336566"/>
              </a:xfrm>
              <a:custGeom>
                <a:avLst/>
                <a:gdLst>
                  <a:gd name="T0" fmla="*/ 0 w 2393"/>
                  <a:gd name="T1" fmla="*/ 0 h 2160"/>
                  <a:gd name="T2" fmla="*/ 0 w 2393"/>
                  <a:gd name="T3" fmla="*/ 0 h 2160"/>
                  <a:gd name="T4" fmla="*/ 0 w 2393"/>
                  <a:gd name="T5" fmla="*/ 0 h 2160"/>
                  <a:gd name="T6" fmla="*/ 0 w 2393"/>
                  <a:gd name="T7" fmla="*/ 0 h 2160"/>
                  <a:gd name="T8" fmla="*/ 0 w 2393"/>
                  <a:gd name="T9" fmla="*/ 0 h 2160"/>
                  <a:gd name="T10" fmla="*/ 0 w 2393"/>
                  <a:gd name="T11" fmla="*/ 0 h 2160"/>
                  <a:gd name="T12" fmla="*/ 0 w 2393"/>
                  <a:gd name="T13" fmla="*/ 0 h 2160"/>
                  <a:gd name="T14" fmla="*/ 0 w 2393"/>
                  <a:gd name="T15" fmla="*/ 0 h 2160"/>
                  <a:gd name="T16" fmla="*/ 0 w 2393"/>
                  <a:gd name="T17" fmla="*/ 0 h 2160"/>
                  <a:gd name="T18" fmla="*/ 0 w 2393"/>
                  <a:gd name="T19" fmla="*/ 0 h 2160"/>
                  <a:gd name="T20" fmla="*/ 0 w 2393"/>
                  <a:gd name="T21" fmla="*/ 0 h 2160"/>
                  <a:gd name="T22" fmla="*/ 0 w 2393"/>
                  <a:gd name="T23" fmla="*/ 0 h 2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93"/>
                  <a:gd name="T37" fmla="*/ 0 h 2160"/>
                  <a:gd name="T38" fmla="*/ 2393 w 2393"/>
                  <a:gd name="T39" fmla="*/ 2160 h 21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93" h="2160">
                    <a:moveTo>
                      <a:pt x="2353" y="1706"/>
                    </a:moveTo>
                    <a:lnTo>
                      <a:pt x="1480" y="194"/>
                    </a:lnTo>
                    <a:cubicBezTo>
                      <a:pt x="1397" y="50"/>
                      <a:pt x="1212" y="0"/>
                      <a:pt x="1067" y="84"/>
                    </a:cubicBezTo>
                    <a:cubicBezTo>
                      <a:pt x="1021" y="110"/>
                      <a:pt x="983" y="148"/>
                      <a:pt x="956" y="194"/>
                    </a:cubicBezTo>
                    <a:lnTo>
                      <a:pt x="84" y="1706"/>
                    </a:lnTo>
                    <a:cubicBezTo>
                      <a:pt x="0" y="1851"/>
                      <a:pt x="50" y="2036"/>
                      <a:pt x="194" y="2119"/>
                    </a:cubicBezTo>
                    <a:cubicBezTo>
                      <a:pt x="240" y="2146"/>
                      <a:pt x="292" y="2160"/>
                      <a:pt x="345" y="2160"/>
                    </a:cubicBezTo>
                    <a:lnTo>
                      <a:pt x="2091" y="2160"/>
                    </a:lnTo>
                    <a:cubicBezTo>
                      <a:pt x="2258" y="2160"/>
                      <a:pt x="2393" y="2024"/>
                      <a:pt x="2393" y="1857"/>
                    </a:cubicBezTo>
                    <a:cubicBezTo>
                      <a:pt x="2393" y="1804"/>
                      <a:pt x="2379" y="1752"/>
                      <a:pt x="2353" y="1706"/>
                    </a:cubicBezTo>
                    <a:close/>
                  </a:path>
                </a:pathLst>
              </a:custGeom>
              <a:solidFill>
                <a:srgbClr val="969696"/>
              </a:solidFill>
              <a:ln w="3175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  <p:sp>
          <p:nvSpPr>
            <p:cNvPr id="49" name="TextBox 7">
              <a:extLst>
                <a:ext uri="{FF2B5EF4-FFF2-40B4-BE49-F238E27FC236}">
                  <a16:creationId xmlns:a16="http://schemas.microsoft.com/office/drawing/2014/main" id="{E8F3FF8D-193B-47E3-A39A-6EA354C57BD2}"/>
                </a:ext>
              </a:extLst>
            </p:cNvPr>
            <p:cNvSpPr txBox="1"/>
            <p:nvPr/>
          </p:nvSpPr>
          <p:spPr bwMode="auto">
            <a:xfrm>
              <a:off x="9121368" y="2309413"/>
              <a:ext cx="297625" cy="36933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CB503F3-8213-4587-8417-F3254F4FAB20}"/>
              </a:ext>
            </a:extLst>
          </p:cNvPr>
          <p:cNvGrpSpPr/>
          <p:nvPr/>
        </p:nvGrpSpPr>
        <p:grpSpPr>
          <a:xfrm>
            <a:off x="9087234" y="4556948"/>
            <a:ext cx="2653853" cy="1046931"/>
            <a:chOff x="9121368" y="2287974"/>
            <a:chExt cx="2653853" cy="1136268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D7C02B83-11CF-4CD4-8FAF-7EA8E2BE3853}"/>
                </a:ext>
              </a:extLst>
            </p:cNvPr>
            <p:cNvGrpSpPr/>
            <p:nvPr/>
          </p:nvGrpSpPr>
          <p:grpSpPr>
            <a:xfrm>
              <a:off x="9146952" y="2287974"/>
              <a:ext cx="2628269" cy="1136268"/>
              <a:chOff x="9146952" y="2253376"/>
              <a:chExt cx="2628269" cy="1136268"/>
            </a:xfrm>
          </p:grpSpPr>
          <p:sp>
            <p:nvSpPr>
              <p:cNvPr id="61" name="Oval 9">
                <a:extLst>
                  <a:ext uri="{FF2B5EF4-FFF2-40B4-BE49-F238E27FC236}">
                    <a16:creationId xmlns:a16="http://schemas.microsoft.com/office/drawing/2014/main" id="{4829E340-576E-4B36-8AFB-6F1A9D4FEDB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37393" y="2253376"/>
                <a:ext cx="2237828" cy="411355"/>
              </a:xfrm>
              <a:prstGeom prst="round1Rect">
                <a:avLst>
                  <a:gd name="adj" fmla="val 42796"/>
                </a:avLst>
              </a:prstGeom>
              <a:solidFill>
                <a:srgbClr val="8064A2"/>
              </a:solidFill>
              <a:ln w="25400">
                <a:noFill/>
                <a:round/>
                <a:headEnd/>
                <a:tailEnd/>
              </a:ln>
            </p:spPr>
            <p:txBody>
              <a:bodyPr lIns="60960" tIns="59267" rIns="60960" bIns="59267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数据服务放心用</a:t>
                </a:r>
                <a:endParaRPr kumimoji="1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cs typeface="Microsoft YaHei" charset="-122"/>
                  <a:sym typeface=""/>
                </a:endParaRPr>
              </a:p>
            </p:txBody>
          </p:sp>
          <p:sp>
            <p:nvSpPr>
              <p:cNvPr id="62" name="TextBox 106">
                <a:extLst>
                  <a:ext uri="{FF2B5EF4-FFF2-40B4-BE49-F238E27FC236}">
                    <a16:creationId xmlns:a16="http://schemas.microsoft.com/office/drawing/2014/main" id="{D3E6B45A-AB57-46F9-A27B-6CDF99939B8B}"/>
                  </a:ext>
                </a:extLst>
              </p:cNvPr>
              <p:cNvSpPr txBox="1"/>
              <p:nvPr/>
            </p:nvSpPr>
            <p:spPr>
              <a:xfrm>
                <a:off x="9537387" y="2664730"/>
                <a:ext cx="2237834" cy="7249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tIns="154800" rtlCol="0" anchor="ctr" anchorCtr="0">
                <a:noAutofit/>
              </a:bodyPr>
              <a:lstStyle/>
              <a:p>
                <a:pPr marL="286466" marR="0" lvl="0" indent="-286466" algn="just" defTabSz="9008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数据快速授权和同步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  <a:p>
                <a:pPr marL="286466" marR="0" lvl="0" indent="-286466" algn="just" defTabSz="9008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数据故障端到端排查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  <a:p>
                <a:pPr marL="286466" marR="0" lvl="0" indent="-286466" algn="just" defTabSz="9008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数据变更即时通知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17A037A0-7896-4DBB-87E2-13E0DF293B8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111144" y="2289184"/>
                <a:ext cx="408182" cy="336566"/>
              </a:xfrm>
              <a:custGeom>
                <a:avLst/>
                <a:gdLst>
                  <a:gd name="T0" fmla="*/ 0 w 2393"/>
                  <a:gd name="T1" fmla="*/ 0 h 2160"/>
                  <a:gd name="T2" fmla="*/ 0 w 2393"/>
                  <a:gd name="T3" fmla="*/ 0 h 2160"/>
                  <a:gd name="T4" fmla="*/ 0 w 2393"/>
                  <a:gd name="T5" fmla="*/ 0 h 2160"/>
                  <a:gd name="T6" fmla="*/ 0 w 2393"/>
                  <a:gd name="T7" fmla="*/ 0 h 2160"/>
                  <a:gd name="T8" fmla="*/ 0 w 2393"/>
                  <a:gd name="T9" fmla="*/ 0 h 2160"/>
                  <a:gd name="T10" fmla="*/ 0 w 2393"/>
                  <a:gd name="T11" fmla="*/ 0 h 2160"/>
                  <a:gd name="T12" fmla="*/ 0 w 2393"/>
                  <a:gd name="T13" fmla="*/ 0 h 2160"/>
                  <a:gd name="T14" fmla="*/ 0 w 2393"/>
                  <a:gd name="T15" fmla="*/ 0 h 2160"/>
                  <a:gd name="T16" fmla="*/ 0 w 2393"/>
                  <a:gd name="T17" fmla="*/ 0 h 2160"/>
                  <a:gd name="T18" fmla="*/ 0 w 2393"/>
                  <a:gd name="T19" fmla="*/ 0 h 2160"/>
                  <a:gd name="T20" fmla="*/ 0 w 2393"/>
                  <a:gd name="T21" fmla="*/ 0 h 2160"/>
                  <a:gd name="T22" fmla="*/ 0 w 2393"/>
                  <a:gd name="T23" fmla="*/ 0 h 2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93"/>
                  <a:gd name="T37" fmla="*/ 0 h 2160"/>
                  <a:gd name="T38" fmla="*/ 2393 w 2393"/>
                  <a:gd name="T39" fmla="*/ 2160 h 21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93" h="2160">
                    <a:moveTo>
                      <a:pt x="2353" y="1706"/>
                    </a:moveTo>
                    <a:lnTo>
                      <a:pt x="1480" y="194"/>
                    </a:lnTo>
                    <a:cubicBezTo>
                      <a:pt x="1397" y="50"/>
                      <a:pt x="1212" y="0"/>
                      <a:pt x="1067" y="84"/>
                    </a:cubicBezTo>
                    <a:cubicBezTo>
                      <a:pt x="1021" y="110"/>
                      <a:pt x="983" y="148"/>
                      <a:pt x="956" y="194"/>
                    </a:cubicBezTo>
                    <a:lnTo>
                      <a:pt x="84" y="1706"/>
                    </a:lnTo>
                    <a:cubicBezTo>
                      <a:pt x="0" y="1851"/>
                      <a:pt x="50" y="2036"/>
                      <a:pt x="194" y="2119"/>
                    </a:cubicBezTo>
                    <a:cubicBezTo>
                      <a:pt x="240" y="2146"/>
                      <a:pt x="292" y="2160"/>
                      <a:pt x="345" y="2160"/>
                    </a:cubicBezTo>
                    <a:lnTo>
                      <a:pt x="2091" y="2160"/>
                    </a:lnTo>
                    <a:cubicBezTo>
                      <a:pt x="2258" y="2160"/>
                      <a:pt x="2393" y="2024"/>
                      <a:pt x="2393" y="1857"/>
                    </a:cubicBezTo>
                    <a:cubicBezTo>
                      <a:pt x="2393" y="1804"/>
                      <a:pt x="2379" y="1752"/>
                      <a:pt x="2353" y="1706"/>
                    </a:cubicBezTo>
                    <a:close/>
                  </a:path>
                </a:pathLst>
              </a:custGeom>
              <a:solidFill>
                <a:srgbClr val="969696"/>
              </a:solidFill>
              <a:ln w="3175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A973BA16-DA33-461F-BA1E-4C7A2ACEF014}"/>
                </a:ext>
              </a:extLst>
            </p:cNvPr>
            <p:cNvSpPr txBox="1"/>
            <p:nvPr/>
          </p:nvSpPr>
          <p:spPr bwMode="auto">
            <a:xfrm>
              <a:off x="9121368" y="2309413"/>
              <a:ext cx="297625" cy="40084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B441FDB-DA39-4CB9-A092-04ED92F9B3A6}"/>
              </a:ext>
            </a:extLst>
          </p:cNvPr>
          <p:cNvGrpSpPr/>
          <p:nvPr/>
        </p:nvGrpSpPr>
        <p:grpSpPr>
          <a:xfrm>
            <a:off x="9087234" y="5726670"/>
            <a:ext cx="2653853" cy="1046931"/>
            <a:chOff x="9121368" y="2287974"/>
            <a:chExt cx="2653853" cy="1136268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37159F44-030A-47FE-B154-B5500CFEA5D5}"/>
                </a:ext>
              </a:extLst>
            </p:cNvPr>
            <p:cNvGrpSpPr/>
            <p:nvPr/>
          </p:nvGrpSpPr>
          <p:grpSpPr>
            <a:xfrm>
              <a:off x="9146952" y="2287974"/>
              <a:ext cx="2628269" cy="1136268"/>
              <a:chOff x="9146952" y="2253376"/>
              <a:chExt cx="2628269" cy="1136268"/>
            </a:xfrm>
          </p:grpSpPr>
          <p:sp>
            <p:nvSpPr>
              <p:cNvPr id="67" name="Oval 9">
                <a:extLst>
                  <a:ext uri="{FF2B5EF4-FFF2-40B4-BE49-F238E27FC236}">
                    <a16:creationId xmlns:a16="http://schemas.microsoft.com/office/drawing/2014/main" id="{D19AC4EF-5C00-4A37-B166-8AB1D702ED7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37393" y="2253376"/>
                <a:ext cx="2237828" cy="411355"/>
              </a:xfrm>
              <a:prstGeom prst="round1Rect">
                <a:avLst>
                  <a:gd name="adj" fmla="val 42796"/>
                </a:avLst>
              </a:prstGeom>
              <a:solidFill>
                <a:srgbClr val="8064A2"/>
              </a:solidFill>
              <a:ln w="25400">
                <a:noFill/>
                <a:round/>
                <a:headEnd/>
                <a:tailEnd/>
              </a:ln>
            </p:spPr>
            <p:txBody>
              <a:bodyPr lIns="60960" tIns="59267" rIns="60960" bIns="59267" anchor="ctr" anchorCtr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数据资产管理</a:t>
                </a:r>
                <a:endParaRPr kumimoji="1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cs typeface="Microsoft YaHei" charset="-122"/>
                  <a:sym typeface=""/>
                </a:endParaRPr>
              </a:p>
            </p:txBody>
          </p:sp>
          <p:sp>
            <p:nvSpPr>
              <p:cNvPr id="68" name="TextBox 106">
                <a:extLst>
                  <a:ext uri="{FF2B5EF4-FFF2-40B4-BE49-F238E27FC236}">
                    <a16:creationId xmlns:a16="http://schemas.microsoft.com/office/drawing/2014/main" id="{A70D2ADF-98DA-4242-A128-D84E6B6B19C2}"/>
                  </a:ext>
                </a:extLst>
              </p:cNvPr>
              <p:cNvSpPr txBox="1"/>
              <p:nvPr/>
            </p:nvSpPr>
            <p:spPr>
              <a:xfrm>
                <a:off x="9537387" y="2664730"/>
                <a:ext cx="2237834" cy="7249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tIns="154800" rtlCol="0" anchor="ctr" anchorCtr="0">
                <a:noAutofit/>
              </a:bodyPr>
              <a:lstStyle/>
              <a:p>
                <a:pPr marL="286466" marR="0" lvl="0" indent="-286466" algn="just" defTabSz="9008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数据资产生命周期管理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  <a:p>
                <a:pPr marL="286466" marR="0" lvl="0" indent="-286466" algn="just" defTabSz="9008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依据热度的排名、推荐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  <a:p>
                <a:pPr marL="286466" marR="0" lvl="0" indent="-286466" algn="just" defTabSz="9008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ü"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依据冷度安排下线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8C77AD1D-C288-4FDA-9AE9-03A6887A572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111144" y="2289184"/>
                <a:ext cx="408182" cy="336566"/>
              </a:xfrm>
              <a:custGeom>
                <a:avLst/>
                <a:gdLst>
                  <a:gd name="T0" fmla="*/ 0 w 2393"/>
                  <a:gd name="T1" fmla="*/ 0 h 2160"/>
                  <a:gd name="T2" fmla="*/ 0 w 2393"/>
                  <a:gd name="T3" fmla="*/ 0 h 2160"/>
                  <a:gd name="T4" fmla="*/ 0 w 2393"/>
                  <a:gd name="T5" fmla="*/ 0 h 2160"/>
                  <a:gd name="T6" fmla="*/ 0 w 2393"/>
                  <a:gd name="T7" fmla="*/ 0 h 2160"/>
                  <a:gd name="T8" fmla="*/ 0 w 2393"/>
                  <a:gd name="T9" fmla="*/ 0 h 2160"/>
                  <a:gd name="T10" fmla="*/ 0 w 2393"/>
                  <a:gd name="T11" fmla="*/ 0 h 2160"/>
                  <a:gd name="T12" fmla="*/ 0 w 2393"/>
                  <a:gd name="T13" fmla="*/ 0 h 2160"/>
                  <a:gd name="T14" fmla="*/ 0 w 2393"/>
                  <a:gd name="T15" fmla="*/ 0 h 2160"/>
                  <a:gd name="T16" fmla="*/ 0 w 2393"/>
                  <a:gd name="T17" fmla="*/ 0 h 2160"/>
                  <a:gd name="T18" fmla="*/ 0 w 2393"/>
                  <a:gd name="T19" fmla="*/ 0 h 2160"/>
                  <a:gd name="T20" fmla="*/ 0 w 2393"/>
                  <a:gd name="T21" fmla="*/ 0 h 2160"/>
                  <a:gd name="T22" fmla="*/ 0 w 2393"/>
                  <a:gd name="T23" fmla="*/ 0 h 2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93"/>
                  <a:gd name="T37" fmla="*/ 0 h 2160"/>
                  <a:gd name="T38" fmla="*/ 2393 w 2393"/>
                  <a:gd name="T39" fmla="*/ 2160 h 21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93" h="2160">
                    <a:moveTo>
                      <a:pt x="2353" y="1706"/>
                    </a:moveTo>
                    <a:lnTo>
                      <a:pt x="1480" y="194"/>
                    </a:lnTo>
                    <a:cubicBezTo>
                      <a:pt x="1397" y="50"/>
                      <a:pt x="1212" y="0"/>
                      <a:pt x="1067" y="84"/>
                    </a:cubicBezTo>
                    <a:cubicBezTo>
                      <a:pt x="1021" y="110"/>
                      <a:pt x="983" y="148"/>
                      <a:pt x="956" y="194"/>
                    </a:cubicBezTo>
                    <a:lnTo>
                      <a:pt x="84" y="1706"/>
                    </a:lnTo>
                    <a:cubicBezTo>
                      <a:pt x="0" y="1851"/>
                      <a:pt x="50" y="2036"/>
                      <a:pt x="194" y="2119"/>
                    </a:cubicBezTo>
                    <a:cubicBezTo>
                      <a:pt x="240" y="2146"/>
                      <a:pt x="292" y="2160"/>
                      <a:pt x="345" y="2160"/>
                    </a:cubicBezTo>
                    <a:lnTo>
                      <a:pt x="2091" y="2160"/>
                    </a:lnTo>
                    <a:cubicBezTo>
                      <a:pt x="2258" y="2160"/>
                      <a:pt x="2393" y="2024"/>
                      <a:pt x="2393" y="1857"/>
                    </a:cubicBezTo>
                    <a:cubicBezTo>
                      <a:pt x="2393" y="1804"/>
                      <a:pt x="2379" y="1752"/>
                      <a:pt x="2353" y="1706"/>
                    </a:cubicBezTo>
                    <a:close/>
                  </a:path>
                </a:pathLst>
              </a:custGeom>
              <a:solidFill>
                <a:srgbClr val="969696"/>
              </a:solidFill>
              <a:ln w="3175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  <p:sp>
          <p:nvSpPr>
            <p:cNvPr id="66" name="TextBox 7">
              <a:extLst>
                <a:ext uri="{FF2B5EF4-FFF2-40B4-BE49-F238E27FC236}">
                  <a16:creationId xmlns:a16="http://schemas.microsoft.com/office/drawing/2014/main" id="{A0835F97-B6B0-4558-9B3B-C591EE335F7E}"/>
                </a:ext>
              </a:extLst>
            </p:cNvPr>
            <p:cNvSpPr txBox="1"/>
            <p:nvPr/>
          </p:nvSpPr>
          <p:spPr bwMode="auto">
            <a:xfrm>
              <a:off x="9121368" y="2309413"/>
              <a:ext cx="297625" cy="40084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6780DB34-B0F0-44B7-AD7C-15E63694DE49}"/>
              </a:ext>
            </a:extLst>
          </p:cNvPr>
          <p:cNvSpPr txBox="1"/>
          <p:nvPr/>
        </p:nvSpPr>
        <p:spPr>
          <a:xfrm>
            <a:off x="9038207" y="2656160"/>
            <a:ext cx="3167926" cy="5969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b="1" dirty="0">
                <a:latin typeface=""/>
                <a:ea typeface="微软雅黑" panose="020B0503020204020204" pitchFamily="34" charset="-122"/>
                <a:sym typeface=""/>
              </a:rPr>
              <a:t>数据运营部门的数据需求支撑</a:t>
            </a:r>
          </a:p>
        </p:txBody>
      </p:sp>
    </p:spTree>
    <p:extLst>
      <p:ext uri="{BB962C8B-B14F-4D97-AF65-F5344CB8AC3E}">
        <p14:creationId xmlns:p14="http://schemas.microsoft.com/office/powerpoint/2010/main" val="218565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数据资产一体化运营方案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8C945D-480E-4B36-8F7C-E85DC6C7AD22}"/>
              </a:ext>
            </a:extLst>
          </p:cNvPr>
          <p:cNvGrpSpPr/>
          <p:nvPr/>
        </p:nvGrpSpPr>
        <p:grpSpPr>
          <a:xfrm>
            <a:off x="4000106" y="3487954"/>
            <a:ext cx="2191500" cy="1198469"/>
            <a:chOff x="2228725" y="4824427"/>
            <a:chExt cx="1763907" cy="964631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E192D318-26FB-4E7B-8D81-1BEF03641CFB}"/>
                </a:ext>
              </a:extLst>
            </p:cNvPr>
            <p:cNvGrpSpPr/>
            <p:nvPr/>
          </p:nvGrpSpPr>
          <p:grpSpPr>
            <a:xfrm>
              <a:off x="2777462" y="4824427"/>
              <a:ext cx="666437" cy="668371"/>
              <a:chOff x="5366419" y="2494611"/>
              <a:chExt cx="1297480" cy="1297481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51AC26FB-1F48-4F81-BD8A-C8848DAB9050}"/>
                  </a:ext>
                </a:extLst>
              </p:cNvPr>
              <p:cNvSpPr/>
              <p:nvPr/>
            </p:nvSpPr>
            <p:spPr>
              <a:xfrm>
                <a:off x="5366419" y="2494611"/>
                <a:ext cx="1297480" cy="1297481"/>
              </a:xfrm>
              <a:prstGeom prst="ellipse">
                <a:avLst/>
              </a:prstGeom>
              <a:solidFill>
                <a:srgbClr val="FFB44B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14D55DC7-313F-47A6-A531-5348F6188845}"/>
                  </a:ext>
                </a:extLst>
              </p:cNvPr>
              <p:cNvSpPr/>
              <p:nvPr/>
            </p:nvSpPr>
            <p:spPr>
              <a:xfrm>
                <a:off x="5493531" y="2621719"/>
                <a:ext cx="1043262" cy="10432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A4EA21EC-C343-4458-966D-1B7FD8649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7029" y="5013978"/>
              <a:ext cx="287301" cy="294075"/>
            </a:xfrm>
            <a:custGeom>
              <a:avLst/>
              <a:gdLst>
                <a:gd name="T0" fmla="*/ 2 w 72"/>
                <a:gd name="T1" fmla="*/ 0 h 74"/>
                <a:gd name="T2" fmla="*/ 36 w 72"/>
                <a:gd name="T3" fmla="*/ 72 h 74"/>
                <a:gd name="T4" fmla="*/ 70 w 72"/>
                <a:gd name="T5" fmla="*/ 0 h 74"/>
                <a:gd name="T6" fmla="*/ 4 w 72"/>
                <a:gd name="T7" fmla="*/ 55 h 74"/>
                <a:gd name="T8" fmla="*/ 31 w 72"/>
                <a:gd name="T9" fmla="*/ 64 h 74"/>
                <a:gd name="T10" fmla="*/ 32 w 72"/>
                <a:gd name="T11" fmla="*/ 64 h 74"/>
                <a:gd name="T12" fmla="*/ 3 w 72"/>
                <a:gd name="T13" fmla="*/ 49 h 74"/>
                <a:gd name="T14" fmla="*/ 31 w 72"/>
                <a:gd name="T15" fmla="*/ 58 h 74"/>
                <a:gd name="T16" fmla="*/ 32 w 72"/>
                <a:gd name="T17" fmla="*/ 56 h 74"/>
                <a:gd name="T18" fmla="*/ 4 w 72"/>
                <a:gd name="T19" fmla="*/ 43 h 74"/>
                <a:gd name="T20" fmla="*/ 31 w 72"/>
                <a:gd name="T21" fmla="*/ 54 h 74"/>
                <a:gd name="T22" fmla="*/ 4 w 72"/>
                <a:gd name="T23" fmla="*/ 38 h 74"/>
                <a:gd name="T24" fmla="*/ 31 w 72"/>
                <a:gd name="T25" fmla="*/ 48 h 74"/>
                <a:gd name="T26" fmla="*/ 32 w 72"/>
                <a:gd name="T27" fmla="*/ 47 h 74"/>
                <a:gd name="T28" fmla="*/ 3 w 72"/>
                <a:gd name="T29" fmla="*/ 32 h 74"/>
                <a:gd name="T30" fmla="*/ 31 w 72"/>
                <a:gd name="T31" fmla="*/ 41 h 74"/>
                <a:gd name="T32" fmla="*/ 32 w 72"/>
                <a:gd name="T33" fmla="*/ 40 h 74"/>
                <a:gd name="T34" fmla="*/ 4 w 72"/>
                <a:gd name="T35" fmla="*/ 26 h 74"/>
                <a:gd name="T36" fmla="*/ 31 w 72"/>
                <a:gd name="T37" fmla="*/ 38 h 74"/>
                <a:gd name="T38" fmla="*/ 4 w 72"/>
                <a:gd name="T39" fmla="*/ 22 h 74"/>
                <a:gd name="T40" fmla="*/ 31 w 72"/>
                <a:gd name="T41" fmla="*/ 31 h 74"/>
                <a:gd name="T42" fmla="*/ 32 w 72"/>
                <a:gd name="T43" fmla="*/ 31 h 74"/>
                <a:gd name="T44" fmla="*/ 3 w 72"/>
                <a:gd name="T45" fmla="*/ 16 h 74"/>
                <a:gd name="T46" fmla="*/ 31 w 72"/>
                <a:gd name="T47" fmla="*/ 25 h 74"/>
                <a:gd name="T48" fmla="*/ 32 w 72"/>
                <a:gd name="T49" fmla="*/ 23 h 74"/>
                <a:gd name="T50" fmla="*/ 4 w 72"/>
                <a:gd name="T51" fmla="*/ 10 h 74"/>
                <a:gd name="T52" fmla="*/ 31 w 72"/>
                <a:gd name="T53" fmla="*/ 21 h 74"/>
                <a:gd name="T54" fmla="*/ 4 w 72"/>
                <a:gd name="T55" fmla="*/ 5 h 74"/>
                <a:gd name="T56" fmla="*/ 40 w 72"/>
                <a:gd name="T57" fmla="*/ 67 h 74"/>
                <a:gd name="T58" fmla="*/ 68 w 72"/>
                <a:gd name="T59" fmla="*/ 55 h 74"/>
                <a:gd name="T60" fmla="*/ 39 w 72"/>
                <a:gd name="T61" fmla="*/ 64 h 74"/>
                <a:gd name="T62" fmla="*/ 68 w 72"/>
                <a:gd name="T63" fmla="*/ 49 h 74"/>
                <a:gd name="T64" fmla="*/ 67 w 72"/>
                <a:gd name="T65" fmla="*/ 48 h 74"/>
                <a:gd name="T66" fmla="*/ 40 w 72"/>
                <a:gd name="T67" fmla="*/ 58 h 74"/>
                <a:gd name="T68" fmla="*/ 68 w 72"/>
                <a:gd name="T69" fmla="*/ 46 h 74"/>
                <a:gd name="T70" fmla="*/ 40 w 72"/>
                <a:gd name="T71" fmla="*/ 53 h 74"/>
                <a:gd name="T72" fmla="*/ 40 w 72"/>
                <a:gd name="T73" fmla="*/ 51 h 74"/>
                <a:gd name="T74" fmla="*/ 68 w 72"/>
                <a:gd name="T75" fmla="*/ 39 h 74"/>
                <a:gd name="T76" fmla="*/ 39 w 72"/>
                <a:gd name="T77" fmla="*/ 47 h 74"/>
                <a:gd name="T78" fmla="*/ 68 w 72"/>
                <a:gd name="T79" fmla="*/ 33 h 74"/>
                <a:gd name="T80" fmla="*/ 67 w 72"/>
                <a:gd name="T81" fmla="*/ 31 h 74"/>
                <a:gd name="T82" fmla="*/ 40 w 72"/>
                <a:gd name="T83" fmla="*/ 41 h 74"/>
                <a:gd name="T84" fmla="*/ 68 w 72"/>
                <a:gd name="T85" fmla="*/ 30 h 74"/>
                <a:gd name="T86" fmla="*/ 40 w 72"/>
                <a:gd name="T87" fmla="*/ 36 h 74"/>
                <a:gd name="T88" fmla="*/ 40 w 72"/>
                <a:gd name="T89" fmla="*/ 34 h 74"/>
                <a:gd name="T90" fmla="*/ 68 w 72"/>
                <a:gd name="T91" fmla="*/ 22 h 74"/>
                <a:gd name="T92" fmla="*/ 39 w 72"/>
                <a:gd name="T93" fmla="*/ 31 h 74"/>
                <a:gd name="T94" fmla="*/ 68 w 72"/>
                <a:gd name="T95" fmla="*/ 16 h 74"/>
                <a:gd name="T96" fmla="*/ 67 w 72"/>
                <a:gd name="T97" fmla="*/ 15 h 74"/>
                <a:gd name="T98" fmla="*/ 40 w 72"/>
                <a:gd name="T99" fmla="*/ 25 h 74"/>
                <a:gd name="T100" fmla="*/ 68 w 72"/>
                <a:gd name="T101" fmla="*/ 13 h 74"/>
                <a:gd name="T102" fmla="*/ 40 w 72"/>
                <a:gd name="T103" fmla="*/ 20 h 74"/>
                <a:gd name="T104" fmla="*/ 40 w 72"/>
                <a:gd name="T105" fmla="*/ 18 h 74"/>
                <a:gd name="T106" fmla="*/ 68 w 72"/>
                <a:gd name="T107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" h="74">
                  <a:moveTo>
                    <a:pt x="70" y="0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6" y="13"/>
                    <a:pt x="36" y="14"/>
                  </a:cubicBezTo>
                  <a:cubicBezTo>
                    <a:pt x="36" y="13"/>
                    <a:pt x="35" y="12"/>
                    <a:pt x="34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4"/>
                    <a:pt x="36" y="73"/>
                    <a:pt x="36" y="72"/>
                  </a:cubicBezTo>
                  <a:cubicBezTo>
                    <a:pt x="36" y="73"/>
                    <a:pt x="37" y="74"/>
                    <a:pt x="38" y="74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1" y="60"/>
                    <a:pt x="72" y="59"/>
                    <a:pt x="72" y="57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0"/>
                    <a:pt x="71" y="0"/>
                    <a:pt x="70" y="0"/>
                  </a:cubicBezTo>
                  <a:close/>
                  <a:moveTo>
                    <a:pt x="31" y="67"/>
                  </a:moveTo>
                  <a:cubicBezTo>
                    <a:pt x="31" y="67"/>
                    <a:pt x="31" y="67"/>
                    <a:pt x="31" y="67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6"/>
                    <a:pt x="3" y="56"/>
                    <a:pt x="3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7"/>
                  </a:cubicBezTo>
                  <a:cubicBezTo>
                    <a:pt x="32" y="67"/>
                    <a:pt x="32" y="67"/>
                    <a:pt x="31" y="67"/>
                  </a:cubicBezTo>
                  <a:close/>
                  <a:moveTo>
                    <a:pt x="31" y="64"/>
                  </a:moveTo>
                  <a:cubicBezTo>
                    <a:pt x="31" y="64"/>
                    <a:pt x="31" y="64"/>
                    <a:pt x="31" y="6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3" y="52"/>
                    <a:pt x="3" y="52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2" y="63"/>
                    <a:pt x="32" y="63"/>
                    <a:pt x="32" y="64"/>
                  </a:cubicBezTo>
                  <a:cubicBezTo>
                    <a:pt x="32" y="64"/>
                    <a:pt x="32" y="64"/>
                    <a:pt x="31" y="64"/>
                  </a:cubicBezTo>
                  <a:close/>
                  <a:moveTo>
                    <a:pt x="31" y="61"/>
                  </a:moveTo>
                  <a:cubicBezTo>
                    <a:pt x="31" y="61"/>
                    <a:pt x="31" y="61"/>
                    <a:pt x="31" y="61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3" y="49"/>
                    <a:pt x="3" y="49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60"/>
                    <a:pt x="32" y="60"/>
                  </a:cubicBezTo>
                  <a:cubicBezTo>
                    <a:pt x="32" y="61"/>
                    <a:pt x="32" y="61"/>
                    <a:pt x="31" y="61"/>
                  </a:cubicBezTo>
                  <a:close/>
                  <a:moveTo>
                    <a:pt x="31" y="58"/>
                  </a:moveTo>
                  <a:cubicBezTo>
                    <a:pt x="31" y="58"/>
                    <a:pt x="31" y="58"/>
                    <a:pt x="31" y="58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3" y="46"/>
                    <a:pt x="3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7"/>
                    <a:pt x="32" y="57"/>
                  </a:cubicBezTo>
                  <a:cubicBezTo>
                    <a:pt x="32" y="57"/>
                    <a:pt x="32" y="58"/>
                    <a:pt x="31" y="58"/>
                  </a:cubicBezTo>
                  <a:close/>
                  <a:moveTo>
                    <a:pt x="31" y="54"/>
                  </a:moveTo>
                  <a:cubicBezTo>
                    <a:pt x="31" y="54"/>
                    <a:pt x="31" y="54"/>
                    <a:pt x="31" y="5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3" y="42"/>
                    <a:pt x="3" y="42"/>
                  </a:cubicBezTo>
                  <a:cubicBezTo>
                    <a:pt x="4" y="42"/>
                    <a:pt x="4" y="41"/>
                    <a:pt x="4" y="41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2" y="53"/>
                    <a:pt x="32" y="54"/>
                  </a:cubicBezTo>
                  <a:cubicBezTo>
                    <a:pt x="32" y="54"/>
                    <a:pt x="32" y="54"/>
                    <a:pt x="31" y="54"/>
                  </a:cubicBezTo>
                  <a:close/>
                  <a:moveTo>
                    <a:pt x="31" y="51"/>
                  </a:moveTo>
                  <a:cubicBezTo>
                    <a:pt x="31" y="51"/>
                    <a:pt x="31" y="51"/>
                    <a:pt x="31" y="5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39"/>
                    <a:pt x="3" y="39"/>
                    <a:pt x="3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1" y="51"/>
                  </a:cubicBezTo>
                  <a:close/>
                  <a:moveTo>
                    <a:pt x="31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" y="36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32" y="47"/>
                    <a:pt x="32" y="47"/>
                  </a:cubicBezTo>
                  <a:cubicBezTo>
                    <a:pt x="32" y="47"/>
                    <a:pt x="32" y="48"/>
                    <a:pt x="31" y="48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3" y="32"/>
                    <a:pt x="3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4"/>
                  </a:cubicBezTo>
                  <a:cubicBezTo>
                    <a:pt x="32" y="44"/>
                    <a:pt x="32" y="44"/>
                    <a:pt x="31" y="44"/>
                  </a:cubicBezTo>
                  <a:close/>
                  <a:moveTo>
                    <a:pt x="31" y="41"/>
                  </a:moveTo>
                  <a:cubicBezTo>
                    <a:pt x="31" y="41"/>
                    <a:pt x="31" y="41"/>
                    <a:pt x="31" y="4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3" y="29"/>
                    <a:pt x="3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1" y="41"/>
                  </a:cubicBezTo>
                  <a:close/>
                  <a:moveTo>
                    <a:pt x="31" y="38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7"/>
                    <a:pt x="32" y="37"/>
                  </a:cubicBezTo>
                  <a:cubicBezTo>
                    <a:pt x="32" y="37"/>
                    <a:pt x="32" y="38"/>
                    <a:pt x="31" y="38"/>
                  </a:cubicBezTo>
                  <a:close/>
                  <a:moveTo>
                    <a:pt x="31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3" y="23"/>
                    <a:pt x="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4"/>
                  </a:cubicBezTo>
                  <a:cubicBezTo>
                    <a:pt x="32" y="34"/>
                    <a:pt x="32" y="34"/>
                    <a:pt x="31" y="34"/>
                  </a:cubicBezTo>
                  <a:close/>
                  <a:moveTo>
                    <a:pt x="31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1" y="31"/>
                  </a:cubicBezTo>
                  <a:close/>
                  <a:moveTo>
                    <a:pt x="31" y="28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7"/>
                    <a:pt x="32" y="27"/>
                  </a:cubicBezTo>
                  <a:cubicBezTo>
                    <a:pt x="32" y="28"/>
                    <a:pt x="32" y="28"/>
                    <a:pt x="31" y="28"/>
                  </a:cubicBezTo>
                  <a:close/>
                  <a:moveTo>
                    <a:pt x="31" y="25"/>
                  </a:moveTo>
                  <a:cubicBezTo>
                    <a:pt x="31" y="25"/>
                    <a:pt x="31" y="25"/>
                    <a:pt x="31" y="2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3" y="13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2" y="24"/>
                    <a:pt x="32" y="25"/>
                    <a:pt x="31" y="25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9"/>
                    <a:pt x="3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1"/>
                  </a:cubicBezTo>
                  <a:cubicBezTo>
                    <a:pt x="32" y="21"/>
                    <a:pt x="32" y="21"/>
                    <a:pt x="31" y="21"/>
                  </a:cubicBezTo>
                  <a:close/>
                  <a:moveTo>
                    <a:pt x="31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68" y="56"/>
                  </a:move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39" y="67"/>
                    <a:pt x="39" y="67"/>
                  </a:cubicBezTo>
                  <a:cubicBezTo>
                    <a:pt x="39" y="66"/>
                    <a:pt x="40" y="66"/>
                    <a:pt x="40" y="66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6"/>
                    <a:pt x="68" y="56"/>
                    <a:pt x="68" y="56"/>
                  </a:cubicBezTo>
                  <a:close/>
                  <a:moveTo>
                    <a:pt x="68" y="53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64"/>
                    <a:pt x="39" y="64"/>
                    <a:pt x="39" y="64"/>
                  </a:cubicBezTo>
                  <a:cubicBezTo>
                    <a:pt x="39" y="63"/>
                    <a:pt x="40" y="63"/>
                    <a:pt x="40" y="63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8" y="51"/>
                    <a:pt x="68" y="51"/>
                    <a:pt x="68" y="52"/>
                  </a:cubicBezTo>
                  <a:cubicBezTo>
                    <a:pt x="68" y="52"/>
                    <a:pt x="68" y="53"/>
                    <a:pt x="68" y="53"/>
                  </a:cubicBezTo>
                  <a:close/>
                  <a:moveTo>
                    <a:pt x="68" y="49"/>
                  </a:moveTo>
                  <a:cubicBezTo>
                    <a:pt x="40" y="61"/>
                    <a:pt x="40" y="61"/>
                    <a:pt x="40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61"/>
                    <a:pt x="39" y="61"/>
                    <a:pt x="39" y="60"/>
                  </a:cubicBezTo>
                  <a:cubicBezTo>
                    <a:pt x="39" y="60"/>
                    <a:pt x="40" y="59"/>
                    <a:pt x="40" y="59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8"/>
                    <a:pt x="68" y="48"/>
                    <a:pt x="68" y="49"/>
                  </a:cubicBezTo>
                  <a:cubicBezTo>
                    <a:pt x="68" y="49"/>
                    <a:pt x="68" y="49"/>
                    <a:pt x="68" y="49"/>
                  </a:cubicBezTo>
                  <a:close/>
                  <a:moveTo>
                    <a:pt x="68" y="46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8"/>
                    <a:pt x="39" y="57"/>
                    <a:pt x="39" y="57"/>
                  </a:cubicBezTo>
                  <a:cubicBezTo>
                    <a:pt x="39" y="57"/>
                    <a:pt x="40" y="56"/>
                    <a:pt x="40" y="56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6"/>
                    <a:pt x="68" y="46"/>
                    <a:pt x="68" y="46"/>
                  </a:cubicBezTo>
                  <a:close/>
                  <a:moveTo>
                    <a:pt x="68" y="43"/>
                  </a:move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39" y="54"/>
                    <a:pt x="39" y="54"/>
                  </a:cubicBezTo>
                  <a:cubicBezTo>
                    <a:pt x="39" y="53"/>
                    <a:pt x="40" y="53"/>
                    <a:pt x="40" y="53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68" y="42"/>
                    <a:pt x="68" y="42"/>
                  </a:cubicBezTo>
                  <a:cubicBezTo>
                    <a:pt x="68" y="42"/>
                    <a:pt x="68" y="43"/>
                    <a:pt x="68" y="43"/>
                  </a:cubicBezTo>
                  <a:close/>
                  <a:moveTo>
                    <a:pt x="68" y="40"/>
                  </a:move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0"/>
                  </a:cubicBezTo>
                  <a:cubicBezTo>
                    <a:pt x="39" y="50"/>
                    <a:pt x="40" y="50"/>
                    <a:pt x="40" y="4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9"/>
                  </a:cubicBezTo>
                  <a:cubicBezTo>
                    <a:pt x="68" y="39"/>
                    <a:pt x="68" y="39"/>
                    <a:pt x="68" y="40"/>
                  </a:cubicBezTo>
                  <a:close/>
                  <a:moveTo>
                    <a:pt x="68" y="36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39" y="47"/>
                    <a:pt x="39" y="47"/>
                  </a:cubicBezTo>
                  <a:cubicBezTo>
                    <a:pt x="39" y="47"/>
                    <a:pt x="40" y="46"/>
                    <a:pt x="40" y="46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36"/>
                    <a:pt x="68" y="36"/>
                    <a:pt x="68" y="36"/>
                  </a:cubicBezTo>
                  <a:close/>
                  <a:moveTo>
                    <a:pt x="68" y="33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9" y="44"/>
                    <a:pt x="39" y="44"/>
                  </a:cubicBezTo>
                  <a:cubicBezTo>
                    <a:pt x="39" y="43"/>
                    <a:pt x="40" y="43"/>
                    <a:pt x="40" y="43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8" y="31"/>
                    <a:pt x="68" y="32"/>
                    <a:pt x="68" y="32"/>
                  </a:cubicBezTo>
                  <a:cubicBezTo>
                    <a:pt x="68" y="32"/>
                    <a:pt x="68" y="33"/>
                    <a:pt x="68" y="33"/>
                  </a:cubicBezTo>
                  <a:close/>
                  <a:moveTo>
                    <a:pt x="68" y="30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39" y="41"/>
                    <a:pt x="39" y="40"/>
                  </a:cubicBezTo>
                  <a:cubicBezTo>
                    <a:pt x="39" y="40"/>
                    <a:pt x="40" y="40"/>
                    <a:pt x="40" y="40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8" y="28"/>
                    <a:pt x="68" y="28"/>
                    <a:pt x="68" y="29"/>
                  </a:cubicBezTo>
                  <a:cubicBezTo>
                    <a:pt x="68" y="29"/>
                    <a:pt x="68" y="30"/>
                    <a:pt x="68" y="30"/>
                  </a:cubicBezTo>
                  <a:close/>
                  <a:moveTo>
                    <a:pt x="68" y="26"/>
                  </a:move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39" y="37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68" y="23"/>
                  </a:move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39" y="34"/>
                    <a:pt x="39" y="34"/>
                  </a:cubicBezTo>
                  <a:cubicBezTo>
                    <a:pt x="39" y="33"/>
                    <a:pt x="40" y="33"/>
                    <a:pt x="40" y="33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3"/>
                    <a:pt x="68" y="23"/>
                    <a:pt x="68" y="23"/>
                  </a:cubicBezTo>
                  <a:close/>
                  <a:moveTo>
                    <a:pt x="68" y="20"/>
                  </a:move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39" y="31"/>
                    <a:pt x="39" y="31"/>
                  </a:cubicBezTo>
                  <a:cubicBezTo>
                    <a:pt x="39" y="30"/>
                    <a:pt x="40" y="30"/>
                    <a:pt x="40" y="30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8" y="18"/>
                    <a:pt x="68" y="18"/>
                    <a:pt x="68" y="19"/>
                  </a:cubicBezTo>
                  <a:cubicBezTo>
                    <a:pt x="68" y="19"/>
                    <a:pt x="68" y="20"/>
                    <a:pt x="68" y="20"/>
                  </a:cubicBezTo>
                  <a:close/>
                  <a:moveTo>
                    <a:pt x="68" y="16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39" y="28"/>
                    <a:pt x="39" y="27"/>
                  </a:cubicBezTo>
                  <a:cubicBezTo>
                    <a:pt x="39" y="27"/>
                    <a:pt x="40" y="26"/>
                    <a:pt x="40" y="2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15"/>
                    <a:pt x="68" y="15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lose/>
                  <a:moveTo>
                    <a:pt x="68" y="13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39" y="24"/>
                    <a:pt x="39" y="24"/>
                  </a:cubicBezTo>
                  <a:cubicBezTo>
                    <a:pt x="39" y="24"/>
                    <a:pt x="40" y="23"/>
                    <a:pt x="40" y="23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8" y="1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39" y="21"/>
                    <a:pt x="39" y="21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8" y="8"/>
                    <a:pt x="68" y="9"/>
                    <a:pt x="68" y="9"/>
                  </a:cubicBezTo>
                  <a:cubicBezTo>
                    <a:pt x="68" y="9"/>
                    <a:pt x="68" y="10"/>
                    <a:pt x="68" y="10"/>
                  </a:cubicBezTo>
                  <a:close/>
                  <a:moveTo>
                    <a:pt x="68" y="7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39" y="18"/>
                    <a:pt x="39" y="17"/>
                  </a:cubicBezTo>
                  <a:cubicBezTo>
                    <a:pt x="39" y="17"/>
                    <a:pt x="40" y="17"/>
                    <a:pt x="40" y="16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7"/>
                  </a:cubicBezTo>
                  <a:close/>
                </a:path>
              </a:pathLst>
            </a:custGeom>
            <a:solidFill>
              <a:srgbClr val="FFB44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7B2B9F70-85A2-4A13-8BBF-A928108C2083}"/>
                </a:ext>
              </a:extLst>
            </p:cNvPr>
            <p:cNvSpPr txBox="1"/>
            <p:nvPr/>
          </p:nvSpPr>
          <p:spPr>
            <a:xfrm>
              <a:off x="2228725" y="5491788"/>
              <a:ext cx="1763907" cy="297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B4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数据资产</a:t>
              </a:r>
            </a:p>
          </p:txBody>
        </p:sp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30E6533D-923D-4472-A326-399290BF94A3}"/>
              </a:ext>
            </a:extLst>
          </p:cNvPr>
          <p:cNvGrpSpPr/>
          <p:nvPr/>
        </p:nvGrpSpPr>
        <p:grpSpPr>
          <a:xfrm>
            <a:off x="6115781" y="1554607"/>
            <a:ext cx="3119168" cy="573650"/>
            <a:chOff x="9121368" y="2287974"/>
            <a:chExt cx="3508379" cy="700290"/>
          </a:xfrm>
        </p:grpSpPr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1540A6E1-9199-4ADB-A4FE-E0EEF74260AF}"/>
                </a:ext>
              </a:extLst>
            </p:cNvPr>
            <p:cNvGrpSpPr/>
            <p:nvPr/>
          </p:nvGrpSpPr>
          <p:grpSpPr>
            <a:xfrm>
              <a:off x="9146952" y="2287974"/>
              <a:ext cx="3482795" cy="700290"/>
              <a:chOff x="9146952" y="2253376"/>
              <a:chExt cx="3482795" cy="700290"/>
            </a:xfrm>
          </p:grpSpPr>
          <p:sp>
            <p:nvSpPr>
              <p:cNvPr id="239" name="Oval 9">
                <a:extLst>
                  <a:ext uri="{FF2B5EF4-FFF2-40B4-BE49-F238E27FC236}">
                    <a16:creationId xmlns:a16="http://schemas.microsoft.com/office/drawing/2014/main" id="{7B7F8DEF-2D24-4531-A8E7-02C36ADB246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37393" y="2253376"/>
                <a:ext cx="2237828" cy="411355"/>
              </a:xfrm>
              <a:prstGeom prst="round1Rect">
                <a:avLst>
                  <a:gd name="adj" fmla="val 42796"/>
                </a:avLst>
              </a:prstGeom>
              <a:solidFill>
                <a:srgbClr val="8064A2"/>
              </a:solidFill>
              <a:ln w="25400">
                <a:noFill/>
                <a:round/>
                <a:headEnd/>
                <a:tailEnd/>
              </a:ln>
            </p:spPr>
            <p:txBody>
              <a:bodyPr lIns="60960" tIns="59267" rIns="60960" bIns="59267" anchor="ctr" anchorCtr="1"/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kumimoji="1" lang="en-US" altLang="zh-CN" sz="1400" b="1" dirty="0">
                    <a:solidFill>
                      <a:schemeClr val="bg1"/>
                    </a:solidFill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API/DB/FTP</a:t>
                </a:r>
                <a:r>
                  <a:rPr kumimoji="1" lang="zh-CN" altLang="en-US" sz="1400" b="1" dirty="0">
                    <a:solidFill>
                      <a:schemeClr val="bg1"/>
                    </a:solidFill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服务形式</a:t>
                </a:r>
                <a:endParaRPr kumimoji="1" lang="zh-TW" altLang="en-US" sz="14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Microsoft YaHei" charset="-122"/>
                  <a:sym typeface=""/>
                </a:endParaRPr>
              </a:p>
            </p:txBody>
          </p:sp>
          <p:sp>
            <p:nvSpPr>
              <p:cNvPr id="240" name="TextBox 106">
                <a:extLst>
                  <a:ext uri="{FF2B5EF4-FFF2-40B4-BE49-F238E27FC236}">
                    <a16:creationId xmlns:a16="http://schemas.microsoft.com/office/drawing/2014/main" id="{5A1421E9-3915-4961-9C18-AD2C7530F059}"/>
                  </a:ext>
                </a:extLst>
              </p:cNvPr>
              <p:cNvSpPr txBox="1"/>
              <p:nvPr/>
            </p:nvSpPr>
            <p:spPr>
              <a:xfrm>
                <a:off x="9537387" y="2664730"/>
                <a:ext cx="3092360" cy="288936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tIns="154800" rtlCol="0" anchor="ctr" anchorCtr="0">
                <a:noAutofit/>
              </a:bodyPr>
              <a:lstStyle/>
              <a:p>
                <a:pPr marR="0" lvl="0" algn="just" defTabSz="9008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获取实体数据，高自由度开发数据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</p:txBody>
          </p:sp>
          <p:sp>
            <p:nvSpPr>
              <p:cNvPr id="241" name="Freeform 8">
                <a:extLst>
                  <a:ext uri="{FF2B5EF4-FFF2-40B4-BE49-F238E27FC236}">
                    <a16:creationId xmlns:a16="http://schemas.microsoft.com/office/drawing/2014/main" id="{360BD05E-97FC-4F39-875A-51B5751CF9F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111144" y="2289184"/>
                <a:ext cx="408182" cy="336566"/>
              </a:xfrm>
              <a:custGeom>
                <a:avLst/>
                <a:gdLst>
                  <a:gd name="T0" fmla="*/ 0 w 2393"/>
                  <a:gd name="T1" fmla="*/ 0 h 2160"/>
                  <a:gd name="T2" fmla="*/ 0 w 2393"/>
                  <a:gd name="T3" fmla="*/ 0 h 2160"/>
                  <a:gd name="T4" fmla="*/ 0 w 2393"/>
                  <a:gd name="T5" fmla="*/ 0 h 2160"/>
                  <a:gd name="T6" fmla="*/ 0 w 2393"/>
                  <a:gd name="T7" fmla="*/ 0 h 2160"/>
                  <a:gd name="T8" fmla="*/ 0 w 2393"/>
                  <a:gd name="T9" fmla="*/ 0 h 2160"/>
                  <a:gd name="T10" fmla="*/ 0 w 2393"/>
                  <a:gd name="T11" fmla="*/ 0 h 2160"/>
                  <a:gd name="T12" fmla="*/ 0 w 2393"/>
                  <a:gd name="T13" fmla="*/ 0 h 2160"/>
                  <a:gd name="T14" fmla="*/ 0 w 2393"/>
                  <a:gd name="T15" fmla="*/ 0 h 2160"/>
                  <a:gd name="T16" fmla="*/ 0 w 2393"/>
                  <a:gd name="T17" fmla="*/ 0 h 2160"/>
                  <a:gd name="T18" fmla="*/ 0 w 2393"/>
                  <a:gd name="T19" fmla="*/ 0 h 2160"/>
                  <a:gd name="T20" fmla="*/ 0 w 2393"/>
                  <a:gd name="T21" fmla="*/ 0 h 2160"/>
                  <a:gd name="T22" fmla="*/ 0 w 2393"/>
                  <a:gd name="T23" fmla="*/ 0 h 2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93"/>
                  <a:gd name="T37" fmla="*/ 0 h 2160"/>
                  <a:gd name="T38" fmla="*/ 2393 w 2393"/>
                  <a:gd name="T39" fmla="*/ 2160 h 21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93" h="2160">
                    <a:moveTo>
                      <a:pt x="2353" y="1706"/>
                    </a:moveTo>
                    <a:lnTo>
                      <a:pt x="1480" y="194"/>
                    </a:lnTo>
                    <a:cubicBezTo>
                      <a:pt x="1397" y="50"/>
                      <a:pt x="1212" y="0"/>
                      <a:pt x="1067" y="84"/>
                    </a:cubicBezTo>
                    <a:cubicBezTo>
                      <a:pt x="1021" y="110"/>
                      <a:pt x="983" y="148"/>
                      <a:pt x="956" y="194"/>
                    </a:cubicBezTo>
                    <a:lnTo>
                      <a:pt x="84" y="1706"/>
                    </a:lnTo>
                    <a:cubicBezTo>
                      <a:pt x="0" y="1851"/>
                      <a:pt x="50" y="2036"/>
                      <a:pt x="194" y="2119"/>
                    </a:cubicBezTo>
                    <a:cubicBezTo>
                      <a:pt x="240" y="2146"/>
                      <a:pt x="292" y="2160"/>
                      <a:pt x="345" y="2160"/>
                    </a:cubicBezTo>
                    <a:lnTo>
                      <a:pt x="2091" y="2160"/>
                    </a:lnTo>
                    <a:cubicBezTo>
                      <a:pt x="2258" y="2160"/>
                      <a:pt x="2393" y="2024"/>
                      <a:pt x="2393" y="1857"/>
                    </a:cubicBezTo>
                    <a:cubicBezTo>
                      <a:pt x="2393" y="1804"/>
                      <a:pt x="2379" y="1752"/>
                      <a:pt x="2353" y="1706"/>
                    </a:cubicBezTo>
                    <a:close/>
                  </a:path>
                </a:pathLst>
              </a:custGeom>
              <a:solidFill>
                <a:srgbClr val="969696"/>
              </a:solidFill>
              <a:ln w="3175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  <p:sp>
          <p:nvSpPr>
            <p:cNvPr id="238" name="TextBox 7">
              <a:extLst>
                <a:ext uri="{FF2B5EF4-FFF2-40B4-BE49-F238E27FC236}">
                  <a16:creationId xmlns:a16="http://schemas.microsoft.com/office/drawing/2014/main" id="{1D237668-B9C9-4DBC-A9CE-24C891C00ADC}"/>
                </a:ext>
              </a:extLst>
            </p:cNvPr>
            <p:cNvSpPr txBox="1"/>
            <p:nvPr/>
          </p:nvSpPr>
          <p:spPr bwMode="auto">
            <a:xfrm>
              <a:off x="9121368" y="2309414"/>
              <a:ext cx="297625" cy="45086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05ADEC10-8E81-4636-A410-0B6C8BAF0BFF}"/>
              </a:ext>
            </a:extLst>
          </p:cNvPr>
          <p:cNvGrpSpPr/>
          <p:nvPr/>
        </p:nvGrpSpPr>
        <p:grpSpPr>
          <a:xfrm>
            <a:off x="4434838" y="1822833"/>
            <a:ext cx="1342452" cy="863913"/>
            <a:chOff x="3570464" y="2089839"/>
            <a:chExt cx="1698946" cy="1093329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276A2D8C-5A29-45CC-9E3C-2DCD699CCF44}"/>
                </a:ext>
              </a:extLst>
            </p:cNvPr>
            <p:cNvGrpSpPr/>
            <p:nvPr/>
          </p:nvGrpSpPr>
          <p:grpSpPr>
            <a:xfrm>
              <a:off x="4076337" y="2514797"/>
              <a:ext cx="666437" cy="668371"/>
              <a:chOff x="5366420" y="2494609"/>
              <a:chExt cx="1297480" cy="1297480"/>
            </a:xfrm>
          </p:grpSpPr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B5AD315C-E7E2-42B8-892A-93E6496D4337}"/>
                  </a:ext>
                </a:extLst>
              </p:cNvPr>
              <p:cNvSpPr/>
              <p:nvPr/>
            </p:nvSpPr>
            <p:spPr>
              <a:xfrm>
                <a:off x="5366420" y="2494609"/>
                <a:ext cx="1297480" cy="1297480"/>
              </a:xfrm>
              <a:prstGeom prst="ellipse">
                <a:avLst/>
              </a:prstGeom>
              <a:solidFill>
                <a:srgbClr val="19B9B9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F37F9145-66D6-4696-9DDD-CC5CDA3D7160}"/>
                  </a:ext>
                </a:extLst>
              </p:cNvPr>
              <p:cNvSpPr/>
              <p:nvPr/>
            </p:nvSpPr>
            <p:spPr>
              <a:xfrm>
                <a:off x="5493531" y="2621721"/>
                <a:ext cx="1043261" cy="10432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526A6326-7DD9-4C2C-9DAB-9066E6A091EE}"/>
                </a:ext>
              </a:extLst>
            </p:cNvPr>
            <p:cNvGrpSpPr/>
            <p:nvPr/>
          </p:nvGrpSpPr>
          <p:grpSpPr>
            <a:xfrm>
              <a:off x="4275090" y="2717838"/>
              <a:ext cx="310499" cy="303932"/>
              <a:chOff x="587375" y="-1498600"/>
              <a:chExt cx="1720849" cy="1679575"/>
            </a:xfrm>
            <a:solidFill>
              <a:srgbClr val="19B9B9"/>
            </a:solidFill>
            <a:effectLst>
              <a:outerShdw blurRad="88900" sx="102000" sy="102000" algn="ctr" rotWithShape="0">
                <a:schemeClr val="bg1">
                  <a:lumMod val="65000"/>
                  <a:alpha val="40000"/>
                </a:schemeClr>
              </a:outerShdw>
            </a:effectLst>
          </p:grpSpPr>
          <p:sp>
            <p:nvSpPr>
              <p:cNvPr id="119" name="Freeform 186">
                <a:extLst>
                  <a:ext uri="{FF2B5EF4-FFF2-40B4-BE49-F238E27FC236}">
                    <a16:creationId xmlns:a16="http://schemas.microsoft.com/office/drawing/2014/main" id="{723D0CFD-28D2-4AD8-B27F-B50B2E4BD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2298" y="-1498600"/>
                <a:ext cx="415926" cy="503239"/>
              </a:xfrm>
              <a:custGeom>
                <a:avLst/>
                <a:gdLst>
                  <a:gd name="T0" fmla="*/ 111 w 111"/>
                  <a:gd name="T1" fmla="*/ 42 h 134"/>
                  <a:gd name="T2" fmla="*/ 0 w 111"/>
                  <a:gd name="T3" fmla="*/ 81 h 134"/>
                  <a:gd name="T4" fmla="*/ 79 w 111"/>
                  <a:gd name="T5" fmla="*/ 51 h 134"/>
                  <a:gd name="T6" fmla="*/ 1 w 111"/>
                  <a:gd name="T7" fmla="*/ 85 h 134"/>
                  <a:gd name="T8" fmla="*/ 111 w 111"/>
                  <a:gd name="T9" fmla="*/ 4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134">
                    <a:moveTo>
                      <a:pt x="111" y="42"/>
                    </a:moveTo>
                    <a:cubicBezTo>
                      <a:pt x="36" y="0"/>
                      <a:pt x="6" y="66"/>
                      <a:pt x="0" y="81"/>
                    </a:cubicBezTo>
                    <a:cubicBezTo>
                      <a:pt x="18" y="74"/>
                      <a:pt x="46" y="58"/>
                      <a:pt x="79" y="51"/>
                    </a:cubicBezTo>
                    <a:cubicBezTo>
                      <a:pt x="79" y="51"/>
                      <a:pt x="44" y="74"/>
                      <a:pt x="1" y="85"/>
                    </a:cubicBezTo>
                    <a:cubicBezTo>
                      <a:pt x="85" y="134"/>
                      <a:pt x="111" y="42"/>
                      <a:pt x="11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0" name="Freeform 187">
                <a:extLst>
                  <a:ext uri="{FF2B5EF4-FFF2-40B4-BE49-F238E27FC236}">
                    <a16:creationId xmlns:a16="http://schemas.microsoft.com/office/drawing/2014/main" id="{AEFEB940-3E64-46EC-B9C8-4E20F6222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197" y="-1498600"/>
                <a:ext cx="360365" cy="285752"/>
              </a:xfrm>
              <a:custGeom>
                <a:avLst/>
                <a:gdLst>
                  <a:gd name="T0" fmla="*/ 48 w 96"/>
                  <a:gd name="T1" fmla="*/ 31 h 76"/>
                  <a:gd name="T2" fmla="*/ 67 w 96"/>
                  <a:gd name="T3" fmla="*/ 75 h 76"/>
                  <a:gd name="T4" fmla="*/ 36 w 96"/>
                  <a:gd name="T5" fmla="*/ 0 h 76"/>
                  <a:gd name="T6" fmla="*/ 63 w 96"/>
                  <a:gd name="T7" fmla="*/ 76 h 76"/>
                  <a:gd name="T8" fmla="*/ 48 w 96"/>
                  <a:gd name="T9" fmla="*/ 3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76">
                    <a:moveTo>
                      <a:pt x="48" y="31"/>
                    </a:moveTo>
                    <a:cubicBezTo>
                      <a:pt x="48" y="31"/>
                      <a:pt x="61" y="52"/>
                      <a:pt x="67" y="75"/>
                    </a:cubicBezTo>
                    <a:cubicBezTo>
                      <a:pt x="74" y="65"/>
                      <a:pt x="96" y="22"/>
                      <a:pt x="36" y="0"/>
                    </a:cubicBezTo>
                    <a:cubicBezTo>
                      <a:pt x="36" y="0"/>
                      <a:pt x="0" y="57"/>
                      <a:pt x="63" y="76"/>
                    </a:cubicBezTo>
                    <a:cubicBezTo>
                      <a:pt x="56" y="61"/>
                      <a:pt x="51" y="40"/>
                      <a:pt x="4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1" name="Freeform 188">
                <a:extLst>
                  <a:ext uri="{FF2B5EF4-FFF2-40B4-BE49-F238E27FC236}">
                    <a16:creationId xmlns:a16="http://schemas.microsoft.com/office/drawing/2014/main" id="{2179B40E-048B-4690-9277-D69493594C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852" y="-935037"/>
                <a:ext cx="461965" cy="468314"/>
              </a:xfrm>
              <a:custGeom>
                <a:avLst/>
                <a:gdLst>
                  <a:gd name="T0" fmla="*/ 91 w 123"/>
                  <a:gd name="T1" fmla="*/ 33 h 125"/>
                  <a:gd name="T2" fmla="*/ 87 w 123"/>
                  <a:gd name="T3" fmla="*/ 71 h 125"/>
                  <a:gd name="T4" fmla="*/ 86 w 123"/>
                  <a:gd name="T5" fmla="*/ 78 h 125"/>
                  <a:gd name="T6" fmla="*/ 90 w 123"/>
                  <a:gd name="T7" fmla="*/ 82 h 125"/>
                  <a:gd name="T8" fmla="*/ 101 w 123"/>
                  <a:gd name="T9" fmla="*/ 74 h 125"/>
                  <a:gd name="T10" fmla="*/ 107 w 123"/>
                  <a:gd name="T11" fmla="*/ 54 h 125"/>
                  <a:gd name="T12" fmla="*/ 95 w 123"/>
                  <a:gd name="T13" fmla="*/ 26 h 125"/>
                  <a:gd name="T14" fmla="*/ 64 w 123"/>
                  <a:gd name="T15" fmla="*/ 14 h 125"/>
                  <a:gd name="T16" fmla="*/ 30 w 123"/>
                  <a:gd name="T17" fmla="*/ 28 h 125"/>
                  <a:gd name="T18" fmla="*/ 17 w 123"/>
                  <a:gd name="T19" fmla="*/ 63 h 125"/>
                  <a:gd name="T20" fmla="*/ 30 w 123"/>
                  <a:gd name="T21" fmla="*/ 96 h 125"/>
                  <a:gd name="T22" fmla="*/ 65 w 123"/>
                  <a:gd name="T23" fmla="*/ 110 h 125"/>
                  <a:gd name="T24" fmla="*/ 102 w 123"/>
                  <a:gd name="T25" fmla="*/ 100 h 125"/>
                  <a:gd name="T26" fmla="*/ 108 w 123"/>
                  <a:gd name="T27" fmla="*/ 114 h 125"/>
                  <a:gd name="T28" fmla="*/ 65 w 123"/>
                  <a:gd name="T29" fmla="*/ 125 h 125"/>
                  <a:gd name="T30" fmla="*/ 17 w 123"/>
                  <a:gd name="T31" fmla="*/ 106 h 125"/>
                  <a:gd name="T32" fmla="*/ 0 w 123"/>
                  <a:gd name="T33" fmla="*/ 63 h 125"/>
                  <a:gd name="T34" fmla="*/ 18 w 123"/>
                  <a:gd name="T35" fmla="*/ 18 h 125"/>
                  <a:gd name="T36" fmla="*/ 64 w 123"/>
                  <a:gd name="T37" fmla="*/ 0 h 125"/>
                  <a:gd name="T38" fmla="*/ 106 w 123"/>
                  <a:gd name="T39" fmla="*/ 16 h 125"/>
                  <a:gd name="T40" fmla="*/ 123 w 123"/>
                  <a:gd name="T41" fmla="*/ 54 h 125"/>
                  <a:gd name="T42" fmla="*/ 113 w 123"/>
                  <a:gd name="T43" fmla="*/ 84 h 125"/>
                  <a:gd name="T44" fmla="*/ 88 w 123"/>
                  <a:gd name="T45" fmla="*/ 96 h 125"/>
                  <a:gd name="T46" fmla="*/ 73 w 123"/>
                  <a:gd name="T47" fmla="*/ 89 h 125"/>
                  <a:gd name="T48" fmla="*/ 57 w 123"/>
                  <a:gd name="T49" fmla="*/ 97 h 125"/>
                  <a:gd name="T50" fmla="*/ 39 w 123"/>
                  <a:gd name="T51" fmla="*/ 88 h 125"/>
                  <a:gd name="T52" fmla="*/ 32 w 123"/>
                  <a:gd name="T53" fmla="*/ 65 h 125"/>
                  <a:gd name="T54" fmla="*/ 40 w 123"/>
                  <a:gd name="T55" fmla="*/ 41 h 125"/>
                  <a:gd name="T56" fmla="*/ 60 w 123"/>
                  <a:gd name="T57" fmla="*/ 31 h 125"/>
                  <a:gd name="T58" fmla="*/ 74 w 123"/>
                  <a:gd name="T59" fmla="*/ 36 h 125"/>
                  <a:gd name="T60" fmla="*/ 75 w 123"/>
                  <a:gd name="T61" fmla="*/ 33 h 125"/>
                  <a:gd name="T62" fmla="*/ 91 w 123"/>
                  <a:gd name="T63" fmla="*/ 33 h 125"/>
                  <a:gd name="T64" fmla="*/ 58 w 123"/>
                  <a:gd name="T65" fmla="*/ 80 h 125"/>
                  <a:gd name="T66" fmla="*/ 69 w 123"/>
                  <a:gd name="T67" fmla="*/ 74 h 125"/>
                  <a:gd name="T68" fmla="*/ 73 w 123"/>
                  <a:gd name="T69" fmla="*/ 61 h 125"/>
                  <a:gd name="T70" fmla="*/ 69 w 123"/>
                  <a:gd name="T71" fmla="*/ 52 h 125"/>
                  <a:gd name="T72" fmla="*/ 61 w 123"/>
                  <a:gd name="T73" fmla="*/ 48 h 125"/>
                  <a:gd name="T74" fmla="*/ 53 w 123"/>
                  <a:gd name="T75" fmla="*/ 53 h 125"/>
                  <a:gd name="T76" fmla="*/ 49 w 123"/>
                  <a:gd name="T77" fmla="*/ 65 h 125"/>
                  <a:gd name="T78" fmla="*/ 52 w 123"/>
                  <a:gd name="T79" fmla="*/ 76 h 125"/>
                  <a:gd name="T80" fmla="*/ 58 w 123"/>
                  <a:gd name="T81" fmla="*/ 8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3" h="125">
                    <a:moveTo>
                      <a:pt x="91" y="33"/>
                    </a:moveTo>
                    <a:cubicBezTo>
                      <a:pt x="87" y="71"/>
                      <a:pt x="87" y="71"/>
                      <a:pt x="87" y="71"/>
                    </a:cubicBezTo>
                    <a:cubicBezTo>
                      <a:pt x="86" y="74"/>
                      <a:pt x="86" y="76"/>
                      <a:pt x="86" y="78"/>
                    </a:cubicBezTo>
                    <a:cubicBezTo>
                      <a:pt x="86" y="81"/>
                      <a:pt x="87" y="82"/>
                      <a:pt x="90" y="82"/>
                    </a:cubicBezTo>
                    <a:cubicBezTo>
                      <a:pt x="94" y="82"/>
                      <a:pt x="98" y="79"/>
                      <a:pt x="101" y="74"/>
                    </a:cubicBezTo>
                    <a:cubicBezTo>
                      <a:pt x="105" y="69"/>
                      <a:pt x="107" y="62"/>
                      <a:pt x="107" y="54"/>
                    </a:cubicBezTo>
                    <a:cubicBezTo>
                      <a:pt x="107" y="43"/>
                      <a:pt x="103" y="33"/>
                      <a:pt x="95" y="26"/>
                    </a:cubicBezTo>
                    <a:cubicBezTo>
                      <a:pt x="86" y="18"/>
                      <a:pt x="76" y="14"/>
                      <a:pt x="64" y="14"/>
                    </a:cubicBezTo>
                    <a:cubicBezTo>
                      <a:pt x="51" y="14"/>
                      <a:pt x="40" y="19"/>
                      <a:pt x="30" y="28"/>
                    </a:cubicBezTo>
                    <a:cubicBezTo>
                      <a:pt x="21" y="37"/>
                      <a:pt x="17" y="49"/>
                      <a:pt x="17" y="63"/>
                    </a:cubicBezTo>
                    <a:cubicBezTo>
                      <a:pt x="17" y="75"/>
                      <a:pt x="21" y="86"/>
                      <a:pt x="30" y="96"/>
                    </a:cubicBezTo>
                    <a:cubicBezTo>
                      <a:pt x="38" y="105"/>
                      <a:pt x="50" y="110"/>
                      <a:pt x="65" y="110"/>
                    </a:cubicBezTo>
                    <a:cubicBezTo>
                      <a:pt x="77" y="110"/>
                      <a:pt x="90" y="107"/>
                      <a:pt x="102" y="100"/>
                    </a:cubicBezTo>
                    <a:cubicBezTo>
                      <a:pt x="108" y="114"/>
                      <a:pt x="108" y="114"/>
                      <a:pt x="108" y="114"/>
                    </a:cubicBezTo>
                    <a:cubicBezTo>
                      <a:pt x="94" y="121"/>
                      <a:pt x="80" y="125"/>
                      <a:pt x="65" y="125"/>
                    </a:cubicBezTo>
                    <a:cubicBezTo>
                      <a:pt x="45" y="125"/>
                      <a:pt x="29" y="119"/>
                      <a:pt x="17" y="106"/>
                    </a:cubicBezTo>
                    <a:cubicBezTo>
                      <a:pt x="6" y="94"/>
                      <a:pt x="0" y="80"/>
                      <a:pt x="0" y="63"/>
                    </a:cubicBezTo>
                    <a:cubicBezTo>
                      <a:pt x="0" y="45"/>
                      <a:pt x="6" y="30"/>
                      <a:pt x="18" y="18"/>
                    </a:cubicBezTo>
                    <a:cubicBezTo>
                      <a:pt x="31" y="6"/>
                      <a:pt x="46" y="0"/>
                      <a:pt x="64" y="0"/>
                    </a:cubicBezTo>
                    <a:cubicBezTo>
                      <a:pt x="80" y="0"/>
                      <a:pt x="95" y="6"/>
                      <a:pt x="106" y="16"/>
                    </a:cubicBezTo>
                    <a:cubicBezTo>
                      <a:pt x="117" y="27"/>
                      <a:pt x="123" y="39"/>
                      <a:pt x="123" y="54"/>
                    </a:cubicBezTo>
                    <a:cubicBezTo>
                      <a:pt x="123" y="66"/>
                      <a:pt x="119" y="76"/>
                      <a:pt x="113" y="84"/>
                    </a:cubicBezTo>
                    <a:cubicBezTo>
                      <a:pt x="106" y="92"/>
                      <a:pt x="97" y="96"/>
                      <a:pt x="88" y="96"/>
                    </a:cubicBezTo>
                    <a:cubicBezTo>
                      <a:pt x="81" y="96"/>
                      <a:pt x="76" y="94"/>
                      <a:pt x="73" y="89"/>
                    </a:cubicBezTo>
                    <a:cubicBezTo>
                      <a:pt x="69" y="94"/>
                      <a:pt x="63" y="97"/>
                      <a:pt x="57" y="97"/>
                    </a:cubicBezTo>
                    <a:cubicBezTo>
                      <a:pt x="50" y="97"/>
                      <a:pt x="44" y="94"/>
                      <a:pt x="39" y="88"/>
                    </a:cubicBezTo>
                    <a:cubicBezTo>
                      <a:pt x="34" y="82"/>
                      <a:pt x="32" y="74"/>
                      <a:pt x="32" y="65"/>
                    </a:cubicBezTo>
                    <a:cubicBezTo>
                      <a:pt x="32" y="55"/>
                      <a:pt x="35" y="47"/>
                      <a:pt x="40" y="41"/>
                    </a:cubicBezTo>
                    <a:cubicBezTo>
                      <a:pt x="46" y="35"/>
                      <a:pt x="53" y="31"/>
                      <a:pt x="60" y="31"/>
                    </a:cubicBezTo>
                    <a:cubicBezTo>
                      <a:pt x="65" y="31"/>
                      <a:pt x="70" y="33"/>
                      <a:pt x="74" y="36"/>
                    </a:cubicBezTo>
                    <a:cubicBezTo>
                      <a:pt x="75" y="33"/>
                      <a:pt x="75" y="33"/>
                      <a:pt x="75" y="33"/>
                    </a:cubicBezTo>
                    <a:lnTo>
                      <a:pt x="91" y="33"/>
                    </a:lnTo>
                    <a:close/>
                    <a:moveTo>
                      <a:pt x="58" y="80"/>
                    </a:moveTo>
                    <a:cubicBezTo>
                      <a:pt x="62" y="80"/>
                      <a:pt x="66" y="78"/>
                      <a:pt x="69" y="74"/>
                    </a:cubicBezTo>
                    <a:cubicBezTo>
                      <a:pt x="71" y="71"/>
                      <a:pt x="73" y="66"/>
                      <a:pt x="73" y="61"/>
                    </a:cubicBezTo>
                    <a:cubicBezTo>
                      <a:pt x="73" y="57"/>
                      <a:pt x="72" y="54"/>
                      <a:pt x="69" y="52"/>
                    </a:cubicBezTo>
                    <a:cubicBezTo>
                      <a:pt x="67" y="49"/>
                      <a:pt x="64" y="48"/>
                      <a:pt x="61" y="48"/>
                    </a:cubicBezTo>
                    <a:cubicBezTo>
                      <a:pt x="58" y="48"/>
                      <a:pt x="55" y="50"/>
                      <a:pt x="53" y="53"/>
                    </a:cubicBezTo>
                    <a:cubicBezTo>
                      <a:pt x="50" y="56"/>
                      <a:pt x="49" y="60"/>
                      <a:pt x="49" y="65"/>
                    </a:cubicBezTo>
                    <a:cubicBezTo>
                      <a:pt x="49" y="70"/>
                      <a:pt x="50" y="73"/>
                      <a:pt x="52" y="76"/>
                    </a:cubicBezTo>
                    <a:cubicBezTo>
                      <a:pt x="53" y="79"/>
                      <a:pt x="56" y="80"/>
                      <a:pt x="5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2" name="Freeform 189">
                <a:extLst>
                  <a:ext uri="{FF2B5EF4-FFF2-40B4-BE49-F238E27FC236}">
                    <a16:creationId xmlns:a16="http://schemas.microsoft.com/office/drawing/2014/main" id="{E669B866-4AB4-4DC5-9CB8-AA2598125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14" y="-823912"/>
                <a:ext cx="77785" cy="123825"/>
              </a:xfrm>
              <a:custGeom>
                <a:avLst/>
                <a:gdLst>
                  <a:gd name="T0" fmla="*/ 0 w 21"/>
                  <a:gd name="T1" fmla="*/ 17 h 33"/>
                  <a:gd name="T2" fmla="*/ 21 w 21"/>
                  <a:gd name="T3" fmla="*/ 33 h 33"/>
                  <a:gd name="T4" fmla="*/ 21 w 21"/>
                  <a:gd name="T5" fmla="*/ 0 h 33"/>
                  <a:gd name="T6" fmla="*/ 0 w 21"/>
                  <a:gd name="T7" fmla="*/ 1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33">
                    <a:moveTo>
                      <a:pt x="0" y="17"/>
                    </a:moveTo>
                    <a:cubicBezTo>
                      <a:pt x="5" y="25"/>
                      <a:pt x="13" y="30"/>
                      <a:pt x="21" y="33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3" name="Freeform 190">
                <a:extLst>
                  <a:ext uri="{FF2B5EF4-FFF2-40B4-BE49-F238E27FC236}">
                    <a16:creationId xmlns:a16="http://schemas.microsoft.com/office/drawing/2014/main" id="{BF685EC7-65A9-4DE1-B6F0-1A576E42D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4" y="-1303339"/>
                <a:ext cx="284166" cy="101598"/>
              </a:xfrm>
              <a:custGeom>
                <a:avLst/>
                <a:gdLst>
                  <a:gd name="T0" fmla="*/ 52 w 76"/>
                  <a:gd name="T1" fmla="*/ 6 h 27"/>
                  <a:gd name="T2" fmla="*/ 25 w 76"/>
                  <a:gd name="T3" fmla="*/ 6 h 27"/>
                  <a:gd name="T4" fmla="*/ 0 w 76"/>
                  <a:gd name="T5" fmla="*/ 27 h 27"/>
                  <a:gd name="T6" fmla="*/ 76 w 76"/>
                  <a:gd name="T7" fmla="*/ 27 h 27"/>
                  <a:gd name="T8" fmla="*/ 52 w 76"/>
                  <a:gd name="T9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27">
                    <a:moveTo>
                      <a:pt x="52" y="6"/>
                    </a:moveTo>
                    <a:cubicBezTo>
                      <a:pt x="44" y="0"/>
                      <a:pt x="32" y="0"/>
                      <a:pt x="25" y="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6" y="27"/>
                      <a:pt x="76" y="27"/>
                      <a:pt x="76" y="27"/>
                    </a:cubicBezTo>
                    <a:lnTo>
                      <a:pt x="5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4" name="Freeform 191">
                <a:extLst>
                  <a:ext uri="{FF2B5EF4-FFF2-40B4-BE49-F238E27FC236}">
                    <a16:creationId xmlns:a16="http://schemas.microsoft.com/office/drawing/2014/main" id="{CA770D00-000D-4BC4-B87B-ED14FBC3D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289" y="-823912"/>
                <a:ext cx="82551" cy="123825"/>
              </a:xfrm>
              <a:custGeom>
                <a:avLst/>
                <a:gdLst>
                  <a:gd name="T0" fmla="*/ 22 w 22"/>
                  <a:gd name="T1" fmla="*/ 17 h 33"/>
                  <a:gd name="T2" fmla="*/ 0 w 22"/>
                  <a:gd name="T3" fmla="*/ 0 h 33"/>
                  <a:gd name="T4" fmla="*/ 0 w 22"/>
                  <a:gd name="T5" fmla="*/ 33 h 33"/>
                  <a:gd name="T6" fmla="*/ 22 w 22"/>
                  <a:gd name="T7" fmla="*/ 1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33">
                    <a:moveTo>
                      <a:pt x="22" y="1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9" y="30"/>
                      <a:pt x="17" y="25"/>
                      <a:pt x="22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5" name="Freeform 192">
                <a:extLst>
                  <a:ext uri="{FF2B5EF4-FFF2-40B4-BE49-F238E27FC236}">
                    <a16:creationId xmlns:a16="http://schemas.microsoft.com/office/drawing/2014/main" id="{8C855D86-ECC8-46EF-8BF8-3DDCCA741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99" y="-1201741"/>
                <a:ext cx="1208090" cy="996946"/>
              </a:xfrm>
              <a:custGeom>
                <a:avLst/>
                <a:gdLst>
                  <a:gd name="T0" fmla="*/ 18 w 322"/>
                  <a:gd name="T1" fmla="*/ 266 h 266"/>
                  <a:gd name="T2" fmla="*/ 18 w 322"/>
                  <a:gd name="T3" fmla="*/ 42 h 266"/>
                  <a:gd name="T4" fmla="*/ 26 w 322"/>
                  <a:gd name="T5" fmla="*/ 25 h 266"/>
                  <a:gd name="T6" fmla="*/ 45 w 322"/>
                  <a:gd name="T7" fmla="*/ 18 h 266"/>
                  <a:gd name="T8" fmla="*/ 277 w 322"/>
                  <a:gd name="T9" fmla="*/ 18 h 266"/>
                  <a:gd name="T10" fmla="*/ 296 w 322"/>
                  <a:gd name="T11" fmla="*/ 25 h 266"/>
                  <a:gd name="T12" fmla="*/ 304 w 322"/>
                  <a:gd name="T13" fmla="*/ 42 h 266"/>
                  <a:gd name="T14" fmla="*/ 304 w 322"/>
                  <a:gd name="T15" fmla="*/ 266 h 266"/>
                  <a:gd name="T16" fmla="*/ 322 w 322"/>
                  <a:gd name="T17" fmla="*/ 266 h 266"/>
                  <a:gd name="T18" fmla="*/ 322 w 322"/>
                  <a:gd name="T19" fmla="*/ 42 h 266"/>
                  <a:gd name="T20" fmla="*/ 277 w 322"/>
                  <a:gd name="T21" fmla="*/ 0 h 266"/>
                  <a:gd name="T22" fmla="*/ 45 w 322"/>
                  <a:gd name="T23" fmla="*/ 0 h 266"/>
                  <a:gd name="T24" fmla="*/ 0 w 322"/>
                  <a:gd name="T25" fmla="*/ 42 h 266"/>
                  <a:gd name="T26" fmla="*/ 0 w 322"/>
                  <a:gd name="T27" fmla="*/ 266 h 266"/>
                  <a:gd name="T28" fmla="*/ 18 w 322"/>
                  <a:gd name="T29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2" h="266">
                    <a:moveTo>
                      <a:pt x="18" y="266"/>
                    </a:move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35"/>
                      <a:pt x="21" y="29"/>
                      <a:pt x="26" y="25"/>
                    </a:cubicBezTo>
                    <a:cubicBezTo>
                      <a:pt x="31" y="20"/>
                      <a:pt x="38" y="18"/>
                      <a:pt x="45" y="18"/>
                    </a:cubicBezTo>
                    <a:cubicBezTo>
                      <a:pt x="277" y="18"/>
                      <a:pt x="277" y="18"/>
                      <a:pt x="277" y="18"/>
                    </a:cubicBezTo>
                    <a:cubicBezTo>
                      <a:pt x="285" y="18"/>
                      <a:pt x="292" y="20"/>
                      <a:pt x="296" y="25"/>
                    </a:cubicBezTo>
                    <a:cubicBezTo>
                      <a:pt x="301" y="29"/>
                      <a:pt x="304" y="35"/>
                      <a:pt x="304" y="42"/>
                    </a:cubicBezTo>
                    <a:cubicBezTo>
                      <a:pt x="304" y="266"/>
                      <a:pt x="304" y="266"/>
                      <a:pt x="304" y="266"/>
                    </a:cubicBezTo>
                    <a:cubicBezTo>
                      <a:pt x="322" y="266"/>
                      <a:pt x="322" y="266"/>
                      <a:pt x="322" y="266"/>
                    </a:cubicBezTo>
                    <a:cubicBezTo>
                      <a:pt x="322" y="42"/>
                      <a:pt x="322" y="42"/>
                      <a:pt x="322" y="42"/>
                    </a:cubicBezTo>
                    <a:cubicBezTo>
                      <a:pt x="322" y="18"/>
                      <a:pt x="301" y="0"/>
                      <a:pt x="27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1" y="0"/>
                      <a:pt x="1" y="18"/>
                      <a:pt x="0" y="42"/>
                    </a:cubicBezTo>
                    <a:cubicBezTo>
                      <a:pt x="0" y="266"/>
                      <a:pt x="0" y="266"/>
                      <a:pt x="0" y="266"/>
                    </a:cubicBezTo>
                    <a:lnTo>
                      <a:pt x="18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6" name="Freeform 193">
                <a:extLst>
                  <a:ext uri="{FF2B5EF4-FFF2-40B4-BE49-F238E27FC236}">
                    <a16:creationId xmlns:a16="http://schemas.microsoft.com/office/drawing/2014/main" id="{64E29265-BEB7-4A33-A96C-F57F267697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375" y="-714378"/>
                <a:ext cx="1455738" cy="895353"/>
              </a:xfrm>
              <a:custGeom>
                <a:avLst/>
                <a:gdLst>
                  <a:gd name="T0" fmla="*/ 383 w 388"/>
                  <a:gd name="T1" fmla="*/ 0 h 239"/>
                  <a:gd name="T2" fmla="*/ 208 w 388"/>
                  <a:gd name="T3" fmla="*/ 144 h 239"/>
                  <a:gd name="T4" fmla="*/ 180 w 388"/>
                  <a:gd name="T5" fmla="*/ 144 h 239"/>
                  <a:gd name="T6" fmla="*/ 6 w 388"/>
                  <a:gd name="T7" fmla="*/ 0 h 239"/>
                  <a:gd name="T8" fmla="*/ 0 w 388"/>
                  <a:gd name="T9" fmla="*/ 19 h 239"/>
                  <a:gd name="T10" fmla="*/ 0 w 388"/>
                  <a:gd name="T11" fmla="*/ 203 h 239"/>
                  <a:gd name="T12" fmla="*/ 36 w 388"/>
                  <a:gd name="T13" fmla="*/ 239 h 239"/>
                  <a:gd name="T14" fmla="*/ 352 w 388"/>
                  <a:gd name="T15" fmla="*/ 239 h 239"/>
                  <a:gd name="T16" fmla="*/ 388 w 388"/>
                  <a:gd name="T17" fmla="*/ 203 h 239"/>
                  <a:gd name="T18" fmla="*/ 388 w 388"/>
                  <a:gd name="T19" fmla="*/ 19 h 239"/>
                  <a:gd name="T20" fmla="*/ 383 w 388"/>
                  <a:gd name="T21" fmla="*/ 0 h 239"/>
                  <a:gd name="T22" fmla="*/ 128 w 388"/>
                  <a:gd name="T23" fmla="*/ 155 h 239"/>
                  <a:gd name="T24" fmla="*/ 38 w 388"/>
                  <a:gd name="T25" fmla="*/ 211 h 239"/>
                  <a:gd name="T26" fmla="*/ 28 w 388"/>
                  <a:gd name="T27" fmla="*/ 208 h 239"/>
                  <a:gd name="T28" fmla="*/ 30 w 388"/>
                  <a:gd name="T29" fmla="*/ 198 h 239"/>
                  <a:gd name="T30" fmla="*/ 120 w 388"/>
                  <a:gd name="T31" fmla="*/ 142 h 239"/>
                  <a:gd name="T32" fmla="*/ 131 w 388"/>
                  <a:gd name="T33" fmla="*/ 145 h 239"/>
                  <a:gd name="T34" fmla="*/ 128 w 388"/>
                  <a:gd name="T35" fmla="*/ 155 h 239"/>
                  <a:gd name="T36" fmla="*/ 361 w 388"/>
                  <a:gd name="T37" fmla="*/ 208 h 239"/>
                  <a:gd name="T38" fmla="*/ 351 w 388"/>
                  <a:gd name="T39" fmla="*/ 211 h 239"/>
                  <a:gd name="T40" fmla="*/ 260 w 388"/>
                  <a:gd name="T41" fmla="*/ 155 h 239"/>
                  <a:gd name="T42" fmla="*/ 258 w 388"/>
                  <a:gd name="T43" fmla="*/ 145 h 239"/>
                  <a:gd name="T44" fmla="*/ 268 w 388"/>
                  <a:gd name="T45" fmla="*/ 142 h 239"/>
                  <a:gd name="T46" fmla="*/ 359 w 388"/>
                  <a:gd name="T47" fmla="*/ 198 h 239"/>
                  <a:gd name="T48" fmla="*/ 361 w 388"/>
                  <a:gd name="T49" fmla="*/ 20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8" h="239">
                    <a:moveTo>
                      <a:pt x="383" y="0"/>
                    </a:moveTo>
                    <a:cubicBezTo>
                      <a:pt x="208" y="144"/>
                      <a:pt x="208" y="144"/>
                      <a:pt x="208" y="144"/>
                    </a:cubicBezTo>
                    <a:cubicBezTo>
                      <a:pt x="201" y="150"/>
                      <a:pt x="188" y="150"/>
                      <a:pt x="180" y="14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6"/>
                      <a:pt x="0" y="12"/>
                      <a:pt x="0" y="19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223"/>
                      <a:pt x="16" y="239"/>
                      <a:pt x="36" y="239"/>
                    </a:cubicBezTo>
                    <a:cubicBezTo>
                      <a:pt x="352" y="239"/>
                      <a:pt x="352" y="239"/>
                      <a:pt x="352" y="239"/>
                    </a:cubicBezTo>
                    <a:cubicBezTo>
                      <a:pt x="372" y="239"/>
                      <a:pt x="388" y="223"/>
                      <a:pt x="388" y="203"/>
                    </a:cubicBezTo>
                    <a:cubicBezTo>
                      <a:pt x="388" y="19"/>
                      <a:pt x="388" y="19"/>
                      <a:pt x="388" y="19"/>
                    </a:cubicBezTo>
                    <a:cubicBezTo>
                      <a:pt x="388" y="12"/>
                      <a:pt x="386" y="6"/>
                      <a:pt x="383" y="0"/>
                    </a:cubicBezTo>
                    <a:close/>
                    <a:moveTo>
                      <a:pt x="128" y="155"/>
                    </a:moveTo>
                    <a:cubicBezTo>
                      <a:pt x="38" y="211"/>
                      <a:pt x="38" y="211"/>
                      <a:pt x="38" y="211"/>
                    </a:cubicBezTo>
                    <a:cubicBezTo>
                      <a:pt x="34" y="213"/>
                      <a:pt x="30" y="212"/>
                      <a:pt x="28" y="208"/>
                    </a:cubicBezTo>
                    <a:cubicBezTo>
                      <a:pt x="25" y="205"/>
                      <a:pt x="27" y="200"/>
                      <a:pt x="30" y="198"/>
                    </a:cubicBezTo>
                    <a:cubicBezTo>
                      <a:pt x="120" y="142"/>
                      <a:pt x="120" y="142"/>
                      <a:pt x="120" y="142"/>
                    </a:cubicBezTo>
                    <a:cubicBezTo>
                      <a:pt x="124" y="140"/>
                      <a:pt x="129" y="141"/>
                      <a:pt x="131" y="145"/>
                    </a:cubicBezTo>
                    <a:cubicBezTo>
                      <a:pt x="133" y="148"/>
                      <a:pt x="132" y="153"/>
                      <a:pt x="128" y="155"/>
                    </a:cubicBezTo>
                    <a:close/>
                    <a:moveTo>
                      <a:pt x="361" y="208"/>
                    </a:moveTo>
                    <a:cubicBezTo>
                      <a:pt x="359" y="212"/>
                      <a:pt x="354" y="213"/>
                      <a:pt x="351" y="211"/>
                    </a:cubicBezTo>
                    <a:cubicBezTo>
                      <a:pt x="260" y="155"/>
                      <a:pt x="260" y="155"/>
                      <a:pt x="260" y="155"/>
                    </a:cubicBezTo>
                    <a:cubicBezTo>
                      <a:pt x="257" y="153"/>
                      <a:pt x="256" y="148"/>
                      <a:pt x="258" y="145"/>
                    </a:cubicBezTo>
                    <a:cubicBezTo>
                      <a:pt x="260" y="141"/>
                      <a:pt x="265" y="140"/>
                      <a:pt x="268" y="142"/>
                    </a:cubicBezTo>
                    <a:cubicBezTo>
                      <a:pt x="359" y="198"/>
                      <a:pt x="359" y="198"/>
                      <a:pt x="359" y="198"/>
                    </a:cubicBezTo>
                    <a:cubicBezTo>
                      <a:pt x="362" y="200"/>
                      <a:pt x="363" y="205"/>
                      <a:pt x="361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E8034212-F1B5-4D12-B084-28BE7F2D33B3}"/>
                </a:ext>
              </a:extLst>
            </p:cNvPr>
            <p:cNvSpPr txBox="1"/>
            <p:nvPr/>
          </p:nvSpPr>
          <p:spPr>
            <a:xfrm>
              <a:off x="3570464" y="2089839"/>
              <a:ext cx="1698946" cy="389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19B9B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数据服务</a:t>
              </a:r>
            </a:p>
          </p:txBody>
        </p:sp>
      </p:grpSp>
      <p:sp>
        <p:nvSpPr>
          <p:cNvPr id="272" name="箭头: 下 271">
            <a:extLst>
              <a:ext uri="{FF2B5EF4-FFF2-40B4-BE49-F238E27FC236}">
                <a16:creationId xmlns:a16="http://schemas.microsoft.com/office/drawing/2014/main" id="{E0E30344-7D97-45FE-8066-04B886FBC168}"/>
              </a:ext>
            </a:extLst>
          </p:cNvPr>
          <p:cNvSpPr/>
          <p:nvPr/>
        </p:nvSpPr>
        <p:spPr>
          <a:xfrm rot="16200000">
            <a:off x="6579322" y="3277722"/>
            <a:ext cx="249484" cy="1284479"/>
          </a:xfrm>
          <a:prstGeom prst="downArrow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箭头: 下 275">
            <a:extLst>
              <a:ext uri="{FF2B5EF4-FFF2-40B4-BE49-F238E27FC236}">
                <a16:creationId xmlns:a16="http://schemas.microsoft.com/office/drawing/2014/main" id="{9DC4698D-5A08-4A79-93EE-FD4EF7D7C790}"/>
              </a:ext>
            </a:extLst>
          </p:cNvPr>
          <p:cNvSpPr/>
          <p:nvPr/>
        </p:nvSpPr>
        <p:spPr>
          <a:xfrm rot="5400000" flipH="1">
            <a:off x="3460725" y="3267942"/>
            <a:ext cx="249484" cy="1284479"/>
          </a:xfrm>
          <a:prstGeom prst="downArrow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661BB177-6AB2-400C-9745-CC2473AC7C41}"/>
              </a:ext>
            </a:extLst>
          </p:cNvPr>
          <p:cNvCxnSpPr>
            <a:stCxn id="116" idx="4"/>
            <a:endCxn id="83" idx="0"/>
          </p:cNvCxnSpPr>
          <p:nvPr/>
        </p:nvCxnSpPr>
        <p:spPr>
          <a:xfrm flipH="1">
            <a:off x="5095859" y="2686746"/>
            <a:ext cx="2002" cy="80120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23F9870E-CBDE-4C76-84FF-16E7E32C0E78}"/>
              </a:ext>
            </a:extLst>
          </p:cNvPr>
          <p:cNvCxnSpPr>
            <a:cxnSpLocks/>
            <a:stCxn id="83" idx="4"/>
            <a:endCxn id="103" idx="0"/>
          </p:cNvCxnSpPr>
          <p:nvPr/>
        </p:nvCxnSpPr>
        <p:spPr>
          <a:xfrm flipH="1">
            <a:off x="5095856" y="4318346"/>
            <a:ext cx="3" cy="108251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2B7808E-8A3B-4CCA-B08C-AE149CDC791D}"/>
              </a:ext>
            </a:extLst>
          </p:cNvPr>
          <p:cNvGrpSpPr/>
          <p:nvPr/>
        </p:nvGrpSpPr>
        <p:grpSpPr>
          <a:xfrm>
            <a:off x="4549758" y="5400861"/>
            <a:ext cx="1092195" cy="872108"/>
            <a:chOff x="5094985" y="4941379"/>
            <a:chExt cx="1382232" cy="1103701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1DDACB80-7310-4464-BB64-FC1D8B820FA1}"/>
                </a:ext>
              </a:extLst>
            </p:cNvPr>
            <p:cNvSpPr txBox="1"/>
            <p:nvPr/>
          </p:nvSpPr>
          <p:spPr>
            <a:xfrm>
              <a:off x="5094985" y="5655571"/>
              <a:ext cx="1382232" cy="389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FB7F6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元数据</a:t>
              </a:r>
            </a:p>
          </p:txBody>
        </p: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0C2101-CD34-437A-B600-ACFDAAB87381}"/>
                </a:ext>
              </a:extLst>
            </p:cNvPr>
            <p:cNvGrpSpPr/>
            <p:nvPr/>
          </p:nvGrpSpPr>
          <p:grpSpPr>
            <a:xfrm>
              <a:off x="5452883" y="4941379"/>
              <a:ext cx="666437" cy="668371"/>
              <a:chOff x="5366420" y="2494609"/>
              <a:chExt cx="1297480" cy="1297480"/>
            </a:xfrm>
          </p:grpSpPr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C40BFDEA-E235-4646-97E2-995E97DAE061}"/>
                  </a:ext>
                </a:extLst>
              </p:cNvPr>
              <p:cNvSpPr/>
              <p:nvPr/>
            </p:nvSpPr>
            <p:spPr>
              <a:xfrm>
                <a:off x="5366420" y="2494609"/>
                <a:ext cx="1297480" cy="1297480"/>
              </a:xfrm>
              <a:prstGeom prst="ellipse">
                <a:avLst/>
              </a:prstGeom>
              <a:solidFill>
                <a:srgbClr val="EE6B6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0D003607-DCF1-45C4-9842-BE6B40791251}"/>
                  </a:ext>
                </a:extLst>
              </p:cNvPr>
              <p:cNvSpPr/>
              <p:nvPr/>
            </p:nvSpPr>
            <p:spPr>
              <a:xfrm>
                <a:off x="5493531" y="2621720"/>
                <a:ext cx="1043261" cy="10432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FE8770CF-D6A1-4FA6-BDC3-90368C27799B}"/>
                </a:ext>
              </a:extLst>
            </p:cNvPr>
            <p:cNvGrpSpPr/>
            <p:nvPr/>
          </p:nvGrpSpPr>
          <p:grpSpPr>
            <a:xfrm>
              <a:off x="5596382" y="5128576"/>
              <a:ext cx="334629" cy="315481"/>
              <a:chOff x="-2553911" y="3559322"/>
              <a:chExt cx="1826946" cy="1717745"/>
            </a:xfrm>
            <a:solidFill>
              <a:srgbClr val="FB7F6B"/>
            </a:solidFill>
            <a:effectLst>
              <a:outerShdw blurRad="88900" sx="102000" sy="102000" algn="ctr" rotWithShape="0">
                <a:schemeClr val="bg1">
                  <a:lumMod val="65000"/>
                  <a:alpha val="40000"/>
                </a:schemeClr>
              </a:outerShdw>
            </a:effectLst>
          </p:grpSpPr>
          <p:sp>
            <p:nvSpPr>
              <p:cNvPr id="106" name="Freeform 92">
                <a:extLst>
                  <a:ext uri="{FF2B5EF4-FFF2-40B4-BE49-F238E27FC236}">
                    <a16:creationId xmlns:a16="http://schemas.microsoft.com/office/drawing/2014/main" id="{B5E4CBCF-B5E0-48DC-8002-165DF52B5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33304" y="4883352"/>
                <a:ext cx="160314" cy="168281"/>
              </a:xfrm>
              <a:custGeom>
                <a:avLst/>
                <a:gdLst>
                  <a:gd name="T0" fmla="*/ 5 w 43"/>
                  <a:gd name="T1" fmla="*/ 4 h 45"/>
                  <a:gd name="T2" fmla="*/ 20 w 43"/>
                  <a:gd name="T3" fmla="*/ 5 h 45"/>
                  <a:gd name="T4" fmla="*/ 20 w 43"/>
                  <a:gd name="T5" fmla="*/ 5 h 45"/>
                  <a:gd name="T6" fmla="*/ 39 w 43"/>
                  <a:gd name="T7" fmla="*/ 25 h 45"/>
                  <a:gd name="T8" fmla="*/ 38 w 43"/>
                  <a:gd name="T9" fmla="*/ 41 h 45"/>
                  <a:gd name="T10" fmla="*/ 38 w 43"/>
                  <a:gd name="T11" fmla="*/ 41 h 45"/>
                  <a:gd name="T12" fmla="*/ 23 w 43"/>
                  <a:gd name="T13" fmla="*/ 40 h 45"/>
                  <a:gd name="T14" fmla="*/ 23 w 43"/>
                  <a:gd name="T15" fmla="*/ 40 h 45"/>
                  <a:gd name="T16" fmla="*/ 4 w 43"/>
                  <a:gd name="T17" fmla="*/ 20 h 45"/>
                  <a:gd name="T18" fmla="*/ 2 w 43"/>
                  <a:gd name="T19" fmla="*/ 18 h 45"/>
                  <a:gd name="T20" fmla="*/ 2 w 43"/>
                  <a:gd name="T21" fmla="*/ 18 h 45"/>
                  <a:gd name="T22" fmla="*/ 5 w 43"/>
                  <a:gd name="T23" fmla="*/ 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45">
                    <a:moveTo>
                      <a:pt x="5" y="4"/>
                    </a:moveTo>
                    <a:cubicBezTo>
                      <a:pt x="9" y="0"/>
                      <a:pt x="16" y="0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3" y="30"/>
                      <a:pt x="43" y="37"/>
                      <a:pt x="38" y="41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4" y="45"/>
                      <a:pt x="27" y="45"/>
                      <a:pt x="23" y="40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3"/>
                      <a:pt x="1" y="8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7" name="Freeform 93">
                <a:extLst>
                  <a:ext uri="{FF2B5EF4-FFF2-40B4-BE49-F238E27FC236}">
                    <a16:creationId xmlns:a16="http://schemas.microsoft.com/office/drawing/2014/main" id="{F934AB41-DC68-439F-9157-BE7101A2C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11083" y="4718246"/>
                <a:ext cx="190471" cy="131768"/>
              </a:xfrm>
              <a:custGeom>
                <a:avLst/>
                <a:gdLst>
                  <a:gd name="T0" fmla="*/ 2 w 51"/>
                  <a:gd name="T1" fmla="*/ 27 h 35"/>
                  <a:gd name="T2" fmla="*/ 17 w 51"/>
                  <a:gd name="T3" fmla="*/ 33 h 35"/>
                  <a:gd name="T4" fmla="*/ 17 w 51"/>
                  <a:gd name="T5" fmla="*/ 33 h 35"/>
                  <a:gd name="T6" fmla="*/ 42 w 51"/>
                  <a:gd name="T7" fmla="*/ 23 h 35"/>
                  <a:gd name="T8" fmla="*/ 49 w 51"/>
                  <a:gd name="T9" fmla="*/ 9 h 35"/>
                  <a:gd name="T10" fmla="*/ 49 w 51"/>
                  <a:gd name="T11" fmla="*/ 9 h 35"/>
                  <a:gd name="T12" fmla="*/ 34 w 51"/>
                  <a:gd name="T13" fmla="*/ 2 h 35"/>
                  <a:gd name="T14" fmla="*/ 34 w 51"/>
                  <a:gd name="T15" fmla="*/ 2 h 35"/>
                  <a:gd name="T16" fmla="*/ 9 w 51"/>
                  <a:gd name="T17" fmla="*/ 12 h 35"/>
                  <a:gd name="T18" fmla="*/ 6 w 51"/>
                  <a:gd name="T19" fmla="*/ 14 h 35"/>
                  <a:gd name="T20" fmla="*/ 6 w 51"/>
                  <a:gd name="T21" fmla="*/ 14 h 35"/>
                  <a:gd name="T22" fmla="*/ 2 w 51"/>
                  <a:gd name="T23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35">
                    <a:moveTo>
                      <a:pt x="2" y="27"/>
                    </a:moveTo>
                    <a:cubicBezTo>
                      <a:pt x="4" y="33"/>
                      <a:pt x="11" y="35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8" y="21"/>
                      <a:pt x="51" y="14"/>
                      <a:pt x="49" y="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7" y="3"/>
                      <a:pt x="40" y="0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7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2" y="17"/>
                      <a:pt x="0" y="22"/>
                      <a:pt x="2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8" name="Freeform 94">
                <a:extLst>
                  <a:ext uri="{FF2B5EF4-FFF2-40B4-BE49-F238E27FC236}">
                    <a16:creationId xmlns:a16="http://schemas.microsoft.com/office/drawing/2014/main" id="{2A1D038E-1488-4C5D-A685-5BC07929A7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249157" y="4167358"/>
                <a:ext cx="801572" cy="806484"/>
              </a:xfrm>
              <a:custGeom>
                <a:avLst/>
                <a:gdLst>
                  <a:gd name="T0" fmla="*/ 0 w 214"/>
                  <a:gd name="T1" fmla="*/ 108 h 215"/>
                  <a:gd name="T2" fmla="*/ 107 w 214"/>
                  <a:gd name="T3" fmla="*/ 0 h 215"/>
                  <a:gd name="T4" fmla="*/ 107 w 214"/>
                  <a:gd name="T5" fmla="*/ 0 h 215"/>
                  <a:gd name="T6" fmla="*/ 214 w 214"/>
                  <a:gd name="T7" fmla="*/ 108 h 215"/>
                  <a:gd name="T8" fmla="*/ 214 w 214"/>
                  <a:gd name="T9" fmla="*/ 108 h 215"/>
                  <a:gd name="T10" fmla="*/ 107 w 214"/>
                  <a:gd name="T11" fmla="*/ 215 h 215"/>
                  <a:gd name="T12" fmla="*/ 107 w 214"/>
                  <a:gd name="T13" fmla="*/ 215 h 215"/>
                  <a:gd name="T14" fmla="*/ 0 w 214"/>
                  <a:gd name="T15" fmla="*/ 108 h 215"/>
                  <a:gd name="T16" fmla="*/ 10 w 214"/>
                  <a:gd name="T17" fmla="*/ 108 h 215"/>
                  <a:gd name="T18" fmla="*/ 107 w 214"/>
                  <a:gd name="T19" fmla="*/ 205 h 215"/>
                  <a:gd name="T20" fmla="*/ 107 w 214"/>
                  <a:gd name="T21" fmla="*/ 205 h 215"/>
                  <a:gd name="T22" fmla="*/ 204 w 214"/>
                  <a:gd name="T23" fmla="*/ 108 h 215"/>
                  <a:gd name="T24" fmla="*/ 204 w 214"/>
                  <a:gd name="T25" fmla="*/ 108 h 215"/>
                  <a:gd name="T26" fmla="*/ 107 w 214"/>
                  <a:gd name="T27" fmla="*/ 11 h 215"/>
                  <a:gd name="T28" fmla="*/ 107 w 214"/>
                  <a:gd name="T29" fmla="*/ 11 h 215"/>
                  <a:gd name="T30" fmla="*/ 10 w 214"/>
                  <a:gd name="T31" fmla="*/ 108 h 215"/>
                  <a:gd name="T32" fmla="*/ 10 w 214"/>
                  <a:gd name="T33" fmla="*/ 108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4" h="215">
                    <a:moveTo>
                      <a:pt x="0" y="108"/>
                    </a:moveTo>
                    <a:cubicBezTo>
                      <a:pt x="0" y="48"/>
                      <a:pt x="48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66" y="0"/>
                      <a:pt x="214" y="48"/>
                      <a:pt x="214" y="108"/>
                    </a:cubicBezTo>
                    <a:cubicBezTo>
                      <a:pt x="214" y="108"/>
                      <a:pt x="214" y="108"/>
                      <a:pt x="214" y="108"/>
                    </a:cubicBezTo>
                    <a:cubicBezTo>
                      <a:pt x="214" y="167"/>
                      <a:pt x="166" y="215"/>
                      <a:pt x="107" y="215"/>
                    </a:cubicBezTo>
                    <a:cubicBezTo>
                      <a:pt x="107" y="215"/>
                      <a:pt x="107" y="215"/>
                      <a:pt x="107" y="215"/>
                    </a:cubicBezTo>
                    <a:cubicBezTo>
                      <a:pt x="48" y="215"/>
                      <a:pt x="0" y="167"/>
                      <a:pt x="0" y="108"/>
                    </a:cubicBezTo>
                    <a:close/>
                    <a:moveTo>
                      <a:pt x="10" y="108"/>
                    </a:moveTo>
                    <a:cubicBezTo>
                      <a:pt x="10" y="161"/>
                      <a:pt x="54" y="204"/>
                      <a:pt x="107" y="205"/>
                    </a:cubicBezTo>
                    <a:cubicBezTo>
                      <a:pt x="107" y="205"/>
                      <a:pt x="107" y="205"/>
                      <a:pt x="107" y="205"/>
                    </a:cubicBezTo>
                    <a:cubicBezTo>
                      <a:pt x="161" y="204"/>
                      <a:pt x="204" y="161"/>
                      <a:pt x="204" y="108"/>
                    </a:cubicBezTo>
                    <a:cubicBezTo>
                      <a:pt x="204" y="108"/>
                      <a:pt x="204" y="108"/>
                      <a:pt x="204" y="108"/>
                    </a:cubicBezTo>
                    <a:cubicBezTo>
                      <a:pt x="204" y="54"/>
                      <a:pt x="161" y="11"/>
                      <a:pt x="107" y="11"/>
                    </a:cubicBezTo>
                    <a:cubicBezTo>
                      <a:pt x="107" y="11"/>
                      <a:pt x="107" y="11"/>
                      <a:pt x="107" y="11"/>
                    </a:cubicBezTo>
                    <a:cubicBezTo>
                      <a:pt x="54" y="11"/>
                      <a:pt x="10" y="54"/>
                      <a:pt x="10" y="108"/>
                    </a:cubicBezTo>
                    <a:cubicBezTo>
                      <a:pt x="10" y="108"/>
                      <a:pt x="10" y="108"/>
                      <a:pt x="10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9" name="Freeform 95">
                <a:extLst>
                  <a:ext uri="{FF2B5EF4-FFF2-40B4-BE49-F238E27FC236}">
                    <a16:creationId xmlns:a16="http://schemas.microsoft.com/office/drawing/2014/main" id="{8B5E668A-F1D8-4174-9371-D53DF25F0A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553911" y="3864133"/>
                <a:ext cx="1414255" cy="1412934"/>
              </a:xfrm>
              <a:custGeom>
                <a:avLst/>
                <a:gdLst>
                  <a:gd name="T0" fmla="*/ 377 w 377"/>
                  <a:gd name="T1" fmla="*/ 182 h 377"/>
                  <a:gd name="T2" fmla="*/ 341 w 377"/>
                  <a:gd name="T3" fmla="*/ 149 h 377"/>
                  <a:gd name="T4" fmla="*/ 325 w 377"/>
                  <a:gd name="T5" fmla="*/ 110 h 377"/>
                  <a:gd name="T6" fmla="*/ 327 w 377"/>
                  <a:gd name="T7" fmla="*/ 61 h 377"/>
                  <a:gd name="T8" fmla="*/ 324 w 377"/>
                  <a:gd name="T9" fmla="*/ 58 h 377"/>
                  <a:gd name="T10" fmla="*/ 319 w 377"/>
                  <a:gd name="T11" fmla="*/ 53 h 377"/>
                  <a:gd name="T12" fmla="*/ 317 w 377"/>
                  <a:gd name="T13" fmla="*/ 51 h 377"/>
                  <a:gd name="T14" fmla="*/ 268 w 377"/>
                  <a:gd name="T15" fmla="*/ 53 h 377"/>
                  <a:gd name="T16" fmla="*/ 229 w 377"/>
                  <a:gd name="T17" fmla="*/ 36 h 377"/>
                  <a:gd name="T18" fmla="*/ 196 w 377"/>
                  <a:gd name="T19" fmla="*/ 0 h 377"/>
                  <a:gd name="T20" fmla="*/ 192 w 377"/>
                  <a:gd name="T21" fmla="*/ 0 h 377"/>
                  <a:gd name="T22" fmla="*/ 185 w 377"/>
                  <a:gd name="T23" fmla="*/ 0 h 377"/>
                  <a:gd name="T24" fmla="*/ 182 w 377"/>
                  <a:gd name="T25" fmla="*/ 0 h 377"/>
                  <a:gd name="T26" fmla="*/ 149 w 377"/>
                  <a:gd name="T27" fmla="*/ 36 h 377"/>
                  <a:gd name="T28" fmla="*/ 109 w 377"/>
                  <a:gd name="T29" fmla="*/ 52 h 377"/>
                  <a:gd name="T30" fmla="*/ 60 w 377"/>
                  <a:gd name="T31" fmla="*/ 50 h 377"/>
                  <a:gd name="T32" fmla="*/ 58 w 377"/>
                  <a:gd name="T33" fmla="*/ 52 h 377"/>
                  <a:gd name="T34" fmla="*/ 53 w 377"/>
                  <a:gd name="T35" fmla="*/ 57 h 377"/>
                  <a:gd name="T36" fmla="*/ 50 w 377"/>
                  <a:gd name="T37" fmla="*/ 60 h 377"/>
                  <a:gd name="T38" fmla="*/ 52 w 377"/>
                  <a:gd name="T39" fmla="*/ 108 h 377"/>
                  <a:gd name="T40" fmla="*/ 36 w 377"/>
                  <a:gd name="T41" fmla="*/ 148 h 377"/>
                  <a:gd name="T42" fmla="*/ 0 w 377"/>
                  <a:gd name="T43" fmla="*/ 181 h 377"/>
                  <a:gd name="T44" fmla="*/ 0 w 377"/>
                  <a:gd name="T45" fmla="*/ 184 h 377"/>
                  <a:gd name="T46" fmla="*/ 0 w 377"/>
                  <a:gd name="T47" fmla="*/ 191 h 377"/>
                  <a:gd name="T48" fmla="*/ 0 w 377"/>
                  <a:gd name="T49" fmla="*/ 195 h 377"/>
                  <a:gd name="T50" fmla="*/ 35 w 377"/>
                  <a:gd name="T51" fmla="*/ 228 h 377"/>
                  <a:gd name="T52" fmla="*/ 51 w 377"/>
                  <a:gd name="T53" fmla="*/ 267 h 377"/>
                  <a:gd name="T54" fmla="*/ 49 w 377"/>
                  <a:gd name="T55" fmla="*/ 316 h 377"/>
                  <a:gd name="T56" fmla="*/ 52 w 377"/>
                  <a:gd name="T57" fmla="*/ 319 h 377"/>
                  <a:gd name="T58" fmla="*/ 57 w 377"/>
                  <a:gd name="T59" fmla="*/ 324 h 377"/>
                  <a:gd name="T60" fmla="*/ 59 w 377"/>
                  <a:gd name="T61" fmla="*/ 326 h 377"/>
                  <a:gd name="T62" fmla="*/ 108 w 377"/>
                  <a:gd name="T63" fmla="*/ 324 h 377"/>
                  <a:gd name="T64" fmla="*/ 147 w 377"/>
                  <a:gd name="T65" fmla="*/ 341 h 377"/>
                  <a:gd name="T66" fmla="*/ 180 w 377"/>
                  <a:gd name="T67" fmla="*/ 377 h 377"/>
                  <a:gd name="T68" fmla="*/ 184 w 377"/>
                  <a:gd name="T69" fmla="*/ 377 h 377"/>
                  <a:gd name="T70" fmla="*/ 191 w 377"/>
                  <a:gd name="T71" fmla="*/ 377 h 377"/>
                  <a:gd name="T72" fmla="*/ 194 w 377"/>
                  <a:gd name="T73" fmla="*/ 377 h 377"/>
                  <a:gd name="T74" fmla="*/ 227 w 377"/>
                  <a:gd name="T75" fmla="*/ 341 h 377"/>
                  <a:gd name="T76" fmla="*/ 267 w 377"/>
                  <a:gd name="T77" fmla="*/ 325 h 377"/>
                  <a:gd name="T78" fmla="*/ 316 w 377"/>
                  <a:gd name="T79" fmla="*/ 327 h 377"/>
                  <a:gd name="T80" fmla="*/ 318 w 377"/>
                  <a:gd name="T81" fmla="*/ 325 h 377"/>
                  <a:gd name="T82" fmla="*/ 323 w 377"/>
                  <a:gd name="T83" fmla="*/ 320 h 377"/>
                  <a:gd name="T84" fmla="*/ 326 w 377"/>
                  <a:gd name="T85" fmla="*/ 317 h 377"/>
                  <a:gd name="T86" fmla="*/ 324 w 377"/>
                  <a:gd name="T87" fmla="*/ 269 h 377"/>
                  <a:gd name="T88" fmla="*/ 341 w 377"/>
                  <a:gd name="T89" fmla="*/ 229 h 377"/>
                  <a:gd name="T90" fmla="*/ 377 w 377"/>
                  <a:gd name="T91" fmla="*/ 196 h 377"/>
                  <a:gd name="T92" fmla="*/ 377 w 377"/>
                  <a:gd name="T93" fmla="*/ 193 h 377"/>
                  <a:gd name="T94" fmla="*/ 377 w 377"/>
                  <a:gd name="T95" fmla="*/ 186 h 377"/>
                  <a:gd name="T96" fmla="*/ 377 w 377"/>
                  <a:gd name="T97" fmla="*/ 182 h 377"/>
                  <a:gd name="T98" fmla="*/ 188 w 377"/>
                  <a:gd name="T99" fmla="*/ 303 h 377"/>
                  <a:gd name="T100" fmla="*/ 73 w 377"/>
                  <a:gd name="T101" fmla="*/ 189 h 377"/>
                  <a:gd name="T102" fmla="*/ 188 w 377"/>
                  <a:gd name="T103" fmla="*/ 74 h 377"/>
                  <a:gd name="T104" fmla="*/ 303 w 377"/>
                  <a:gd name="T105" fmla="*/ 189 h 377"/>
                  <a:gd name="T106" fmla="*/ 188 w 377"/>
                  <a:gd name="T107" fmla="*/ 303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7" h="377">
                    <a:moveTo>
                      <a:pt x="377" y="182"/>
                    </a:moveTo>
                    <a:cubicBezTo>
                      <a:pt x="377" y="160"/>
                      <a:pt x="354" y="152"/>
                      <a:pt x="341" y="149"/>
                    </a:cubicBezTo>
                    <a:cubicBezTo>
                      <a:pt x="337" y="135"/>
                      <a:pt x="332" y="122"/>
                      <a:pt x="325" y="110"/>
                    </a:cubicBezTo>
                    <a:cubicBezTo>
                      <a:pt x="332" y="99"/>
                      <a:pt x="343" y="77"/>
                      <a:pt x="327" y="61"/>
                    </a:cubicBezTo>
                    <a:cubicBezTo>
                      <a:pt x="324" y="58"/>
                      <a:pt x="324" y="58"/>
                      <a:pt x="324" y="58"/>
                    </a:cubicBezTo>
                    <a:cubicBezTo>
                      <a:pt x="319" y="53"/>
                      <a:pt x="319" y="53"/>
                      <a:pt x="319" y="53"/>
                    </a:cubicBezTo>
                    <a:cubicBezTo>
                      <a:pt x="317" y="51"/>
                      <a:pt x="317" y="51"/>
                      <a:pt x="317" y="51"/>
                    </a:cubicBezTo>
                    <a:cubicBezTo>
                      <a:pt x="301" y="35"/>
                      <a:pt x="280" y="45"/>
                      <a:pt x="268" y="53"/>
                    </a:cubicBezTo>
                    <a:cubicBezTo>
                      <a:pt x="256" y="45"/>
                      <a:pt x="243" y="40"/>
                      <a:pt x="229" y="36"/>
                    </a:cubicBezTo>
                    <a:cubicBezTo>
                      <a:pt x="226" y="23"/>
                      <a:pt x="218" y="0"/>
                      <a:pt x="196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60" y="0"/>
                      <a:pt x="152" y="23"/>
                      <a:pt x="149" y="36"/>
                    </a:cubicBezTo>
                    <a:cubicBezTo>
                      <a:pt x="135" y="39"/>
                      <a:pt x="121" y="45"/>
                      <a:pt x="109" y="52"/>
                    </a:cubicBezTo>
                    <a:cubicBezTo>
                      <a:pt x="98" y="44"/>
                      <a:pt x="76" y="34"/>
                      <a:pt x="60" y="50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35" y="75"/>
                      <a:pt x="45" y="97"/>
                      <a:pt x="52" y="108"/>
                    </a:cubicBezTo>
                    <a:cubicBezTo>
                      <a:pt x="45" y="120"/>
                      <a:pt x="39" y="134"/>
                      <a:pt x="36" y="148"/>
                    </a:cubicBezTo>
                    <a:cubicBezTo>
                      <a:pt x="23" y="150"/>
                      <a:pt x="0" y="158"/>
                      <a:pt x="0" y="181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217"/>
                      <a:pt x="22" y="225"/>
                      <a:pt x="35" y="228"/>
                    </a:cubicBezTo>
                    <a:cubicBezTo>
                      <a:pt x="39" y="242"/>
                      <a:pt x="44" y="255"/>
                      <a:pt x="51" y="267"/>
                    </a:cubicBezTo>
                    <a:cubicBezTo>
                      <a:pt x="44" y="279"/>
                      <a:pt x="33" y="300"/>
                      <a:pt x="49" y="316"/>
                    </a:cubicBezTo>
                    <a:cubicBezTo>
                      <a:pt x="52" y="319"/>
                      <a:pt x="52" y="319"/>
                      <a:pt x="52" y="319"/>
                    </a:cubicBezTo>
                    <a:cubicBezTo>
                      <a:pt x="57" y="324"/>
                      <a:pt x="57" y="324"/>
                      <a:pt x="57" y="324"/>
                    </a:cubicBezTo>
                    <a:cubicBezTo>
                      <a:pt x="59" y="326"/>
                      <a:pt x="59" y="326"/>
                      <a:pt x="59" y="326"/>
                    </a:cubicBezTo>
                    <a:cubicBezTo>
                      <a:pt x="75" y="342"/>
                      <a:pt x="97" y="332"/>
                      <a:pt x="108" y="324"/>
                    </a:cubicBezTo>
                    <a:cubicBezTo>
                      <a:pt x="120" y="332"/>
                      <a:pt x="133" y="337"/>
                      <a:pt x="147" y="341"/>
                    </a:cubicBezTo>
                    <a:cubicBezTo>
                      <a:pt x="150" y="354"/>
                      <a:pt x="158" y="377"/>
                      <a:pt x="180" y="377"/>
                    </a:cubicBezTo>
                    <a:cubicBezTo>
                      <a:pt x="184" y="377"/>
                      <a:pt x="184" y="377"/>
                      <a:pt x="184" y="377"/>
                    </a:cubicBezTo>
                    <a:cubicBezTo>
                      <a:pt x="191" y="377"/>
                      <a:pt x="191" y="377"/>
                      <a:pt x="191" y="377"/>
                    </a:cubicBezTo>
                    <a:cubicBezTo>
                      <a:pt x="194" y="377"/>
                      <a:pt x="194" y="377"/>
                      <a:pt x="194" y="377"/>
                    </a:cubicBezTo>
                    <a:cubicBezTo>
                      <a:pt x="217" y="377"/>
                      <a:pt x="225" y="355"/>
                      <a:pt x="227" y="341"/>
                    </a:cubicBezTo>
                    <a:cubicBezTo>
                      <a:pt x="241" y="338"/>
                      <a:pt x="255" y="332"/>
                      <a:pt x="267" y="325"/>
                    </a:cubicBezTo>
                    <a:cubicBezTo>
                      <a:pt x="278" y="333"/>
                      <a:pt x="300" y="343"/>
                      <a:pt x="316" y="327"/>
                    </a:cubicBezTo>
                    <a:cubicBezTo>
                      <a:pt x="318" y="325"/>
                      <a:pt x="318" y="325"/>
                      <a:pt x="318" y="325"/>
                    </a:cubicBezTo>
                    <a:cubicBezTo>
                      <a:pt x="323" y="320"/>
                      <a:pt x="323" y="320"/>
                      <a:pt x="323" y="320"/>
                    </a:cubicBezTo>
                    <a:cubicBezTo>
                      <a:pt x="326" y="317"/>
                      <a:pt x="326" y="317"/>
                      <a:pt x="326" y="317"/>
                    </a:cubicBezTo>
                    <a:cubicBezTo>
                      <a:pt x="342" y="302"/>
                      <a:pt x="331" y="280"/>
                      <a:pt x="324" y="269"/>
                    </a:cubicBezTo>
                    <a:cubicBezTo>
                      <a:pt x="331" y="257"/>
                      <a:pt x="337" y="243"/>
                      <a:pt x="341" y="229"/>
                    </a:cubicBezTo>
                    <a:cubicBezTo>
                      <a:pt x="354" y="227"/>
                      <a:pt x="377" y="219"/>
                      <a:pt x="377" y="196"/>
                    </a:cubicBezTo>
                    <a:cubicBezTo>
                      <a:pt x="377" y="193"/>
                      <a:pt x="377" y="193"/>
                      <a:pt x="377" y="193"/>
                    </a:cubicBezTo>
                    <a:cubicBezTo>
                      <a:pt x="377" y="186"/>
                      <a:pt x="377" y="186"/>
                      <a:pt x="377" y="186"/>
                    </a:cubicBezTo>
                    <a:lnTo>
                      <a:pt x="377" y="182"/>
                    </a:lnTo>
                    <a:close/>
                    <a:moveTo>
                      <a:pt x="188" y="303"/>
                    </a:moveTo>
                    <a:cubicBezTo>
                      <a:pt x="125" y="303"/>
                      <a:pt x="73" y="252"/>
                      <a:pt x="73" y="189"/>
                    </a:cubicBezTo>
                    <a:cubicBezTo>
                      <a:pt x="73" y="125"/>
                      <a:pt x="125" y="74"/>
                      <a:pt x="188" y="74"/>
                    </a:cubicBezTo>
                    <a:cubicBezTo>
                      <a:pt x="252" y="74"/>
                      <a:pt x="303" y="125"/>
                      <a:pt x="303" y="189"/>
                    </a:cubicBezTo>
                    <a:cubicBezTo>
                      <a:pt x="303" y="252"/>
                      <a:pt x="252" y="303"/>
                      <a:pt x="188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0" name="Freeform 96">
                <a:extLst>
                  <a:ext uri="{FF2B5EF4-FFF2-40B4-BE49-F238E27FC236}">
                    <a16:creationId xmlns:a16="http://schemas.microsoft.com/office/drawing/2014/main" id="{471170AB-6C95-4396-AEF3-D7886C966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74564" y="3559322"/>
                <a:ext cx="847599" cy="847758"/>
              </a:xfrm>
              <a:custGeom>
                <a:avLst/>
                <a:gdLst>
                  <a:gd name="T0" fmla="*/ 204 w 226"/>
                  <a:gd name="T1" fmla="*/ 90 h 226"/>
                  <a:gd name="T2" fmla="*/ 195 w 226"/>
                  <a:gd name="T3" fmla="*/ 66 h 226"/>
                  <a:gd name="T4" fmla="*/ 196 w 226"/>
                  <a:gd name="T5" fmla="*/ 37 h 226"/>
                  <a:gd name="T6" fmla="*/ 195 w 226"/>
                  <a:gd name="T7" fmla="*/ 35 h 226"/>
                  <a:gd name="T8" fmla="*/ 192 w 226"/>
                  <a:gd name="T9" fmla="*/ 32 h 226"/>
                  <a:gd name="T10" fmla="*/ 190 w 226"/>
                  <a:gd name="T11" fmla="*/ 31 h 226"/>
                  <a:gd name="T12" fmla="*/ 161 w 226"/>
                  <a:gd name="T13" fmla="*/ 32 h 226"/>
                  <a:gd name="T14" fmla="*/ 137 w 226"/>
                  <a:gd name="T15" fmla="*/ 22 h 226"/>
                  <a:gd name="T16" fmla="*/ 117 w 226"/>
                  <a:gd name="T17" fmla="*/ 0 h 226"/>
                  <a:gd name="T18" fmla="*/ 115 w 226"/>
                  <a:gd name="T19" fmla="*/ 0 h 226"/>
                  <a:gd name="T20" fmla="*/ 111 w 226"/>
                  <a:gd name="T21" fmla="*/ 0 h 226"/>
                  <a:gd name="T22" fmla="*/ 109 w 226"/>
                  <a:gd name="T23" fmla="*/ 0 h 226"/>
                  <a:gd name="T24" fmla="*/ 89 w 226"/>
                  <a:gd name="T25" fmla="*/ 22 h 226"/>
                  <a:gd name="T26" fmla="*/ 66 w 226"/>
                  <a:gd name="T27" fmla="*/ 31 h 226"/>
                  <a:gd name="T28" fmla="*/ 36 w 226"/>
                  <a:gd name="T29" fmla="*/ 30 h 226"/>
                  <a:gd name="T30" fmla="*/ 35 w 226"/>
                  <a:gd name="T31" fmla="*/ 32 h 226"/>
                  <a:gd name="T32" fmla="*/ 32 w 226"/>
                  <a:gd name="T33" fmla="*/ 35 h 226"/>
                  <a:gd name="T34" fmla="*/ 30 w 226"/>
                  <a:gd name="T35" fmla="*/ 36 h 226"/>
                  <a:gd name="T36" fmla="*/ 31 w 226"/>
                  <a:gd name="T37" fmla="*/ 65 h 226"/>
                  <a:gd name="T38" fmla="*/ 21 w 226"/>
                  <a:gd name="T39" fmla="*/ 89 h 226"/>
                  <a:gd name="T40" fmla="*/ 0 w 226"/>
                  <a:gd name="T41" fmla="*/ 109 h 226"/>
                  <a:gd name="T42" fmla="*/ 0 w 226"/>
                  <a:gd name="T43" fmla="*/ 111 h 226"/>
                  <a:gd name="T44" fmla="*/ 0 w 226"/>
                  <a:gd name="T45" fmla="*/ 115 h 226"/>
                  <a:gd name="T46" fmla="*/ 0 w 226"/>
                  <a:gd name="T47" fmla="*/ 117 h 226"/>
                  <a:gd name="T48" fmla="*/ 0 w 226"/>
                  <a:gd name="T49" fmla="*/ 119 h 226"/>
                  <a:gd name="T50" fmla="*/ 7 w 226"/>
                  <a:gd name="T51" fmla="*/ 122 h 226"/>
                  <a:gd name="T52" fmla="*/ 36 w 226"/>
                  <a:gd name="T53" fmla="*/ 114 h 226"/>
                  <a:gd name="T54" fmla="*/ 44 w 226"/>
                  <a:gd name="T55" fmla="*/ 115 h 226"/>
                  <a:gd name="T56" fmla="*/ 44 w 226"/>
                  <a:gd name="T57" fmla="*/ 113 h 226"/>
                  <a:gd name="T58" fmla="*/ 113 w 226"/>
                  <a:gd name="T59" fmla="*/ 44 h 226"/>
                  <a:gd name="T60" fmla="*/ 182 w 226"/>
                  <a:gd name="T61" fmla="*/ 113 h 226"/>
                  <a:gd name="T62" fmla="*/ 113 w 226"/>
                  <a:gd name="T63" fmla="*/ 182 h 226"/>
                  <a:gd name="T64" fmla="*/ 82 w 226"/>
                  <a:gd name="T65" fmla="*/ 175 h 226"/>
                  <a:gd name="T66" fmla="*/ 75 w 226"/>
                  <a:gd name="T67" fmla="*/ 191 h 226"/>
                  <a:gd name="T68" fmla="*/ 80 w 226"/>
                  <a:gd name="T69" fmla="*/ 202 h 226"/>
                  <a:gd name="T70" fmla="*/ 88 w 226"/>
                  <a:gd name="T71" fmla="*/ 205 h 226"/>
                  <a:gd name="T72" fmla="*/ 108 w 226"/>
                  <a:gd name="T73" fmla="*/ 226 h 226"/>
                  <a:gd name="T74" fmla="*/ 110 w 226"/>
                  <a:gd name="T75" fmla="*/ 226 h 226"/>
                  <a:gd name="T76" fmla="*/ 114 w 226"/>
                  <a:gd name="T77" fmla="*/ 226 h 226"/>
                  <a:gd name="T78" fmla="*/ 117 w 226"/>
                  <a:gd name="T79" fmla="*/ 226 h 226"/>
                  <a:gd name="T80" fmla="*/ 136 w 226"/>
                  <a:gd name="T81" fmla="*/ 205 h 226"/>
                  <a:gd name="T82" fmla="*/ 160 w 226"/>
                  <a:gd name="T83" fmla="*/ 195 h 226"/>
                  <a:gd name="T84" fmla="*/ 189 w 226"/>
                  <a:gd name="T85" fmla="*/ 196 h 226"/>
                  <a:gd name="T86" fmla="*/ 191 w 226"/>
                  <a:gd name="T87" fmla="*/ 195 h 226"/>
                  <a:gd name="T88" fmla="*/ 194 w 226"/>
                  <a:gd name="T89" fmla="*/ 192 h 226"/>
                  <a:gd name="T90" fmla="*/ 195 w 226"/>
                  <a:gd name="T91" fmla="*/ 191 h 226"/>
                  <a:gd name="T92" fmla="*/ 194 w 226"/>
                  <a:gd name="T93" fmla="*/ 161 h 226"/>
                  <a:gd name="T94" fmla="*/ 204 w 226"/>
                  <a:gd name="T95" fmla="*/ 138 h 226"/>
                  <a:gd name="T96" fmla="*/ 226 w 226"/>
                  <a:gd name="T97" fmla="*/ 118 h 226"/>
                  <a:gd name="T98" fmla="*/ 226 w 226"/>
                  <a:gd name="T99" fmla="*/ 116 h 226"/>
                  <a:gd name="T100" fmla="*/ 226 w 226"/>
                  <a:gd name="T101" fmla="*/ 112 h 226"/>
                  <a:gd name="T102" fmla="*/ 226 w 226"/>
                  <a:gd name="T103" fmla="*/ 110 h 226"/>
                  <a:gd name="T104" fmla="*/ 204 w 226"/>
                  <a:gd name="T105" fmla="*/ 9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6" h="226">
                    <a:moveTo>
                      <a:pt x="204" y="90"/>
                    </a:moveTo>
                    <a:cubicBezTo>
                      <a:pt x="202" y="81"/>
                      <a:pt x="199" y="73"/>
                      <a:pt x="195" y="66"/>
                    </a:cubicBezTo>
                    <a:cubicBezTo>
                      <a:pt x="199" y="59"/>
                      <a:pt x="206" y="46"/>
                      <a:pt x="196" y="37"/>
                    </a:cubicBezTo>
                    <a:cubicBezTo>
                      <a:pt x="195" y="35"/>
                      <a:pt x="195" y="35"/>
                      <a:pt x="195" y="35"/>
                    </a:cubicBezTo>
                    <a:cubicBezTo>
                      <a:pt x="192" y="32"/>
                      <a:pt x="192" y="32"/>
                      <a:pt x="192" y="32"/>
                    </a:cubicBezTo>
                    <a:cubicBezTo>
                      <a:pt x="190" y="31"/>
                      <a:pt x="190" y="31"/>
                      <a:pt x="190" y="31"/>
                    </a:cubicBezTo>
                    <a:cubicBezTo>
                      <a:pt x="181" y="21"/>
                      <a:pt x="168" y="27"/>
                      <a:pt x="161" y="32"/>
                    </a:cubicBezTo>
                    <a:cubicBezTo>
                      <a:pt x="154" y="28"/>
                      <a:pt x="146" y="24"/>
                      <a:pt x="137" y="22"/>
                    </a:cubicBezTo>
                    <a:cubicBezTo>
                      <a:pt x="136" y="14"/>
                      <a:pt x="131" y="0"/>
                      <a:pt x="117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96" y="0"/>
                      <a:pt x="91" y="14"/>
                      <a:pt x="89" y="22"/>
                    </a:cubicBezTo>
                    <a:cubicBezTo>
                      <a:pt x="81" y="24"/>
                      <a:pt x="73" y="27"/>
                      <a:pt x="66" y="31"/>
                    </a:cubicBezTo>
                    <a:cubicBezTo>
                      <a:pt x="59" y="27"/>
                      <a:pt x="46" y="21"/>
                      <a:pt x="36" y="30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21" y="45"/>
                      <a:pt x="27" y="58"/>
                      <a:pt x="31" y="65"/>
                    </a:cubicBezTo>
                    <a:cubicBezTo>
                      <a:pt x="27" y="72"/>
                      <a:pt x="24" y="80"/>
                      <a:pt x="21" y="89"/>
                    </a:cubicBezTo>
                    <a:cubicBezTo>
                      <a:pt x="14" y="90"/>
                      <a:pt x="0" y="95"/>
                      <a:pt x="0" y="10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8"/>
                      <a:pt x="0" y="118"/>
                      <a:pt x="0" y="119"/>
                    </a:cubicBezTo>
                    <a:cubicBezTo>
                      <a:pt x="2" y="120"/>
                      <a:pt x="5" y="121"/>
                      <a:pt x="7" y="122"/>
                    </a:cubicBezTo>
                    <a:cubicBezTo>
                      <a:pt x="15" y="118"/>
                      <a:pt x="25" y="114"/>
                      <a:pt x="36" y="114"/>
                    </a:cubicBezTo>
                    <a:cubicBezTo>
                      <a:pt x="39" y="114"/>
                      <a:pt x="41" y="114"/>
                      <a:pt x="44" y="115"/>
                    </a:cubicBezTo>
                    <a:cubicBezTo>
                      <a:pt x="44" y="114"/>
                      <a:pt x="44" y="114"/>
                      <a:pt x="44" y="113"/>
                    </a:cubicBezTo>
                    <a:cubicBezTo>
                      <a:pt x="44" y="75"/>
                      <a:pt x="75" y="44"/>
                      <a:pt x="113" y="44"/>
                    </a:cubicBezTo>
                    <a:cubicBezTo>
                      <a:pt x="151" y="44"/>
                      <a:pt x="182" y="75"/>
                      <a:pt x="182" y="113"/>
                    </a:cubicBezTo>
                    <a:cubicBezTo>
                      <a:pt x="182" y="151"/>
                      <a:pt x="151" y="182"/>
                      <a:pt x="113" y="182"/>
                    </a:cubicBezTo>
                    <a:cubicBezTo>
                      <a:pt x="102" y="182"/>
                      <a:pt x="91" y="179"/>
                      <a:pt x="82" y="175"/>
                    </a:cubicBezTo>
                    <a:cubicBezTo>
                      <a:pt x="80" y="181"/>
                      <a:pt x="78" y="186"/>
                      <a:pt x="75" y="191"/>
                    </a:cubicBezTo>
                    <a:cubicBezTo>
                      <a:pt x="77" y="195"/>
                      <a:pt x="79" y="198"/>
                      <a:pt x="80" y="202"/>
                    </a:cubicBezTo>
                    <a:cubicBezTo>
                      <a:pt x="83" y="203"/>
                      <a:pt x="86" y="204"/>
                      <a:pt x="88" y="205"/>
                    </a:cubicBezTo>
                    <a:cubicBezTo>
                      <a:pt x="90" y="212"/>
                      <a:pt x="95" y="226"/>
                      <a:pt x="108" y="226"/>
                    </a:cubicBezTo>
                    <a:cubicBezTo>
                      <a:pt x="110" y="226"/>
                      <a:pt x="110" y="226"/>
                      <a:pt x="110" y="226"/>
                    </a:cubicBezTo>
                    <a:cubicBezTo>
                      <a:pt x="114" y="226"/>
                      <a:pt x="114" y="226"/>
                      <a:pt x="114" y="226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130" y="226"/>
                      <a:pt x="135" y="213"/>
                      <a:pt x="136" y="205"/>
                    </a:cubicBezTo>
                    <a:cubicBezTo>
                      <a:pt x="145" y="203"/>
                      <a:pt x="153" y="199"/>
                      <a:pt x="160" y="195"/>
                    </a:cubicBezTo>
                    <a:cubicBezTo>
                      <a:pt x="167" y="200"/>
                      <a:pt x="180" y="206"/>
                      <a:pt x="189" y="196"/>
                    </a:cubicBezTo>
                    <a:cubicBezTo>
                      <a:pt x="191" y="195"/>
                      <a:pt x="191" y="195"/>
                      <a:pt x="191" y="195"/>
                    </a:cubicBezTo>
                    <a:cubicBezTo>
                      <a:pt x="194" y="192"/>
                      <a:pt x="194" y="192"/>
                      <a:pt x="194" y="192"/>
                    </a:cubicBezTo>
                    <a:cubicBezTo>
                      <a:pt x="195" y="191"/>
                      <a:pt x="195" y="191"/>
                      <a:pt x="195" y="191"/>
                    </a:cubicBezTo>
                    <a:cubicBezTo>
                      <a:pt x="205" y="181"/>
                      <a:pt x="199" y="168"/>
                      <a:pt x="194" y="161"/>
                    </a:cubicBezTo>
                    <a:cubicBezTo>
                      <a:pt x="199" y="154"/>
                      <a:pt x="202" y="146"/>
                      <a:pt x="204" y="138"/>
                    </a:cubicBezTo>
                    <a:cubicBezTo>
                      <a:pt x="212" y="136"/>
                      <a:pt x="226" y="131"/>
                      <a:pt x="226" y="118"/>
                    </a:cubicBezTo>
                    <a:cubicBezTo>
                      <a:pt x="226" y="116"/>
                      <a:pt x="226" y="116"/>
                      <a:pt x="226" y="116"/>
                    </a:cubicBezTo>
                    <a:cubicBezTo>
                      <a:pt x="226" y="112"/>
                      <a:pt x="226" y="112"/>
                      <a:pt x="226" y="112"/>
                    </a:cubicBezTo>
                    <a:cubicBezTo>
                      <a:pt x="226" y="110"/>
                      <a:pt x="226" y="110"/>
                      <a:pt x="226" y="110"/>
                    </a:cubicBezTo>
                    <a:cubicBezTo>
                      <a:pt x="226" y="96"/>
                      <a:pt x="212" y="91"/>
                      <a:pt x="204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1" name="Freeform 97">
                <a:extLst>
                  <a:ext uri="{FF2B5EF4-FFF2-40B4-BE49-F238E27FC236}">
                    <a16:creationId xmlns:a16="http://schemas.microsoft.com/office/drawing/2014/main" id="{E63AD57C-844A-469D-B94D-A9D9891B3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95204" y="3743477"/>
                <a:ext cx="484118" cy="484209"/>
              </a:xfrm>
              <a:custGeom>
                <a:avLst/>
                <a:gdLst>
                  <a:gd name="T0" fmla="*/ 129 w 129"/>
                  <a:gd name="T1" fmla="*/ 64 h 129"/>
                  <a:gd name="T2" fmla="*/ 65 w 129"/>
                  <a:gd name="T3" fmla="*/ 0 h 129"/>
                  <a:gd name="T4" fmla="*/ 0 w 129"/>
                  <a:gd name="T5" fmla="*/ 64 h 129"/>
                  <a:gd name="T6" fmla="*/ 1 w 129"/>
                  <a:gd name="T7" fmla="*/ 67 h 129"/>
                  <a:gd name="T8" fmla="*/ 7 w 129"/>
                  <a:gd name="T9" fmla="*/ 70 h 129"/>
                  <a:gd name="T10" fmla="*/ 7 w 129"/>
                  <a:gd name="T11" fmla="*/ 64 h 129"/>
                  <a:gd name="T12" fmla="*/ 65 w 129"/>
                  <a:gd name="T13" fmla="*/ 6 h 129"/>
                  <a:gd name="T14" fmla="*/ 123 w 129"/>
                  <a:gd name="T15" fmla="*/ 64 h 129"/>
                  <a:gd name="T16" fmla="*/ 65 w 129"/>
                  <a:gd name="T17" fmla="*/ 122 h 129"/>
                  <a:gd name="T18" fmla="*/ 36 w 129"/>
                  <a:gd name="T19" fmla="*/ 115 h 129"/>
                  <a:gd name="T20" fmla="*/ 35 w 129"/>
                  <a:gd name="T21" fmla="*/ 121 h 129"/>
                  <a:gd name="T22" fmla="*/ 65 w 129"/>
                  <a:gd name="T23" fmla="*/ 129 h 129"/>
                  <a:gd name="T24" fmla="*/ 129 w 129"/>
                  <a:gd name="T25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129">
                    <a:moveTo>
                      <a:pt x="129" y="64"/>
                    </a:moveTo>
                    <a:cubicBezTo>
                      <a:pt x="129" y="29"/>
                      <a:pt x="100" y="0"/>
                      <a:pt x="65" y="0"/>
                    </a:cubicBezTo>
                    <a:cubicBezTo>
                      <a:pt x="29" y="0"/>
                      <a:pt x="0" y="29"/>
                      <a:pt x="0" y="64"/>
                    </a:cubicBezTo>
                    <a:cubicBezTo>
                      <a:pt x="0" y="65"/>
                      <a:pt x="1" y="66"/>
                      <a:pt x="1" y="67"/>
                    </a:cubicBezTo>
                    <a:cubicBezTo>
                      <a:pt x="3" y="68"/>
                      <a:pt x="5" y="69"/>
                      <a:pt x="7" y="70"/>
                    </a:cubicBezTo>
                    <a:cubicBezTo>
                      <a:pt x="7" y="68"/>
                      <a:pt x="7" y="66"/>
                      <a:pt x="7" y="64"/>
                    </a:cubicBezTo>
                    <a:cubicBezTo>
                      <a:pt x="7" y="32"/>
                      <a:pt x="33" y="6"/>
                      <a:pt x="65" y="6"/>
                    </a:cubicBezTo>
                    <a:cubicBezTo>
                      <a:pt x="97" y="6"/>
                      <a:pt x="123" y="32"/>
                      <a:pt x="123" y="64"/>
                    </a:cubicBezTo>
                    <a:cubicBezTo>
                      <a:pt x="123" y="96"/>
                      <a:pt x="97" y="122"/>
                      <a:pt x="65" y="122"/>
                    </a:cubicBezTo>
                    <a:cubicBezTo>
                      <a:pt x="54" y="122"/>
                      <a:pt x="44" y="120"/>
                      <a:pt x="36" y="115"/>
                    </a:cubicBezTo>
                    <a:cubicBezTo>
                      <a:pt x="36" y="117"/>
                      <a:pt x="35" y="119"/>
                      <a:pt x="35" y="121"/>
                    </a:cubicBezTo>
                    <a:cubicBezTo>
                      <a:pt x="44" y="126"/>
                      <a:pt x="54" y="129"/>
                      <a:pt x="65" y="129"/>
                    </a:cubicBezTo>
                    <a:cubicBezTo>
                      <a:pt x="100" y="129"/>
                      <a:pt x="129" y="100"/>
                      <a:pt x="129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2" name="Freeform 98">
                <a:extLst>
                  <a:ext uri="{FF2B5EF4-FFF2-40B4-BE49-F238E27FC236}">
                    <a16:creationId xmlns:a16="http://schemas.microsoft.com/office/drawing/2014/main" id="{B2A41578-9BBD-405D-99FC-188CF0A43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31686" y="4586328"/>
                <a:ext cx="7935" cy="7937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0 h 2"/>
                  <a:gd name="T4" fmla="*/ 2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0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3" name="Freeform 99">
                <a:extLst>
                  <a:ext uri="{FF2B5EF4-FFF2-40B4-BE49-F238E27FC236}">
                    <a16:creationId xmlns:a16="http://schemas.microsoft.com/office/drawing/2014/main" id="{D124F00E-EA9C-48B1-8903-27AB1B7D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16187" y="4568826"/>
                <a:ext cx="3175" cy="6351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1 w 1"/>
                  <a:gd name="T5" fmla="*/ 0 h 2"/>
                  <a:gd name="T6" fmla="*/ 1 w 1"/>
                  <a:gd name="T7" fmla="*/ 0 h 2"/>
                  <a:gd name="T8" fmla="*/ 1 w 1"/>
                  <a:gd name="T9" fmla="*/ 0 h 2"/>
                  <a:gd name="T10" fmla="*/ 0 w 1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D9C590DA-EE30-48A5-8A32-DB4BF81B7F7F}"/>
              </a:ext>
            </a:extLst>
          </p:cNvPr>
          <p:cNvGrpSpPr/>
          <p:nvPr/>
        </p:nvGrpSpPr>
        <p:grpSpPr>
          <a:xfrm>
            <a:off x="1070063" y="3190151"/>
            <a:ext cx="2073595" cy="1698133"/>
            <a:chOff x="1061472" y="4605403"/>
            <a:chExt cx="964732" cy="790049"/>
          </a:xfrm>
        </p:grpSpPr>
        <p:sp>
          <p:nvSpPr>
            <p:cNvPr id="286" name="TextBox 7">
              <a:extLst>
                <a:ext uri="{FF2B5EF4-FFF2-40B4-BE49-F238E27FC236}">
                  <a16:creationId xmlns:a16="http://schemas.microsoft.com/office/drawing/2014/main" id="{C20F6921-31D5-409B-B6C2-FB1150AB387B}"/>
                </a:ext>
              </a:extLst>
            </p:cNvPr>
            <p:cNvSpPr txBox="1"/>
            <p:nvPr/>
          </p:nvSpPr>
          <p:spPr bwMode="auto">
            <a:xfrm>
              <a:off x="1061472" y="5237941"/>
              <a:ext cx="964732" cy="15751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数据运营部门</a:t>
              </a:r>
            </a:p>
          </p:txBody>
        </p:sp>
        <p:pic>
          <p:nvPicPr>
            <p:cNvPr id="287" name="图片 286">
              <a:extLst>
                <a:ext uri="{FF2B5EF4-FFF2-40B4-BE49-F238E27FC236}">
                  <a16:creationId xmlns:a16="http://schemas.microsoft.com/office/drawing/2014/main" id="{1B60154E-EF7D-4B82-8D78-0B8F846FF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3" t="17310" r="67366" b="3494"/>
            <a:stretch/>
          </p:blipFill>
          <p:spPr>
            <a:xfrm>
              <a:off x="1341061" y="4605403"/>
              <a:ext cx="390338" cy="621001"/>
            </a:xfrm>
            <a:prstGeom prst="rect">
              <a:avLst/>
            </a:prstGeom>
          </p:spPr>
        </p:pic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B3759131-4FF5-48BF-88B2-E80F92529912}"/>
              </a:ext>
            </a:extLst>
          </p:cNvPr>
          <p:cNvGrpSpPr/>
          <p:nvPr/>
        </p:nvGrpSpPr>
        <p:grpSpPr>
          <a:xfrm>
            <a:off x="7488826" y="3237172"/>
            <a:ext cx="1640175" cy="1664064"/>
            <a:chOff x="2887097" y="1809091"/>
            <a:chExt cx="1640175" cy="1664064"/>
          </a:xfrm>
        </p:grpSpPr>
        <p:pic>
          <p:nvPicPr>
            <p:cNvPr id="289" name="图片 288">
              <a:extLst>
                <a:ext uri="{FF2B5EF4-FFF2-40B4-BE49-F238E27FC236}">
                  <a16:creationId xmlns:a16="http://schemas.microsoft.com/office/drawing/2014/main" id="{65A662C4-C251-426A-9F89-37CB0E1AB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21"/>
            <a:stretch/>
          </p:blipFill>
          <p:spPr>
            <a:xfrm>
              <a:off x="3274636" y="1809091"/>
              <a:ext cx="838992" cy="1298492"/>
            </a:xfrm>
            <a:prstGeom prst="rect">
              <a:avLst/>
            </a:prstGeom>
          </p:spPr>
        </p:pic>
        <p:sp>
          <p:nvSpPr>
            <p:cNvPr id="290" name="TextBox 7">
              <a:extLst>
                <a:ext uri="{FF2B5EF4-FFF2-40B4-BE49-F238E27FC236}">
                  <a16:creationId xmlns:a16="http://schemas.microsoft.com/office/drawing/2014/main" id="{F8B8C4D0-2BF3-41B1-AE40-0E29AA699C1B}"/>
                </a:ext>
              </a:extLst>
            </p:cNvPr>
            <p:cNvSpPr txBox="1"/>
            <p:nvPr/>
          </p:nvSpPr>
          <p:spPr bwMode="auto">
            <a:xfrm>
              <a:off x="2887097" y="3134601"/>
              <a:ext cx="1640175" cy="3385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数据开发者</a:t>
              </a:r>
            </a:p>
          </p:txBody>
        </p:sp>
      </p:grpSp>
      <p:sp>
        <p:nvSpPr>
          <p:cNvPr id="291" name="TextBox 7">
            <a:extLst>
              <a:ext uri="{FF2B5EF4-FFF2-40B4-BE49-F238E27FC236}">
                <a16:creationId xmlns:a16="http://schemas.microsoft.com/office/drawing/2014/main" id="{7BF37967-4DE1-47E4-B706-2C1C3A4AB530}"/>
              </a:ext>
            </a:extLst>
          </p:cNvPr>
          <p:cNvSpPr txBox="1"/>
          <p:nvPr/>
        </p:nvSpPr>
        <p:spPr bwMode="auto">
          <a:xfrm>
            <a:off x="5616992" y="4046860"/>
            <a:ext cx="2073595" cy="33855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00" b="1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数据资产目录</a:t>
            </a:r>
          </a:p>
        </p:txBody>
      </p:sp>
      <p:sp>
        <p:nvSpPr>
          <p:cNvPr id="292" name="TextBox 7">
            <a:extLst>
              <a:ext uri="{FF2B5EF4-FFF2-40B4-BE49-F238E27FC236}">
                <a16:creationId xmlns:a16="http://schemas.microsoft.com/office/drawing/2014/main" id="{6AA53E33-63F8-4A83-BCDB-49ADD89969A1}"/>
              </a:ext>
            </a:extLst>
          </p:cNvPr>
          <p:cNvSpPr txBox="1"/>
          <p:nvPr/>
        </p:nvSpPr>
        <p:spPr bwMode="auto">
          <a:xfrm>
            <a:off x="2550449" y="4034924"/>
            <a:ext cx="2073595" cy="33855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600" b="1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数据资产视图</a:t>
            </a:r>
          </a:p>
        </p:txBody>
      </p: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7F613454-2908-4A91-B6E6-85B17394131A}"/>
              </a:ext>
            </a:extLst>
          </p:cNvPr>
          <p:cNvGrpSpPr/>
          <p:nvPr/>
        </p:nvGrpSpPr>
        <p:grpSpPr>
          <a:xfrm>
            <a:off x="7580418" y="2273125"/>
            <a:ext cx="3490638" cy="537337"/>
            <a:chOff x="9121368" y="2287974"/>
            <a:chExt cx="3926201" cy="655960"/>
          </a:xfrm>
        </p:grpSpPr>
        <p:grpSp>
          <p:nvGrpSpPr>
            <p:cNvPr id="294" name="组合 293">
              <a:extLst>
                <a:ext uri="{FF2B5EF4-FFF2-40B4-BE49-F238E27FC236}">
                  <a16:creationId xmlns:a16="http://schemas.microsoft.com/office/drawing/2014/main" id="{F10E0DB9-8E32-4CCE-A66E-2E3A9B1C69DD}"/>
                </a:ext>
              </a:extLst>
            </p:cNvPr>
            <p:cNvGrpSpPr/>
            <p:nvPr/>
          </p:nvGrpSpPr>
          <p:grpSpPr>
            <a:xfrm>
              <a:off x="9146952" y="2287974"/>
              <a:ext cx="3900617" cy="655960"/>
              <a:chOff x="9146952" y="2253376"/>
              <a:chExt cx="3900617" cy="655960"/>
            </a:xfrm>
          </p:grpSpPr>
          <p:sp>
            <p:nvSpPr>
              <p:cNvPr id="296" name="Oval 9">
                <a:extLst>
                  <a:ext uri="{FF2B5EF4-FFF2-40B4-BE49-F238E27FC236}">
                    <a16:creationId xmlns:a16="http://schemas.microsoft.com/office/drawing/2014/main" id="{69A8D7A9-050B-4076-91D2-1158A00BD11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37393" y="2253376"/>
                <a:ext cx="2237828" cy="411355"/>
              </a:xfrm>
              <a:prstGeom prst="round1Rect">
                <a:avLst>
                  <a:gd name="adj" fmla="val 42796"/>
                </a:avLst>
              </a:prstGeom>
              <a:solidFill>
                <a:srgbClr val="8064A2"/>
              </a:solidFill>
              <a:ln w="25400">
                <a:noFill/>
                <a:round/>
                <a:headEnd/>
                <a:tailEnd/>
              </a:ln>
            </p:spPr>
            <p:txBody>
              <a:bodyPr lIns="60960" tIns="59267" rIns="60960" bIns="59267" anchor="ctr" anchorCtr="1"/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kumimoji="1" lang="en-US" altLang="zh-CN" sz="1400" b="1" dirty="0">
                    <a:solidFill>
                      <a:schemeClr val="bg1"/>
                    </a:solidFill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DSL</a:t>
                </a:r>
                <a:r>
                  <a:rPr kumimoji="1" lang="zh-CN" altLang="en-US" sz="1400" b="1" dirty="0">
                    <a:solidFill>
                      <a:schemeClr val="bg1"/>
                    </a:solidFill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解析查询接口</a:t>
                </a:r>
                <a:endParaRPr kumimoji="1" lang="zh-TW" altLang="en-US" sz="14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Microsoft YaHei" charset="-122"/>
                  <a:sym typeface=""/>
                </a:endParaRPr>
              </a:p>
            </p:txBody>
          </p:sp>
          <p:sp>
            <p:nvSpPr>
              <p:cNvPr id="297" name="TextBox 106">
                <a:extLst>
                  <a:ext uri="{FF2B5EF4-FFF2-40B4-BE49-F238E27FC236}">
                    <a16:creationId xmlns:a16="http://schemas.microsoft.com/office/drawing/2014/main" id="{13162A93-68CD-4BF4-872B-4651A67D59E8}"/>
                  </a:ext>
                </a:extLst>
              </p:cNvPr>
              <p:cNvSpPr txBox="1"/>
              <p:nvPr/>
            </p:nvSpPr>
            <p:spPr>
              <a:xfrm>
                <a:off x="9537387" y="2664730"/>
                <a:ext cx="3510182" cy="244606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tIns="154800" rtlCol="0" anchor="ctr" anchorCtr="0">
                <a:noAutofit/>
              </a:bodyPr>
              <a:lstStyle/>
              <a:p>
                <a:pPr marR="0" lvl="0" algn="just" defTabSz="9008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zh-CN" altLang="en-US" sz="1050" kern="0" dirty="0"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使用分析工具快速查询、读取、关联数据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</p:txBody>
          </p:sp>
          <p:sp>
            <p:nvSpPr>
              <p:cNvPr id="298" name="Freeform 8">
                <a:extLst>
                  <a:ext uri="{FF2B5EF4-FFF2-40B4-BE49-F238E27FC236}">
                    <a16:creationId xmlns:a16="http://schemas.microsoft.com/office/drawing/2014/main" id="{904683C9-C210-4BE4-BCF1-4A35748C135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111144" y="2289184"/>
                <a:ext cx="408182" cy="336566"/>
              </a:xfrm>
              <a:custGeom>
                <a:avLst/>
                <a:gdLst>
                  <a:gd name="T0" fmla="*/ 0 w 2393"/>
                  <a:gd name="T1" fmla="*/ 0 h 2160"/>
                  <a:gd name="T2" fmla="*/ 0 w 2393"/>
                  <a:gd name="T3" fmla="*/ 0 h 2160"/>
                  <a:gd name="T4" fmla="*/ 0 w 2393"/>
                  <a:gd name="T5" fmla="*/ 0 h 2160"/>
                  <a:gd name="T6" fmla="*/ 0 w 2393"/>
                  <a:gd name="T7" fmla="*/ 0 h 2160"/>
                  <a:gd name="T8" fmla="*/ 0 w 2393"/>
                  <a:gd name="T9" fmla="*/ 0 h 2160"/>
                  <a:gd name="T10" fmla="*/ 0 w 2393"/>
                  <a:gd name="T11" fmla="*/ 0 h 2160"/>
                  <a:gd name="T12" fmla="*/ 0 w 2393"/>
                  <a:gd name="T13" fmla="*/ 0 h 2160"/>
                  <a:gd name="T14" fmla="*/ 0 w 2393"/>
                  <a:gd name="T15" fmla="*/ 0 h 2160"/>
                  <a:gd name="T16" fmla="*/ 0 w 2393"/>
                  <a:gd name="T17" fmla="*/ 0 h 2160"/>
                  <a:gd name="T18" fmla="*/ 0 w 2393"/>
                  <a:gd name="T19" fmla="*/ 0 h 2160"/>
                  <a:gd name="T20" fmla="*/ 0 w 2393"/>
                  <a:gd name="T21" fmla="*/ 0 h 2160"/>
                  <a:gd name="T22" fmla="*/ 0 w 2393"/>
                  <a:gd name="T23" fmla="*/ 0 h 2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93"/>
                  <a:gd name="T37" fmla="*/ 0 h 2160"/>
                  <a:gd name="T38" fmla="*/ 2393 w 2393"/>
                  <a:gd name="T39" fmla="*/ 2160 h 21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93" h="2160">
                    <a:moveTo>
                      <a:pt x="2353" y="1706"/>
                    </a:moveTo>
                    <a:lnTo>
                      <a:pt x="1480" y="194"/>
                    </a:lnTo>
                    <a:cubicBezTo>
                      <a:pt x="1397" y="50"/>
                      <a:pt x="1212" y="0"/>
                      <a:pt x="1067" y="84"/>
                    </a:cubicBezTo>
                    <a:cubicBezTo>
                      <a:pt x="1021" y="110"/>
                      <a:pt x="983" y="148"/>
                      <a:pt x="956" y="194"/>
                    </a:cubicBezTo>
                    <a:lnTo>
                      <a:pt x="84" y="1706"/>
                    </a:lnTo>
                    <a:cubicBezTo>
                      <a:pt x="0" y="1851"/>
                      <a:pt x="50" y="2036"/>
                      <a:pt x="194" y="2119"/>
                    </a:cubicBezTo>
                    <a:cubicBezTo>
                      <a:pt x="240" y="2146"/>
                      <a:pt x="292" y="2160"/>
                      <a:pt x="345" y="2160"/>
                    </a:cubicBezTo>
                    <a:lnTo>
                      <a:pt x="2091" y="2160"/>
                    </a:lnTo>
                    <a:cubicBezTo>
                      <a:pt x="2258" y="2160"/>
                      <a:pt x="2393" y="2024"/>
                      <a:pt x="2393" y="1857"/>
                    </a:cubicBezTo>
                    <a:cubicBezTo>
                      <a:pt x="2393" y="1804"/>
                      <a:pt x="2379" y="1752"/>
                      <a:pt x="2353" y="1706"/>
                    </a:cubicBezTo>
                    <a:close/>
                  </a:path>
                </a:pathLst>
              </a:custGeom>
              <a:solidFill>
                <a:srgbClr val="969696"/>
              </a:solidFill>
              <a:ln w="3175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  <p:sp>
          <p:nvSpPr>
            <p:cNvPr id="295" name="TextBox 7">
              <a:extLst>
                <a:ext uri="{FF2B5EF4-FFF2-40B4-BE49-F238E27FC236}">
                  <a16:creationId xmlns:a16="http://schemas.microsoft.com/office/drawing/2014/main" id="{9DCEC452-E159-4983-B3F2-C04BED15B718}"/>
                </a:ext>
              </a:extLst>
            </p:cNvPr>
            <p:cNvSpPr txBox="1"/>
            <p:nvPr/>
          </p:nvSpPr>
          <p:spPr bwMode="auto">
            <a:xfrm>
              <a:off x="9121368" y="2309414"/>
              <a:ext cx="297625" cy="45086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6C0043F6-9850-467E-9D1F-6E1921FF4BB6}"/>
              </a:ext>
            </a:extLst>
          </p:cNvPr>
          <p:cNvGrpSpPr/>
          <p:nvPr/>
        </p:nvGrpSpPr>
        <p:grpSpPr>
          <a:xfrm>
            <a:off x="9108867" y="2986691"/>
            <a:ext cx="3035807" cy="722490"/>
            <a:chOff x="9121368" y="2287974"/>
            <a:chExt cx="3414616" cy="881987"/>
          </a:xfrm>
        </p:grpSpPr>
        <p:grpSp>
          <p:nvGrpSpPr>
            <p:cNvPr id="300" name="组合 299">
              <a:extLst>
                <a:ext uri="{FF2B5EF4-FFF2-40B4-BE49-F238E27FC236}">
                  <a16:creationId xmlns:a16="http://schemas.microsoft.com/office/drawing/2014/main" id="{BAB6D756-734E-4730-9AA0-82944EA20B47}"/>
                </a:ext>
              </a:extLst>
            </p:cNvPr>
            <p:cNvGrpSpPr/>
            <p:nvPr/>
          </p:nvGrpSpPr>
          <p:grpSpPr>
            <a:xfrm>
              <a:off x="9146952" y="2287974"/>
              <a:ext cx="3389032" cy="881987"/>
              <a:chOff x="9146952" y="2253376"/>
              <a:chExt cx="3389032" cy="881987"/>
            </a:xfrm>
          </p:grpSpPr>
          <p:sp>
            <p:nvSpPr>
              <p:cNvPr id="302" name="Oval 9">
                <a:extLst>
                  <a:ext uri="{FF2B5EF4-FFF2-40B4-BE49-F238E27FC236}">
                    <a16:creationId xmlns:a16="http://schemas.microsoft.com/office/drawing/2014/main" id="{E956076D-EC54-49EC-8065-EC54916FB66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37393" y="2253376"/>
                <a:ext cx="2237828" cy="411355"/>
              </a:xfrm>
              <a:prstGeom prst="round1Rect">
                <a:avLst>
                  <a:gd name="adj" fmla="val 42796"/>
                </a:avLst>
              </a:prstGeom>
              <a:solidFill>
                <a:srgbClr val="8064A2"/>
              </a:solidFill>
              <a:ln w="25400">
                <a:noFill/>
                <a:round/>
                <a:headEnd/>
                <a:tailEnd/>
              </a:ln>
            </p:spPr>
            <p:txBody>
              <a:bodyPr lIns="60960" tIns="59267" rIns="60960" bIns="59267" anchor="ctr" anchorCtr="1"/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kumimoji="1" lang="zh-CN" altLang="en-US" sz="1400" b="1" dirty="0">
                    <a:solidFill>
                      <a:schemeClr val="bg1"/>
                    </a:solidFill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虚拟视图</a:t>
                </a:r>
                <a:endParaRPr kumimoji="1" lang="zh-TW" altLang="en-US" sz="14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Microsoft YaHei" charset="-122"/>
                  <a:sym typeface=""/>
                </a:endParaRPr>
              </a:p>
            </p:txBody>
          </p:sp>
          <p:sp>
            <p:nvSpPr>
              <p:cNvPr id="303" name="TextBox 106">
                <a:extLst>
                  <a:ext uri="{FF2B5EF4-FFF2-40B4-BE49-F238E27FC236}">
                    <a16:creationId xmlns:a16="http://schemas.microsoft.com/office/drawing/2014/main" id="{B81670CF-576F-4DAC-845C-DEEC773884BC}"/>
                  </a:ext>
                </a:extLst>
              </p:cNvPr>
              <p:cNvSpPr txBox="1"/>
              <p:nvPr/>
            </p:nvSpPr>
            <p:spPr>
              <a:xfrm>
                <a:off x="9537393" y="2767780"/>
                <a:ext cx="2998591" cy="367583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tIns="154800" rtlCol="0" anchor="ctr" anchorCtr="0">
                <a:noAutofit/>
              </a:bodyPr>
              <a:lstStyle/>
              <a:p>
                <a:pPr marR="0" lvl="0" algn="just" defTabSz="90085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zh-CN" altLang="en-US" sz="1050" kern="0" dirty="0"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开放资产视图，即时在线加工，轻松获取结果数据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</p:txBody>
          </p:sp>
          <p:sp>
            <p:nvSpPr>
              <p:cNvPr id="304" name="Freeform 8">
                <a:extLst>
                  <a:ext uri="{FF2B5EF4-FFF2-40B4-BE49-F238E27FC236}">
                    <a16:creationId xmlns:a16="http://schemas.microsoft.com/office/drawing/2014/main" id="{BE6A1D45-43FE-48C2-8E9D-35A92A6B34F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111144" y="2289184"/>
                <a:ext cx="408182" cy="336566"/>
              </a:xfrm>
              <a:custGeom>
                <a:avLst/>
                <a:gdLst>
                  <a:gd name="T0" fmla="*/ 0 w 2393"/>
                  <a:gd name="T1" fmla="*/ 0 h 2160"/>
                  <a:gd name="T2" fmla="*/ 0 w 2393"/>
                  <a:gd name="T3" fmla="*/ 0 h 2160"/>
                  <a:gd name="T4" fmla="*/ 0 w 2393"/>
                  <a:gd name="T5" fmla="*/ 0 h 2160"/>
                  <a:gd name="T6" fmla="*/ 0 w 2393"/>
                  <a:gd name="T7" fmla="*/ 0 h 2160"/>
                  <a:gd name="T8" fmla="*/ 0 w 2393"/>
                  <a:gd name="T9" fmla="*/ 0 h 2160"/>
                  <a:gd name="T10" fmla="*/ 0 w 2393"/>
                  <a:gd name="T11" fmla="*/ 0 h 2160"/>
                  <a:gd name="T12" fmla="*/ 0 w 2393"/>
                  <a:gd name="T13" fmla="*/ 0 h 2160"/>
                  <a:gd name="T14" fmla="*/ 0 w 2393"/>
                  <a:gd name="T15" fmla="*/ 0 h 2160"/>
                  <a:gd name="T16" fmla="*/ 0 w 2393"/>
                  <a:gd name="T17" fmla="*/ 0 h 2160"/>
                  <a:gd name="T18" fmla="*/ 0 w 2393"/>
                  <a:gd name="T19" fmla="*/ 0 h 2160"/>
                  <a:gd name="T20" fmla="*/ 0 w 2393"/>
                  <a:gd name="T21" fmla="*/ 0 h 2160"/>
                  <a:gd name="T22" fmla="*/ 0 w 2393"/>
                  <a:gd name="T23" fmla="*/ 0 h 2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93"/>
                  <a:gd name="T37" fmla="*/ 0 h 2160"/>
                  <a:gd name="T38" fmla="*/ 2393 w 2393"/>
                  <a:gd name="T39" fmla="*/ 2160 h 21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93" h="2160">
                    <a:moveTo>
                      <a:pt x="2353" y="1706"/>
                    </a:moveTo>
                    <a:lnTo>
                      <a:pt x="1480" y="194"/>
                    </a:lnTo>
                    <a:cubicBezTo>
                      <a:pt x="1397" y="50"/>
                      <a:pt x="1212" y="0"/>
                      <a:pt x="1067" y="84"/>
                    </a:cubicBezTo>
                    <a:cubicBezTo>
                      <a:pt x="1021" y="110"/>
                      <a:pt x="983" y="148"/>
                      <a:pt x="956" y="194"/>
                    </a:cubicBezTo>
                    <a:lnTo>
                      <a:pt x="84" y="1706"/>
                    </a:lnTo>
                    <a:cubicBezTo>
                      <a:pt x="0" y="1851"/>
                      <a:pt x="50" y="2036"/>
                      <a:pt x="194" y="2119"/>
                    </a:cubicBezTo>
                    <a:cubicBezTo>
                      <a:pt x="240" y="2146"/>
                      <a:pt x="292" y="2160"/>
                      <a:pt x="345" y="2160"/>
                    </a:cubicBezTo>
                    <a:lnTo>
                      <a:pt x="2091" y="2160"/>
                    </a:lnTo>
                    <a:cubicBezTo>
                      <a:pt x="2258" y="2160"/>
                      <a:pt x="2393" y="2024"/>
                      <a:pt x="2393" y="1857"/>
                    </a:cubicBezTo>
                    <a:cubicBezTo>
                      <a:pt x="2393" y="1804"/>
                      <a:pt x="2379" y="1752"/>
                      <a:pt x="2353" y="1706"/>
                    </a:cubicBezTo>
                    <a:close/>
                  </a:path>
                </a:pathLst>
              </a:custGeom>
              <a:solidFill>
                <a:srgbClr val="969696"/>
              </a:solidFill>
              <a:ln w="3175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  <p:sp>
          <p:nvSpPr>
            <p:cNvPr id="301" name="TextBox 7">
              <a:extLst>
                <a:ext uri="{FF2B5EF4-FFF2-40B4-BE49-F238E27FC236}">
                  <a16:creationId xmlns:a16="http://schemas.microsoft.com/office/drawing/2014/main" id="{FFFAF8A0-445D-491D-BED5-C83BFDE285A0}"/>
                </a:ext>
              </a:extLst>
            </p:cNvPr>
            <p:cNvSpPr txBox="1"/>
            <p:nvPr/>
          </p:nvSpPr>
          <p:spPr bwMode="auto">
            <a:xfrm>
              <a:off x="9121368" y="2309414"/>
              <a:ext cx="297625" cy="45086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sp>
        <p:nvSpPr>
          <p:cNvPr id="306" name="TextBox 7">
            <a:extLst>
              <a:ext uri="{FF2B5EF4-FFF2-40B4-BE49-F238E27FC236}">
                <a16:creationId xmlns:a16="http://schemas.microsoft.com/office/drawing/2014/main" id="{D82863FB-878A-41F6-B2E2-4ED4C97D301B}"/>
              </a:ext>
            </a:extLst>
          </p:cNvPr>
          <p:cNvSpPr txBox="1"/>
          <p:nvPr/>
        </p:nvSpPr>
        <p:spPr bwMode="auto">
          <a:xfrm>
            <a:off x="5641953" y="4359139"/>
            <a:ext cx="2073595" cy="26161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05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标签检索匹配需求</a:t>
            </a: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A64FD5DC-0784-4580-A30F-D6C8042B0E1E}"/>
              </a:ext>
            </a:extLst>
          </p:cNvPr>
          <p:cNvGrpSpPr/>
          <p:nvPr/>
        </p:nvGrpSpPr>
        <p:grpSpPr>
          <a:xfrm>
            <a:off x="9108867" y="4642310"/>
            <a:ext cx="3035807" cy="537877"/>
            <a:chOff x="9121368" y="2287974"/>
            <a:chExt cx="3414616" cy="656619"/>
          </a:xfrm>
        </p:grpSpPr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9E0610BC-B821-4C57-B3E3-B225CCEDE66F}"/>
                </a:ext>
              </a:extLst>
            </p:cNvPr>
            <p:cNvGrpSpPr/>
            <p:nvPr/>
          </p:nvGrpSpPr>
          <p:grpSpPr>
            <a:xfrm>
              <a:off x="9146952" y="2287974"/>
              <a:ext cx="3389032" cy="656619"/>
              <a:chOff x="9146952" y="2253376"/>
              <a:chExt cx="3389032" cy="656619"/>
            </a:xfrm>
          </p:grpSpPr>
          <p:sp>
            <p:nvSpPr>
              <p:cNvPr id="316" name="Oval 9">
                <a:extLst>
                  <a:ext uri="{FF2B5EF4-FFF2-40B4-BE49-F238E27FC236}">
                    <a16:creationId xmlns:a16="http://schemas.microsoft.com/office/drawing/2014/main" id="{5AD03A5D-D142-48EE-A539-E1E6B41E6D6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37393" y="2253376"/>
                <a:ext cx="2237828" cy="411355"/>
              </a:xfrm>
              <a:prstGeom prst="round1Rect">
                <a:avLst>
                  <a:gd name="adj" fmla="val 42796"/>
                </a:avLst>
              </a:prstGeom>
              <a:solidFill>
                <a:schemeClr val="accent6">
                  <a:lumMod val="75000"/>
                </a:schemeClr>
              </a:solidFill>
              <a:ln w="25400">
                <a:noFill/>
                <a:round/>
                <a:headEnd/>
                <a:tailEnd/>
              </a:ln>
            </p:spPr>
            <p:txBody>
              <a:bodyPr lIns="60960" tIns="59267" rIns="60960" bIns="59267" anchor="ctr" anchorCtr="1"/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kumimoji="1" lang="zh-CN" altLang="en-US" sz="1400" b="1" dirty="0">
                    <a:solidFill>
                      <a:schemeClr val="bg1"/>
                    </a:solidFill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变更通知</a:t>
                </a:r>
                <a:endParaRPr kumimoji="1" lang="zh-TW" altLang="en-US" sz="14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Microsoft YaHei" charset="-122"/>
                  <a:sym typeface=""/>
                </a:endParaRPr>
              </a:p>
            </p:txBody>
          </p:sp>
          <p:sp>
            <p:nvSpPr>
              <p:cNvPr id="317" name="TextBox 106">
                <a:extLst>
                  <a:ext uri="{FF2B5EF4-FFF2-40B4-BE49-F238E27FC236}">
                    <a16:creationId xmlns:a16="http://schemas.microsoft.com/office/drawing/2014/main" id="{A307D9A8-7751-46DF-8597-4601FABF093C}"/>
                  </a:ext>
                </a:extLst>
              </p:cNvPr>
              <p:cNvSpPr txBox="1"/>
              <p:nvPr/>
            </p:nvSpPr>
            <p:spPr>
              <a:xfrm>
                <a:off x="9537393" y="2767780"/>
                <a:ext cx="2998591" cy="14221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tIns="154800" rtlCol="0" anchor="ctr" anchorCtr="0">
                <a:noAutofit/>
              </a:bodyPr>
              <a:lstStyle/>
              <a:p>
                <a:pPr lvl="0" algn="just" defTabSz="900857">
                  <a:lnSpc>
                    <a:spcPct val="150000"/>
                  </a:lnSpc>
                  <a:defRPr/>
                </a:pPr>
                <a:r>
                  <a:rPr lang="zh-CN" altLang="en-US" sz="1050" kern="0" dirty="0"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根据血缘影响，在资产变更时可获得通知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</p:txBody>
          </p:sp>
          <p:sp>
            <p:nvSpPr>
              <p:cNvPr id="318" name="Freeform 8">
                <a:extLst>
                  <a:ext uri="{FF2B5EF4-FFF2-40B4-BE49-F238E27FC236}">
                    <a16:creationId xmlns:a16="http://schemas.microsoft.com/office/drawing/2014/main" id="{2B6A5C2E-F852-4728-B3D1-850848C600D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111144" y="2289184"/>
                <a:ext cx="408182" cy="336566"/>
              </a:xfrm>
              <a:custGeom>
                <a:avLst/>
                <a:gdLst>
                  <a:gd name="T0" fmla="*/ 0 w 2393"/>
                  <a:gd name="T1" fmla="*/ 0 h 2160"/>
                  <a:gd name="T2" fmla="*/ 0 w 2393"/>
                  <a:gd name="T3" fmla="*/ 0 h 2160"/>
                  <a:gd name="T4" fmla="*/ 0 w 2393"/>
                  <a:gd name="T5" fmla="*/ 0 h 2160"/>
                  <a:gd name="T6" fmla="*/ 0 w 2393"/>
                  <a:gd name="T7" fmla="*/ 0 h 2160"/>
                  <a:gd name="T8" fmla="*/ 0 w 2393"/>
                  <a:gd name="T9" fmla="*/ 0 h 2160"/>
                  <a:gd name="T10" fmla="*/ 0 w 2393"/>
                  <a:gd name="T11" fmla="*/ 0 h 2160"/>
                  <a:gd name="T12" fmla="*/ 0 w 2393"/>
                  <a:gd name="T13" fmla="*/ 0 h 2160"/>
                  <a:gd name="T14" fmla="*/ 0 w 2393"/>
                  <a:gd name="T15" fmla="*/ 0 h 2160"/>
                  <a:gd name="T16" fmla="*/ 0 w 2393"/>
                  <a:gd name="T17" fmla="*/ 0 h 2160"/>
                  <a:gd name="T18" fmla="*/ 0 w 2393"/>
                  <a:gd name="T19" fmla="*/ 0 h 2160"/>
                  <a:gd name="T20" fmla="*/ 0 w 2393"/>
                  <a:gd name="T21" fmla="*/ 0 h 2160"/>
                  <a:gd name="T22" fmla="*/ 0 w 2393"/>
                  <a:gd name="T23" fmla="*/ 0 h 2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93"/>
                  <a:gd name="T37" fmla="*/ 0 h 2160"/>
                  <a:gd name="T38" fmla="*/ 2393 w 2393"/>
                  <a:gd name="T39" fmla="*/ 2160 h 21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93" h="2160">
                    <a:moveTo>
                      <a:pt x="2353" y="1706"/>
                    </a:moveTo>
                    <a:lnTo>
                      <a:pt x="1480" y="194"/>
                    </a:lnTo>
                    <a:cubicBezTo>
                      <a:pt x="1397" y="50"/>
                      <a:pt x="1212" y="0"/>
                      <a:pt x="1067" y="84"/>
                    </a:cubicBezTo>
                    <a:cubicBezTo>
                      <a:pt x="1021" y="110"/>
                      <a:pt x="983" y="148"/>
                      <a:pt x="956" y="194"/>
                    </a:cubicBezTo>
                    <a:lnTo>
                      <a:pt x="84" y="1706"/>
                    </a:lnTo>
                    <a:cubicBezTo>
                      <a:pt x="0" y="1851"/>
                      <a:pt x="50" y="2036"/>
                      <a:pt x="194" y="2119"/>
                    </a:cubicBezTo>
                    <a:cubicBezTo>
                      <a:pt x="240" y="2146"/>
                      <a:pt x="292" y="2160"/>
                      <a:pt x="345" y="2160"/>
                    </a:cubicBezTo>
                    <a:lnTo>
                      <a:pt x="2091" y="2160"/>
                    </a:lnTo>
                    <a:cubicBezTo>
                      <a:pt x="2258" y="2160"/>
                      <a:pt x="2393" y="2024"/>
                      <a:pt x="2393" y="1857"/>
                    </a:cubicBezTo>
                    <a:cubicBezTo>
                      <a:pt x="2393" y="1804"/>
                      <a:pt x="2379" y="1752"/>
                      <a:pt x="2353" y="1706"/>
                    </a:cubicBezTo>
                    <a:close/>
                  </a:path>
                </a:pathLst>
              </a:custGeom>
              <a:solidFill>
                <a:srgbClr val="969696"/>
              </a:solidFill>
              <a:ln w="3175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  <p:sp>
          <p:nvSpPr>
            <p:cNvPr id="315" name="TextBox 7">
              <a:extLst>
                <a:ext uri="{FF2B5EF4-FFF2-40B4-BE49-F238E27FC236}">
                  <a16:creationId xmlns:a16="http://schemas.microsoft.com/office/drawing/2014/main" id="{B669A827-2407-47BF-A79A-3BEEE81B0E6A}"/>
                </a:ext>
              </a:extLst>
            </p:cNvPr>
            <p:cNvSpPr txBox="1"/>
            <p:nvPr/>
          </p:nvSpPr>
          <p:spPr bwMode="auto">
            <a:xfrm>
              <a:off x="9121368" y="2309414"/>
              <a:ext cx="297625" cy="45086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1F52359C-9D9A-40F7-92CD-3335CB735BDC}"/>
              </a:ext>
            </a:extLst>
          </p:cNvPr>
          <p:cNvGrpSpPr/>
          <p:nvPr/>
        </p:nvGrpSpPr>
        <p:grpSpPr>
          <a:xfrm>
            <a:off x="7603164" y="5396591"/>
            <a:ext cx="3035807" cy="563124"/>
            <a:chOff x="9121368" y="2287974"/>
            <a:chExt cx="3414616" cy="687439"/>
          </a:xfrm>
        </p:grpSpPr>
        <p:grpSp>
          <p:nvGrpSpPr>
            <p:cNvPr id="332" name="组合 331">
              <a:extLst>
                <a:ext uri="{FF2B5EF4-FFF2-40B4-BE49-F238E27FC236}">
                  <a16:creationId xmlns:a16="http://schemas.microsoft.com/office/drawing/2014/main" id="{63A52AE4-2C5C-48AE-BD47-BE301901D6E5}"/>
                </a:ext>
              </a:extLst>
            </p:cNvPr>
            <p:cNvGrpSpPr/>
            <p:nvPr/>
          </p:nvGrpSpPr>
          <p:grpSpPr>
            <a:xfrm>
              <a:off x="9146952" y="2287974"/>
              <a:ext cx="3389032" cy="687439"/>
              <a:chOff x="9146952" y="2253376"/>
              <a:chExt cx="3389032" cy="687439"/>
            </a:xfrm>
          </p:grpSpPr>
          <p:sp>
            <p:nvSpPr>
              <p:cNvPr id="334" name="Oval 9">
                <a:extLst>
                  <a:ext uri="{FF2B5EF4-FFF2-40B4-BE49-F238E27FC236}">
                    <a16:creationId xmlns:a16="http://schemas.microsoft.com/office/drawing/2014/main" id="{EACF3A08-2590-40A1-B836-0916C05B558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37393" y="2253376"/>
                <a:ext cx="2237828" cy="411355"/>
              </a:xfrm>
              <a:prstGeom prst="round1Rect">
                <a:avLst>
                  <a:gd name="adj" fmla="val 42796"/>
                </a:avLst>
              </a:prstGeom>
              <a:solidFill>
                <a:schemeClr val="accent6">
                  <a:lumMod val="75000"/>
                </a:schemeClr>
              </a:solidFill>
              <a:ln w="25400">
                <a:noFill/>
                <a:round/>
                <a:headEnd/>
                <a:tailEnd/>
              </a:ln>
            </p:spPr>
            <p:txBody>
              <a:bodyPr lIns="60960" tIns="59267" rIns="60960" bIns="59267" anchor="ctr" anchorCtr="1"/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kumimoji="1" lang="zh-CN" altLang="en-US" sz="1400" b="1" dirty="0">
                    <a:solidFill>
                      <a:schemeClr val="bg1"/>
                    </a:solidFill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链式监控</a:t>
                </a:r>
                <a:endParaRPr kumimoji="1" lang="zh-TW" altLang="en-US" sz="14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Microsoft YaHei" charset="-122"/>
                  <a:sym typeface=""/>
                </a:endParaRPr>
              </a:p>
            </p:txBody>
          </p:sp>
          <p:sp>
            <p:nvSpPr>
              <p:cNvPr id="335" name="TextBox 106">
                <a:extLst>
                  <a:ext uri="{FF2B5EF4-FFF2-40B4-BE49-F238E27FC236}">
                    <a16:creationId xmlns:a16="http://schemas.microsoft.com/office/drawing/2014/main" id="{63466026-9BE5-4E4A-BD69-8A576A8F2CB5}"/>
                  </a:ext>
                </a:extLst>
              </p:cNvPr>
              <p:cNvSpPr txBox="1"/>
              <p:nvPr/>
            </p:nvSpPr>
            <p:spPr>
              <a:xfrm>
                <a:off x="9537393" y="2767780"/>
                <a:ext cx="2998591" cy="17303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tIns="154800" rtlCol="0" anchor="ctr" anchorCtr="0">
                <a:noAutofit/>
              </a:bodyPr>
              <a:lstStyle/>
              <a:p>
                <a:pPr marR="0" lvl="0" algn="just" defTabSz="90085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zh-CN" altLang="en-US" sz="1050" kern="0" dirty="0"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实时监控数据状态，追溯上游数据问题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</p:txBody>
          </p:sp>
          <p:sp>
            <p:nvSpPr>
              <p:cNvPr id="336" name="Freeform 8">
                <a:extLst>
                  <a:ext uri="{FF2B5EF4-FFF2-40B4-BE49-F238E27FC236}">
                    <a16:creationId xmlns:a16="http://schemas.microsoft.com/office/drawing/2014/main" id="{FD957504-44B7-4EE5-A1F3-91BAF749AF5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111144" y="2289184"/>
                <a:ext cx="408182" cy="336566"/>
              </a:xfrm>
              <a:custGeom>
                <a:avLst/>
                <a:gdLst>
                  <a:gd name="T0" fmla="*/ 0 w 2393"/>
                  <a:gd name="T1" fmla="*/ 0 h 2160"/>
                  <a:gd name="T2" fmla="*/ 0 w 2393"/>
                  <a:gd name="T3" fmla="*/ 0 h 2160"/>
                  <a:gd name="T4" fmla="*/ 0 w 2393"/>
                  <a:gd name="T5" fmla="*/ 0 h 2160"/>
                  <a:gd name="T6" fmla="*/ 0 w 2393"/>
                  <a:gd name="T7" fmla="*/ 0 h 2160"/>
                  <a:gd name="T8" fmla="*/ 0 w 2393"/>
                  <a:gd name="T9" fmla="*/ 0 h 2160"/>
                  <a:gd name="T10" fmla="*/ 0 w 2393"/>
                  <a:gd name="T11" fmla="*/ 0 h 2160"/>
                  <a:gd name="T12" fmla="*/ 0 w 2393"/>
                  <a:gd name="T13" fmla="*/ 0 h 2160"/>
                  <a:gd name="T14" fmla="*/ 0 w 2393"/>
                  <a:gd name="T15" fmla="*/ 0 h 2160"/>
                  <a:gd name="T16" fmla="*/ 0 w 2393"/>
                  <a:gd name="T17" fmla="*/ 0 h 2160"/>
                  <a:gd name="T18" fmla="*/ 0 w 2393"/>
                  <a:gd name="T19" fmla="*/ 0 h 2160"/>
                  <a:gd name="T20" fmla="*/ 0 w 2393"/>
                  <a:gd name="T21" fmla="*/ 0 h 2160"/>
                  <a:gd name="T22" fmla="*/ 0 w 2393"/>
                  <a:gd name="T23" fmla="*/ 0 h 2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93"/>
                  <a:gd name="T37" fmla="*/ 0 h 2160"/>
                  <a:gd name="T38" fmla="*/ 2393 w 2393"/>
                  <a:gd name="T39" fmla="*/ 2160 h 21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93" h="2160">
                    <a:moveTo>
                      <a:pt x="2353" y="1706"/>
                    </a:moveTo>
                    <a:lnTo>
                      <a:pt x="1480" y="194"/>
                    </a:lnTo>
                    <a:cubicBezTo>
                      <a:pt x="1397" y="50"/>
                      <a:pt x="1212" y="0"/>
                      <a:pt x="1067" y="84"/>
                    </a:cubicBezTo>
                    <a:cubicBezTo>
                      <a:pt x="1021" y="110"/>
                      <a:pt x="983" y="148"/>
                      <a:pt x="956" y="194"/>
                    </a:cubicBezTo>
                    <a:lnTo>
                      <a:pt x="84" y="1706"/>
                    </a:lnTo>
                    <a:cubicBezTo>
                      <a:pt x="0" y="1851"/>
                      <a:pt x="50" y="2036"/>
                      <a:pt x="194" y="2119"/>
                    </a:cubicBezTo>
                    <a:cubicBezTo>
                      <a:pt x="240" y="2146"/>
                      <a:pt x="292" y="2160"/>
                      <a:pt x="345" y="2160"/>
                    </a:cubicBezTo>
                    <a:lnTo>
                      <a:pt x="2091" y="2160"/>
                    </a:lnTo>
                    <a:cubicBezTo>
                      <a:pt x="2258" y="2160"/>
                      <a:pt x="2393" y="2024"/>
                      <a:pt x="2393" y="1857"/>
                    </a:cubicBezTo>
                    <a:cubicBezTo>
                      <a:pt x="2393" y="1804"/>
                      <a:pt x="2379" y="1752"/>
                      <a:pt x="2353" y="1706"/>
                    </a:cubicBezTo>
                    <a:close/>
                  </a:path>
                </a:pathLst>
              </a:custGeom>
              <a:solidFill>
                <a:srgbClr val="969696"/>
              </a:solidFill>
              <a:ln w="3175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  <p:sp>
          <p:nvSpPr>
            <p:cNvPr id="333" name="TextBox 7">
              <a:extLst>
                <a:ext uri="{FF2B5EF4-FFF2-40B4-BE49-F238E27FC236}">
                  <a16:creationId xmlns:a16="http://schemas.microsoft.com/office/drawing/2014/main" id="{DA650881-624F-47FF-A01F-65D312CC12EB}"/>
                </a:ext>
              </a:extLst>
            </p:cNvPr>
            <p:cNvSpPr txBox="1"/>
            <p:nvPr/>
          </p:nvSpPr>
          <p:spPr bwMode="auto">
            <a:xfrm>
              <a:off x="9121368" y="2309414"/>
              <a:ext cx="297625" cy="45086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grpSp>
        <p:nvGrpSpPr>
          <p:cNvPr id="337" name="组合 336">
            <a:extLst>
              <a:ext uri="{FF2B5EF4-FFF2-40B4-BE49-F238E27FC236}">
                <a16:creationId xmlns:a16="http://schemas.microsoft.com/office/drawing/2014/main" id="{52AC0CDE-18AA-4D12-9ABE-FCF0E5C07986}"/>
              </a:ext>
            </a:extLst>
          </p:cNvPr>
          <p:cNvGrpSpPr/>
          <p:nvPr/>
        </p:nvGrpSpPr>
        <p:grpSpPr>
          <a:xfrm>
            <a:off x="6096000" y="6169960"/>
            <a:ext cx="3035807" cy="523724"/>
            <a:chOff x="9121368" y="2287974"/>
            <a:chExt cx="3414616" cy="639341"/>
          </a:xfrm>
        </p:grpSpPr>
        <p:grpSp>
          <p:nvGrpSpPr>
            <p:cNvPr id="338" name="组合 337">
              <a:extLst>
                <a:ext uri="{FF2B5EF4-FFF2-40B4-BE49-F238E27FC236}">
                  <a16:creationId xmlns:a16="http://schemas.microsoft.com/office/drawing/2014/main" id="{EC516EFD-C034-4A3C-853A-A094F81F17C6}"/>
                </a:ext>
              </a:extLst>
            </p:cNvPr>
            <p:cNvGrpSpPr/>
            <p:nvPr/>
          </p:nvGrpSpPr>
          <p:grpSpPr>
            <a:xfrm>
              <a:off x="9146952" y="2287974"/>
              <a:ext cx="3389032" cy="639341"/>
              <a:chOff x="9146952" y="2253376"/>
              <a:chExt cx="3389032" cy="639341"/>
            </a:xfrm>
          </p:grpSpPr>
          <p:sp>
            <p:nvSpPr>
              <p:cNvPr id="340" name="Oval 9">
                <a:extLst>
                  <a:ext uri="{FF2B5EF4-FFF2-40B4-BE49-F238E27FC236}">
                    <a16:creationId xmlns:a16="http://schemas.microsoft.com/office/drawing/2014/main" id="{A20762FF-18AE-4631-925B-4DC4D14A1B3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37393" y="2253376"/>
                <a:ext cx="2237828" cy="411355"/>
              </a:xfrm>
              <a:prstGeom prst="round1Rect">
                <a:avLst>
                  <a:gd name="adj" fmla="val 42796"/>
                </a:avLst>
              </a:prstGeom>
              <a:solidFill>
                <a:schemeClr val="accent6">
                  <a:lumMod val="75000"/>
                </a:schemeClr>
              </a:solidFill>
              <a:ln w="25400">
                <a:noFill/>
                <a:round/>
                <a:headEnd/>
                <a:tailEnd/>
              </a:ln>
            </p:spPr>
            <p:txBody>
              <a:bodyPr lIns="60960" tIns="59267" rIns="60960" bIns="59267" anchor="ctr" anchorCtr="1"/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kumimoji="1" lang="zh-CN" altLang="en-US" sz="1400" b="1" dirty="0">
                    <a:solidFill>
                      <a:schemeClr val="bg1"/>
                    </a:solidFill>
                    <a:latin typeface=""/>
                    <a:ea typeface="微软雅黑" panose="020B0503020204020204" pitchFamily="34" charset="-122"/>
                    <a:cs typeface="Microsoft YaHei" charset="-122"/>
                    <a:sym typeface=""/>
                  </a:rPr>
                  <a:t>健康评估</a:t>
                </a:r>
                <a:endParaRPr kumimoji="1" lang="zh-TW" altLang="en-US" sz="14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Microsoft YaHei" charset="-122"/>
                  <a:sym typeface=""/>
                </a:endParaRPr>
              </a:p>
            </p:txBody>
          </p:sp>
          <p:sp>
            <p:nvSpPr>
              <p:cNvPr id="341" name="TextBox 106">
                <a:extLst>
                  <a:ext uri="{FF2B5EF4-FFF2-40B4-BE49-F238E27FC236}">
                    <a16:creationId xmlns:a16="http://schemas.microsoft.com/office/drawing/2014/main" id="{0195F9B4-75A8-49EA-85A8-3E70BF77FB89}"/>
                  </a:ext>
                </a:extLst>
              </p:cNvPr>
              <p:cNvSpPr txBox="1"/>
              <p:nvPr/>
            </p:nvSpPr>
            <p:spPr>
              <a:xfrm>
                <a:off x="9537393" y="2767780"/>
                <a:ext cx="2998591" cy="124937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tIns="154800" rtlCol="0" anchor="ctr" anchorCtr="0">
                <a:noAutofit/>
              </a:bodyPr>
              <a:lstStyle/>
              <a:p>
                <a:pPr marR="0" lvl="0" algn="just" defTabSz="90085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"/>
                    <a:ea typeface="微软雅黑" pitchFamily="34" charset="-122"/>
                    <a:cs typeface="Arial" pitchFamily="34" charset="0"/>
                    <a:sym typeface=""/>
                  </a:rPr>
                  <a:t>资产健康度评估，放心使用资产</a:t>
                </a:r>
                <a:endParaRPr kumimoji="0" lang="en-US" altLang="zh-CN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"/>
                  <a:ea typeface="微软雅黑" pitchFamily="34" charset="-122"/>
                  <a:cs typeface="Arial" pitchFamily="34" charset="0"/>
                  <a:sym typeface=""/>
                </a:endParaRPr>
              </a:p>
            </p:txBody>
          </p:sp>
          <p:sp>
            <p:nvSpPr>
              <p:cNvPr id="342" name="Freeform 8">
                <a:extLst>
                  <a:ext uri="{FF2B5EF4-FFF2-40B4-BE49-F238E27FC236}">
                    <a16:creationId xmlns:a16="http://schemas.microsoft.com/office/drawing/2014/main" id="{F8724AB9-AA11-4507-B516-A6822987DF3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9111144" y="2289184"/>
                <a:ext cx="408182" cy="336566"/>
              </a:xfrm>
              <a:custGeom>
                <a:avLst/>
                <a:gdLst>
                  <a:gd name="T0" fmla="*/ 0 w 2393"/>
                  <a:gd name="T1" fmla="*/ 0 h 2160"/>
                  <a:gd name="T2" fmla="*/ 0 w 2393"/>
                  <a:gd name="T3" fmla="*/ 0 h 2160"/>
                  <a:gd name="T4" fmla="*/ 0 w 2393"/>
                  <a:gd name="T5" fmla="*/ 0 h 2160"/>
                  <a:gd name="T6" fmla="*/ 0 w 2393"/>
                  <a:gd name="T7" fmla="*/ 0 h 2160"/>
                  <a:gd name="T8" fmla="*/ 0 w 2393"/>
                  <a:gd name="T9" fmla="*/ 0 h 2160"/>
                  <a:gd name="T10" fmla="*/ 0 w 2393"/>
                  <a:gd name="T11" fmla="*/ 0 h 2160"/>
                  <a:gd name="T12" fmla="*/ 0 w 2393"/>
                  <a:gd name="T13" fmla="*/ 0 h 2160"/>
                  <a:gd name="T14" fmla="*/ 0 w 2393"/>
                  <a:gd name="T15" fmla="*/ 0 h 2160"/>
                  <a:gd name="T16" fmla="*/ 0 w 2393"/>
                  <a:gd name="T17" fmla="*/ 0 h 2160"/>
                  <a:gd name="T18" fmla="*/ 0 w 2393"/>
                  <a:gd name="T19" fmla="*/ 0 h 2160"/>
                  <a:gd name="T20" fmla="*/ 0 w 2393"/>
                  <a:gd name="T21" fmla="*/ 0 h 2160"/>
                  <a:gd name="T22" fmla="*/ 0 w 2393"/>
                  <a:gd name="T23" fmla="*/ 0 h 21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93"/>
                  <a:gd name="T37" fmla="*/ 0 h 2160"/>
                  <a:gd name="T38" fmla="*/ 2393 w 2393"/>
                  <a:gd name="T39" fmla="*/ 2160 h 21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93" h="2160">
                    <a:moveTo>
                      <a:pt x="2353" y="1706"/>
                    </a:moveTo>
                    <a:lnTo>
                      <a:pt x="1480" y="194"/>
                    </a:lnTo>
                    <a:cubicBezTo>
                      <a:pt x="1397" y="50"/>
                      <a:pt x="1212" y="0"/>
                      <a:pt x="1067" y="84"/>
                    </a:cubicBezTo>
                    <a:cubicBezTo>
                      <a:pt x="1021" y="110"/>
                      <a:pt x="983" y="148"/>
                      <a:pt x="956" y="194"/>
                    </a:cubicBezTo>
                    <a:lnTo>
                      <a:pt x="84" y="1706"/>
                    </a:lnTo>
                    <a:cubicBezTo>
                      <a:pt x="0" y="1851"/>
                      <a:pt x="50" y="2036"/>
                      <a:pt x="194" y="2119"/>
                    </a:cubicBezTo>
                    <a:cubicBezTo>
                      <a:pt x="240" y="2146"/>
                      <a:pt x="292" y="2160"/>
                      <a:pt x="345" y="2160"/>
                    </a:cubicBezTo>
                    <a:lnTo>
                      <a:pt x="2091" y="2160"/>
                    </a:lnTo>
                    <a:cubicBezTo>
                      <a:pt x="2258" y="2160"/>
                      <a:pt x="2393" y="2024"/>
                      <a:pt x="2393" y="1857"/>
                    </a:cubicBezTo>
                    <a:cubicBezTo>
                      <a:pt x="2393" y="1804"/>
                      <a:pt x="2379" y="1752"/>
                      <a:pt x="2353" y="1706"/>
                    </a:cubicBezTo>
                    <a:close/>
                  </a:path>
                </a:pathLst>
              </a:custGeom>
              <a:solidFill>
                <a:srgbClr val="969696"/>
              </a:solidFill>
              <a:ln w="3175" cap="rnd" cmpd="sng">
                <a:solidFill>
                  <a:srgbClr val="96969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  <p:sp>
          <p:nvSpPr>
            <p:cNvPr id="339" name="TextBox 7">
              <a:extLst>
                <a:ext uri="{FF2B5EF4-FFF2-40B4-BE49-F238E27FC236}">
                  <a16:creationId xmlns:a16="http://schemas.microsoft.com/office/drawing/2014/main" id="{3432C6E1-4AD8-40F3-94BE-FEA8F46B0CE8}"/>
                </a:ext>
              </a:extLst>
            </p:cNvPr>
            <p:cNvSpPr txBox="1"/>
            <p:nvPr/>
          </p:nvSpPr>
          <p:spPr bwMode="auto">
            <a:xfrm>
              <a:off x="9121368" y="2309414"/>
              <a:ext cx="297625" cy="45086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</p:grpSp>
      <p:sp>
        <p:nvSpPr>
          <p:cNvPr id="346" name="形状 345">
            <a:extLst>
              <a:ext uri="{FF2B5EF4-FFF2-40B4-BE49-F238E27FC236}">
                <a16:creationId xmlns:a16="http://schemas.microsoft.com/office/drawing/2014/main" id="{04B7963F-CAB0-4513-8079-7D2EC9430643}"/>
              </a:ext>
            </a:extLst>
          </p:cNvPr>
          <p:cNvSpPr/>
          <p:nvPr/>
        </p:nvSpPr>
        <p:spPr>
          <a:xfrm rot="7598467" flipH="1">
            <a:off x="6083793" y="4875268"/>
            <a:ext cx="1107564" cy="821124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47" name="形状 346">
            <a:extLst>
              <a:ext uri="{FF2B5EF4-FFF2-40B4-BE49-F238E27FC236}">
                <a16:creationId xmlns:a16="http://schemas.microsoft.com/office/drawing/2014/main" id="{F13F231E-4E56-4C07-9322-D08E4BB6C054}"/>
              </a:ext>
            </a:extLst>
          </p:cNvPr>
          <p:cNvSpPr/>
          <p:nvPr/>
        </p:nvSpPr>
        <p:spPr>
          <a:xfrm rot="14001533" flipH="1" flipV="1">
            <a:off x="6083794" y="2576128"/>
            <a:ext cx="1107564" cy="821124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48" name="形状 347">
            <a:extLst>
              <a:ext uri="{FF2B5EF4-FFF2-40B4-BE49-F238E27FC236}">
                <a16:creationId xmlns:a16="http://schemas.microsoft.com/office/drawing/2014/main" id="{F3814CB0-2E5C-4ECC-8482-FF94BD58EED3}"/>
              </a:ext>
            </a:extLst>
          </p:cNvPr>
          <p:cNvSpPr/>
          <p:nvPr/>
        </p:nvSpPr>
        <p:spPr>
          <a:xfrm rot="10800000" flipV="1">
            <a:off x="3152079" y="4653136"/>
            <a:ext cx="1107564" cy="821124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49" name="形状 348">
            <a:extLst>
              <a:ext uri="{FF2B5EF4-FFF2-40B4-BE49-F238E27FC236}">
                <a16:creationId xmlns:a16="http://schemas.microsoft.com/office/drawing/2014/main" id="{00862F13-37E2-49BC-AC9F-8D5745671114}"/>
              </a:ext>
            </a:extLst>
          </p:cNvPr>
          <p:cNvSpPr/>
          <p:nvPr/>
        </p:nvSpPr>
        <p:spPr>
          <a:xfrm rot="10329479">
            <a:off x="3112696" y="2560637"/>
            <a:ext cx="1107564" cy="821124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50" name="TextBox 7">
            <a:extLst>
              <a:ext uri="{FF2B5EF4-FFF2-40B4-BE49-F238E27FC236}">
                <a16:creationId xmlns:a16="http://schemas.microsoft.com/office/drawing/2014/main" id="{5A91903B-8339-435E-8DC8-9CB359487DEA}"/>
              </a:ext>
            </a:extLst>
          </p:cNvPr>
          <p:cNvSpPr txBox="1"/>
          <p:nvPr/>
        </p:nvSpPr>
        <p:spPr bwMode="auto">
          <a:xfrm>
            <a:off x="2180943" y="2669187"/>
            <a:ext cx="2073595" cy="30777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服务使用热度</a:t>
            </a:r>
          </a:p>
        </p:txBody>
      </p:sp>
      <p:sp>
        <p:nvSpPr>
          <p:cNvPr id="351" name="TextBox 7">
            <a:extLst>
              <a:ext uri="{FF2B5EF4-FFF2-40B4-BE49-F238E27FC236}">
                <a16:creationId xmlns:a16="http://schemas.microsoft.com/office/drawing/2014/main" id="{B6FDF389-0B18-433E-B52A-AC190C7442F7}"/>
              </a:ext>
            </a:extLst>
          </p:cNvPr>
          <p:cNvSpPr txBox="1"/>
          <p:nvPr/>
        </p:nvSpPr>
        <p:spPr bwMode="auto">
          <a:xfrm>
            <a:off x="2180943" y="5086771"/>
            <a:ext cx="2073595" cy="30777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4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资产关联热度</a:t>
            </a:r>
          </a:p>
        </p:txBody>
      </p:sp>
      <p:sp>
        <p:nvSpPr>
          <p:cNvPr id="352" name="TextBox 7">
            <a:extLst>
              <a:ext uri="{FF2B5EF4-FFF2-40B4-BE49-F238E27FC236}">
                <a16:creationId xmlns:a16="http://schemas.microsoft.com/office/drawing/2014/main" id="{B30B3B94-C33B-4FAA-BBAB-94D556991B16}"/>
              </a:ext>
            </a:extLst>
          </p:cNvPr>
          <p:cNvSpPr txBox="1"/>
          <p:nvPr/>
        </p:nvSpPr>
        <p:spPr bwMode="auto">
          <a:xfrm>
            <a:off x="82251" y="2636305"/>
            <a:ext cx="2073595" cy="282814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vert="horz"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资产注册</a:t>
            </a:r>
            <a:endParaRPr lang="en-US" altLang="zh-CN" sz="1200" dirty="0">
              <a:latin typeface=""/>
              <a:ea typeface="微软雅黑" panose="020B0503020204020204" pitchFamily="34" charset="-122"/>
              <a:cs typeface="Arial Unicode MS" pitchFamily="34" charset="-122"/>
              <a:sym typeface="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全域资产盘点</a:t>
            </a:r>
            <a:endParaRPr lang="en-US" altLang="zh-CN" sz="1200" dirty="0">
              <a:latin typeface=""/>
              <a:ea typeface="微软雅黑" panose="020B0503020204020204" pitchFamily="34" charset="-122"/>
              <a:cs typeface="Arial Unicode MS" pitchFamily="34" charset="-122"/>
              <a:sym typeface="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日常资产监控</a:t>
            </a:r>
            <a:endParaRPr lang="en-US" altLang="zh-CN" sz="1200" dirty="0">
              <a:latin typeface=""/>
              <a:ea typeface="微软雅黑" panose="020B0503020204020204" pitchFamily="34" charset="-122"/>
              <a:cs typeface="Arial Unicode MS" pitchFamily="34" charset="-122"/>
              <a:sym typeface="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资产变更</a:t>
            </a:r>
            <a:endParaRPr lang="en-US" altLang="zh-CN" sz="1200" dirty="0">
              <a:latin typeface=""/>
              <a:ea typeface="微软雅黑" panose="020B0503020204020204" pitchFamily="34" charset="-122"/>
              <a:cs typeface="Arial Unicode MS" pitchFamily="34" charset="-122"/>
              <a:sym typeface="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热点资产推荐</a:t>
            </a:r>
            <a:endParaRPr lang="en-US" altLang="zh-CN" sz="1200" dirty="0">
              <a:latin typeface=""/>
              <a:ea typeface="微软雅黑" panose="020B0503020204020204" pitchFamily="34" charset="-122"/>
              <a:cs typeface="Arial Unicode MS" pitchFamily="34" charset="-122"/>
              <a:sym typeface="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资产下线</a:t>
            </a:r>
            <a:endParaRPr lang="en-US" altLang="zh-CN" sz="1200" dirty="0">
              <a:latin typeface=""/>
              <a:ea typeface="微软雅黑" panose="020B0503020204020204" pitchFamily="34" charset="-122"/>
              <a:cs typeface="Arial Unicode MS" pitchFamily="34" charset="-122"/>
              <a:sym typeface="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数据需求评估</a:t>
            </a:r>
            <a:endParaRPr lang="en-US" altLang="zh-CN" sz="1200" dirty="0">
              <a:latin typeface=""/>
              <a:ea typeface="微软雅黑" panose="020B0503020204020204" pitchFamily="34" charset="-122"/>
              <a:cs typeface="Arial Unicode MS" pitchFamily="34" charset="-122"/>
              <a:sym typeface="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"/>
              <a:ea typeface="微软雅黑" panose="020B0503020204020204" pitchFamily="34" charset="-122"/>
              <a:cs typeface="Arial Unicode MS" pitchFamily="34" charset="-122"/>
              <a:sym typeface="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"/>
              <a:ea typeface="微软雅黑" panose="020B0503020204020204" pitchFamily="34" charset="-122"/>
              <a:cs typeface="Arial Unicode MS" pitchFamily="34" charset="-122"/>
              <a:sym typeface="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200" dirty="0">
              <a:latin typeface=""/>
              <a:ea typeface="微软雅黑" panose="020B0503020204020204" pitchFamily="34" charset="-122"/>
              <a:cs typeface="Arial Unicode MS" pitchFamily="34" charset="-122"/>
              <a:sym typeface=""/>
            </a:endParaRPr>
          </a:p>
        </p:txBody>
      </p:sp>
      <p:sp>
        <p:nvSpPr>
          <p:cNvPr id="353" name="TextBox 7">
            <a:extLst>
              <a:ext uri="{FF2B5EF4-FFF2-40B4-BE49-F238E27FC236}">
                <a16:creationId xmlns:a16="http://schemas.microsoft.com/office/drawing/2014/main" id="{E573F83C-013C-421C-AF8E-7655E339B561}"/>
              </a:ext>
            </a:extLst>
          </p:cNvPr>
          <p:cNvSpPr txBox="1"/>
          <p:nvPr/>
        </p:nvSpPr>
        <p:spPr bwMode="auto">
          <a:xfrm>
            <a:off x="2613570" y="4359139"/>
            <a:ext cx="2073595" cy="26161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105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rPr>
              <a:t>掌握资产分布和增长态势</a:t>
            </a:r>
          </a:p>
        </p:txBody>
      </p:sp>
    </p:spTree>
    <p:extLst>
      <p:ext uri="{BB962C8B-B14F-4D97-AF65-F5344CB8AC3E}">
        <p14:creationId xmlns:p14="http://schemas.microsoft.com/office/powerpoint/2010/main" val="93713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圆角矩形 48">
            <a:extLst>
              <a:ext uri="{FF2B5EF4-FFF2-40B4-BE49-F238E27FC236}">
                <a16:creationId xmlns:a16="http://schemas.microsoft.com/office/drawing/2014/main" id="{F8F283D2-BE43-4410-AD73-3E1857EF6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971" y="2224087"/>
            <a:ext cx="10210118" cy="39412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3175">
            <a:noFill/>
            <a:headEnd/>
            <a:tailEnd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eaVert" lIns="72000" tIns="0" rIns="72000" bIns="0" anchor="b"/>
          <a:lstStyle>
            <a:lvl1pPr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defTabSz="858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/>
            <a:endParaRPr kumimoji="1"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标题 1">
            <a:extLst>
              <a:ext uri="{FF2B5EF4-FFF2-40B4-BE49-F238E27FC236}">
                <a16:creationId xmlns:a16="http://schemas.microsoft.com/office/drawing/2014/main" id="{0B0CE16B-97B7-4015-B695-0FACE9DC3571}"/>
              </a:ext>
            </a:extLst>
          </p:cNvPr>
          <p:cNvSpPr txBox="1">
            <a:spLocks/>
          </p:cNvSpPr>
          <p:nvPr/>
        </p:nvSpPr>
        <p:spPr bwMode="auto">
          <a:xfrm>
            <a:off x="305224" y="226676"/>
            <a:ext cx="937984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sym typeface=""/>
              </a:rPr>
              <a:t>数据云逻辑架构</a:t>
            </a:r>
            <a:endParaRPr kumimoji="1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sym typeface=""/>
            </a:endParaRPr>
          </a:p>
        </p:txBody>
      </p:sp>
      <p:sp>
        <p:nvSpPr>
          <p:cNvPr id="16" name="矩形 220">
            <a:extLst>
              <a:ext uri="{FF2B5EF4-FFF2-40B4-BE49-F238E27FC236}">
                <a16:creationId xmlns:a16="http://schemas.microsoft.com/office/drawing/2014/main" id="{89B1AA0B-DB2E-47FF-A77A-84180C182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0989" y="5792523"/>
            <a:ext cx="9535778" cy="25547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lIns="72000" tIns="0" rIns="7200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defTabSz="858838" eaLnBrk="1" hangingPunct="1">
              <a:defRPr/>
            </a:pPr>
            <a:r>
              <a:rPr kumimoji="1" lang="en-US" altLang="zh-CN" sz="1100" dirty="0">
                <a:latin typeface="微软雅黑" pitchFamily="34" charset="-122"/>
                <a:ea typeface="微软雅黑" pitchFamily="34" charset="-122"/>
              </a:rPr>
              <a:t>BCOS  </a:t>
            </a:r>
            <a:r>
              <a:rPr kumimoji="1" lang="zh-CN" altLang="en-US" sz="1100" dirty="0">
                <a:latin typeface="微软雅黑" pitchFamily="34" charset="-122"/>
                <a:ea typeface="微软雅黑" pitchFamily="34" charset="-122"/>
              </a:rPr>
              <a:t>统一资源云化管理</a:t>
            </a:r>
          </a:p>
        </p:txBody>
      </p:sp>
      <p:sp>
        <p:nvSpPr>
          <p:cNvPr id="32" name="Line 144">
            <a:extLst>
              <a:ext uri="{FF2B5EF4-FFF2-40B4-BE49-F238E27FC236}">
                <a16:creationId xmlns:a16="http://schemas.microsoft.com/office/drawing/2014/main" id="{9A96E452-779D-4839-85DD-81C746DA5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376" y="5998950"/>
            <a:ext cx="11211964" cy="0"/>
          </a:xfrm>
          <a:prstGeom prst="line">
            <a:avLst/>
          </a:prstGeom>
          <a:noFill/>
          <a:ln w="9525">
            <a:noFill/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Line 144">
            <a:extLst>
              <a:ext uri="{FF2B5EF4-FFF2-40B4-BE49-F238E27FC236}">
                <a16:creationId xmlns:a16="http://schemas.microsoft.com/office/drawing/2014/main" id="{B01CFF97-C74E-42F3-BBDC-26E51A67CB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998" y="1360634"/>
            <a:ext cx="11211964" cy="0"/>
          </a:xfrm>
          <a:prstGeom prst="line">
            <a:avLst/>
          </a:prstGeom>
          <a:noFill/>
          <a:ln w="9525">
            <a:noFill/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圆角矩形 56">
            <a:extLst>
              <a:ext uri="{FF2B5EF4-FFF2-40B4-BE49-F238E27FC236}">
                <a16:creationId xmlns:a16="http://schemas.microsoft.com/office/drawing/2014/main" id="{310FB919-FAF7-4696-A6EA-C25313E8133D}"/>
              </a:ext>
            </a:extLst>
          </p:cNvPr>
          <p:cNvSpPr/>
          <p:nvPr/>
        </p:nvSpPr>
        <p:spPr bwMode="auto">
          <a:xfrm>
            <a:off x="1550989" y="3061515"/>
            <a:ext cx="6984775" cy="263144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 defTabSz="1088776">
              <a:buClr>
                <a:srgbClr val="CC9900"/>
              </a:buClr>
            </a:pP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D9B0428-E7FF-4AE1-92B3-A80E429D8AA5}"/>
              </a:ext>
            </a:extLst>
          </p:cNvPr>
          <p:cNvGrpSpPr/>
          <p:nvPr/>
        </p:nvGrpSpPr>
        <p:grpSpPr>
          <a:xfrm>
            <a:off x="1767011" y="3804792"/>
            <a:ext cx="2347281" cy="1424261"/>
            <a:chOff x="2404795" y="3188762"/>
            <a:chExt cx="4740017" cy="600278"/>
          </a:xfrm>
          <a:solidFill>
            <a:srgbClr val="E9E9E9"/>
          </a:solidFill>
        </p:grpSpPr>
        <p:sp>
          <p:nvSpPr>
            <p:cNvPr id="136" name="圆角矩形 99">
              <a:extLst>
                <a:ext uri="{FF2B5EF4-FFF2-40B4-BE49-F238E27FC236}">
                  <a16:creationId xmlns:a16="http://schemas.microsoft.com/office/drawing/2014/main" id="{D1A57369-891A-4D63-B77F-9ECF973B3162}"/>
                </a:ext>
              </a:extLst>
            </p:cNvPr>
            <p:cNvSpPr/>
            <p:nvPr/>
          </p:nvSpPr>
          <p:spPr bwMode="auto">
            <a:xfrm>
              <a:off x="2404795" y="3406663"/>
              <a:ext cx="4740017" cy="166353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36000" bIns="0" anchor="ctr"/>
            <a:lstStyle/>
            <a:p>
              <a:pPr algn="ctr" defTabSz="858838">
                <a:buClr>
                  <a:srgbClr val="CC9900"/>
                </a:buClr>
                <a:defRPr/>
              </a:pPr>
              <a:r>
                <a:rPr kumimoji="1" lang="zh-CN" altLang="en-US" sz="10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基础数据视图（宽表</a:t>
              </a:r>
              <a:r>
                <a:rPr kumimoji="1" lang="en-US" altLang="zh-CN" sz="10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kumimoji="1" lang="zh-CN" altLang="en-US" sz="10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标签</a:t>
              </a:r>
              <a:r>
                <a:rPr kumimoji="1" lang="en-US" altLang="zh-CN" sz="10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kumimoji="1" lang="zh-CN" altLang="en-US" sz="10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指标</a:t>
              </a:r>
              <a:r>
                <a:rPr kumimoji="1" lang="en-US" altLang="zh-CN" sz="10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r>
                <a:rPr kumimoji="1" lang="zh-CN" altLang="en-US" sz="10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  <p:sp>
          <p:nvSpPr>
            <p:cNvPr id="137" name="圆角矩形 100">
              <a:extLst>
                <a:ext uri="{FF2B5EF4-FFF2-40B4-BE49-F238E27FC236}">
                  <a16:creationId xmlns:a16="http://schemas.microsoft.com/office/drawing/2014/main" id="{50232C92-D5AE-4D58-AB7D-227B76D6A901}"/>
                </a:ext>
              </a:extLst>
            </p:cNvPr>
            <p:cNvSpPr/>
            <p:nvPr/>
          </p:nvSpPr>
          <p:spPr bwMode="auto">
            <a:xfrm>
              <a:off x="2404795" y="3622687"/>
              <a:ext cx="4740017" cy="166353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36000" bIns="0" anchor="ctr"/>
            <a:lstStyle/>
            <a:p>
              <a:pPr algn="ctr" defTabSz="858838">
                <a:buClr>
                  <a:srgbClr val="CC9900"/>
                </a:buClr>
                <a:defRPr/>
              </a:pPr>
              <a:r>
                <a:rPr kumimoji="1" lang="zh-CN" altLang="en-US" sz="1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跨域数据整合</a:t>
              </a:r>
              <a:endParaRPr kumimoji="1" lang="zh-CN" altLang="en-US" sz="7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9" name="圆角矩形 99">
              <a:extLst>
                <a:ext uri="{FF2B5EF4-FFF2-40B4-BE49-F238E27FC236}">
                  <a16:creationId xmlns:a16="http://schemas.microsoft.com/office/drawing/2014/main" id="{9D1E1B78-EEFC-4C7C-9038-1D576BC2EF98}"/>
                </a:ext>
              </a:extLst>
            </p:cNvPr>
            <p:cNvSpPr/>
            <p:nvPr/>
          </p:nvSpPr>
          <p:spPr bwMode="auto">
            <a:xfrm>
              <a:off x="2404795" y="3188762"/>
              <a:ext cx="4740017" cy="166353"/>
            </a:xfrm>
            <a:prstGeom prst="rect">
              <a:avLst/>
            </a:prstGeom>
            <a:noFill/>
            <a:ln w="9525">
              <a:solidFill>
                <a:srgbClr val="E9E9E9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36000" bIns="0" anchor="ctr"/>
            <a:lstStyle/>
            <a:p>
              <a:pPr algn="ctr" defTabSz="858838">
                <a:buClr>
                  <a:srgbClr val="CC9900"/>
                </a:buClr>
                <a:defRPr/>
              </a:pPr>
              <a:r>
                <a:rPr kumimoji="1" lang="zh-CN" altLang="en-US" sz="10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分析衍生</a:t>
              </a: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3AA0674E-D31B-43D5-BAE7-089257504A29}"/>
              </a:ext>
            </a:extLst>
          </p:cNvPr>
          <p:cNvGrpSpPr/>
          <p:nvPr/>
        </p:nvGrpSpPr>
        <p:grpSpPr>
          <a:xfrm>
            <a:off x="4422098" y="5202974"/>
            <a:ext cx="3931722" cy="416464"/>
            <a:chOff x="7196249" y="4633396"/>
            <a:chExt cx="1881712" cy="394889"/>
          </a:xfrm>
        </p:grpSpPr>
        <p:sp>
          <p:nvSpPr>
            <p:cNvPr id="142" name="圆角矩形 56">
              <a:extLst>
                <a:ext uri="{FF2B5EF4-FFF2-40B4-BE49-F238E27FC236}">
                  <a16:creationId xmlns:a16="http://schemas.microsoft.com/office/drawing/2014/main" id="{DA85B9B1-0629-4A76-9C71-DA9CFC6C06B5}"/>
                </a:ext>
              </a:extLst>
            </p:cNvPr>
            <p:cNvSpPr/>
            <p:nvPr/>
          </p:nvSpPr>
          <p:spPr bwMode="auto">
            <a:xfrm>
              <a:off x="7196249" y="4633396"/>
              <a:ext cx="1881712" cy="394889"/>
            </a:xfrm>
            <a:prstGeom prst="rect">
              <a:avLst/>
            </a:prstGeom>
            <a:noFill/>
            <a:ln>
              <a:solidFill>
                <a:schemeClr val="bg1"/>
              </a:solidFill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 defTabSz="1088776">
                <a:buClr>
                  <a:srgbClr val="CC9900"/>
                </a:buClr>
              </a:pP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E8B7B521-DAB7-449A-8F3E-77971C44B60C}"/>
                </a:ext>
              </a:extLst>
            </p:cNvPr>
            <p:cNvGrpSpPr/>
            <p:nvPr/>
          </p:nvGrpSpPr>
          <p:grpSpPr>
            <a:xfrm>
              <a:off x="7258446" y="4658125"/>
              <a:ext cx="845407" cy="347369"/>
              <a:chOff x="4664525" y="2860990"/>
              <a:chExt cx="942817" cy="347369"/>
            </a:xfrm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B5C323CD-E0AA-4D3F-ACB4-0F889178008E}"/>
                  </a:ext>
                </a:extLst>
              </p:cNvPr>
              <p:cNvSpPr/>
              <p:nvPr/>
            </p:nvSpPr>
            <p:spPr>
              <a:xfrm>
                <a:off x="4664525" y="2860990"/>
                <a:ext cx="942817" cy="3473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088776">
                  <a:buClr>
                    <a:srgbClr val="CC9900"/>
                  </a:buClr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HDFS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EE42E12E-8F9C-4F7E-86BF-5640E6C16766}"/>
                  </a:ext>
                </a:extLst>
              </p:cNvPr>
              <p:cNvSpPr/>
              <p:nvPr/>
            </p:nvSpPr>
            <p:spPr>
              <a:xfrm>
                <a:off x="5058301" y="2899498"/>
                <a:ext cx="537693" cy="24076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1088776">
                  <a:buClr>
                    <a:srgbClr val="CC9900"/>
                  </a:buClr>
                </a:pPr>
                <a:r>
                  <a:rPr lang="zh-CN" altLang="en-US" sz="105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数据存储</a:t>
                </a:r>
              </a:p>
            </p:txBody>
          </p:sp>
        </p:grp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5CD0DF0-6676-4674-8BE1-46A734071EF9}"/>
              </a:ext>
            </a:extLst>
          </p:cNvPr>
          <p:cNvGrpSpPr/>
          <p:nvPr/>
        </p:nvGrpSpPr>
        <p:grpSpPr>
          <a:xfrm>
            <a:off x="1736918" y="3094380"/>
            <a:ext cx="4708318" cy="535259"/>
            <a:chOff x="4546056" y="2803520"/>
            <a:chExt cx="4119294" cy="494650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108D0945-17B2-4761-BF0A-2D5B2082B872}"/>
                </a:ext>
              </a:extLst>
            </p:cNvPr>
            <p:cNvSpPr/>
            <p:nvPr/>
          </p:nvSpPr>
          <p:spPr>
            <a:xfrm>
              <a:off x="4546057" y="2803520"/>
              <a:ext cx="1071508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1088776">
                <a:buClr>
                  <a:srgbClr val="CC9900"/>
                </a:buClr>
              </a:pPr>
              <a:r>
                <a:rPr lang="en-US" altLang="zh-CN" sz="1400" b="1" dirty="0" err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CirroData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5B04E6D9-6F04-4F80-82F2-3A07645F30D3}"/>
                </a:ext>
              </a:extLst>
            </p:cNvPr>
            <p:cNvSpPr/>
            <p:nvPr/>
          </p:nvSpPr>
          <p:spPr>
            <a:xfrm>
              <a:off x="4546056" y="3051949"/>
              <a:ext cx="4119294" cy="24622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1088776">
                <a:buClr>
                  <a:srgbClr val="CC9900"/>
                </a:buClr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全结构化统一处理、批流一体化加工、一站式数据操作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FF30C298-2E73-4D45-9E86-FB3F967E5421}"/>
              </a:ext>
            </a:extLst>
          </p:cNvPr>
          <p:cNvGrpSpPr/>
          <p:nvPr/>
        </p:nvGrpSpPr>
        <p:grpSpPr>
          <a:xfrm>
            <a:off x="4422098" y="3693408"/>
            <a:ext cx="3967355" cy="1398326"/>
            <a:chOff x="3441150" y="3889987"/>
            <a:chExt cx="5783527" cy="1170634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12728C01-5EC9-4465-A7B0-15A60E5C57A3}"/>
                </a:ext>
              </a:extLst>
            </p:cNvPr>
            <p:cNvSpPr/>
            <p:nvPr/>
          </p:nvSpPr>
          <p:spPr>
            <a:xfrm>
              <a:off x="3441150" y="3889987"/>
              <a:ext cx="1834905" cy="114622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eaLnBrk="0" hangingPunct="0">
                <a:lnSpc>
                  <a:spcPct val="80000"/>
                </a:lnSpc>
              </a:pPr>
              <a:endParaRPr lang="en-US" altLang="zh-TW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pic>
          <p:nvPicPr>
            <p:cNvPr id="93" name="图片 14">
              <a:extLst>
                <a:ext uri="{FF2B5EF4-FFF2-40B4-BE49-F238E27FC236}">
                  <a16:creationId xmlns:a16="http://schemas.microsoft.com/office/drawing/2014/main" id="{B97527B2-93D2-4BED-94BB-EC0E6228C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6906" y="3979577"/>
              <a:ext cx="313309" cy="231083"/>
            </a:xfrm>
            <a:prstGeom prst="rect">
              <a:avLst/>
            </a:prstGeom>
          </p:spPr>
        </p:pic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B51ACD0D-17B1-425A-81B7-8AFAF74E5AD5}"/>
                </a:ext>
              </a:extLst>
            </p:cNvPr>
            <p:cNvSpPr/>
            <p:nvPr/>
          </p:nvSpPr>
          <p:spPr>
            <a:xfrm>
              <a:off x="3733148" y="3952933"/>
              <a:ext cx="1407694" cy="195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85682"/>
              <a:r>
                <a:rPr lang="zh-CN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批处理计算</a:t>
              </a:r>
              <a:r>
                <a:rPr lang="zh-TW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</a:t>
              </a: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ADD4506E-8854-41A8-AF88-BAAADCBCC2C3}"/>
                </a:ext>
              </a:extLst>
            </p:cNvPr>
            <p:cNvSpPr/>
            <p:nvPr/>
          </p:nvSpPr>
          <p:spPr>
            <a:xfrm>
              <a:off x="3623616" y="4161542"/>
              <a:ext cx="1731759" cy="899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defTabSz="685682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PL/SQL</a:t>
              </a:r>
              <a:endParaRPr lang="en-US" altLang="zh-TW" sz="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685682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高性能查询分析</a:t>
              </a:r>
              <a:endParaRPr lang="en-US" altLang="zh-TW" sz="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685682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高并发点查询</a:t>
              </a:r>
              <a:endParaRPr lang="zh-TW" altLang="en-US" sz="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685682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横向扩展</a:t>
              </a:r>
              <a:endParaRPr lang="en-US" altLang="zh-TW" sz="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685682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PB</a:t>
              </a:r>
              <a:r>
                <a:rPr lang="zh-CN" altLang="en-US" sz="7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级海量数据支持</a:t>
              </a:r>
              <a:endParaRPr lang="zh-TW" altLang="en-US" sz="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9F9508EA-82EA-4A25-90EB-295B983B4C0B}"/>
                </a:ext>
              </a:extLst>
            </p:cNvPr>
            <p:cNvSpPr/>
            <p:nvPr/>
          </p:nvSpPr>
          <p:spPr>
            <a:xfrm>
              <a:off x="5389488" y="3895368"/>
              <a:ext cx="1834905" cy="114084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eaLnBrk="0" hangingPunct="0">
                <a:lnSpc>
                  <a:spcPct val="80000"/>
                </a:lnSpc>
              </a:pPr>
              <a:endParaRPr lang="en-US" altLang="zh-TW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7C29040D-AC8A-40FB-B725-4078164B2880}"/>
                </a:ext>
              </a:extLst>
            </p:cNvPr>
            <p:cNvSpPr/>
            <p:nvPr/>
          </p:nvSpPr>
          <p:spPr>
            <a:xfrm>
              <a:off x="5739941" y="3952932"/>
              <a:ext cx="1518566" cy="195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85682"/>
              <a:r>
                <a:rPr lang="zh-CN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实时数据计算</a:t>
              </a:r>
              <a:r>
                <a:rPr lang="zh-TW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引擎 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B61247F-B434-4D61-8293-BE207A92D639}"/>
                </a:ext>
              </a:extLst>
            </p:cNvPr>
            <p:cNvSpPr/>
            <p:nvPr/>
          </p:nvSpPr>
          <p:spPr>
            <a:xfrm>
              <a:off x="5568274" y="4161542"/>
              <a:ext cx="1731759" cy="899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有状态的实时数据</a:t>
              </a:r>
              <a:endParaRPr lang="en-CA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窗口计算</a:t>
              </a:r>
              <a:endParaRPr lang="en-CA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复杂事件处理</a:t>
              </a:r>
              <a:endParaRPr lang="en-US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Exactly once </a:t>
              </a: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语义</a:t>
              </a:r>
              <a:endParaRPr lang="en-CA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高吞吐</a:t>
              </a:r>
              <a:endParaRPr lang="en-US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0" name="图片 12">
              <a:extLst>
                <a:ext uri="{FF2B5EF4-FFF2-40B4-BE49-F238E27FC236}">
                  <a16:creationId xmlns:a16="http://schemas.microsoft.com/office/drawing/2014/main" id="{CCDC4008-6BB7-43A4-B824-2241BCFB4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8005" y="3952222"/>
              <a:ext cx="264141" cy="223051"/>
            </a:xfrm>
            <a:prstGeom prst="rect">
              <a:avLst/>
            </a:prstGeom>
          </p:spPr>
        </p:pic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6A93B53-5964-4BAF-868F-34A5F0A4097E}"/>
                </a:ext>
              </a:extLst>
            </p:cNvPr>
            <p:cNvSpPr/>
            <p:nvPr/>
          </p:nvSpPr>
          <p:spPr>
            <a:xfrm>
              <a:off x="7337827" y="3900332"/>
              <a:ext cx="1834905" cy="11358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eaLnBrk="0" hangingPunct="0">
                <a:lnSpc>
                  <a:spcPct val="80000"/>
                </a:lnSpc>
              </a:pPr>
              <a:endParaRPr lang="en-US" altLang="zh-TW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165AD81A-4E73-4CD3-9F28-B47F4179A78D}"/>
                </a:ext>
              </a:extLst>
            </p:cNvPr>
            <p:cNvSpPr/>
            <p:nvPr/>
          </p:nvSpPr>
          <p:spPr>
            <a:xfrm>
              <a:off x="7638713" y="3952932"/>
              <a:ext cx="1534019" cy="195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85682"/>
              <a:r>
                <a:rPr lang="zh-CN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非结构化处理引擎</a:t>
              </a:r>
              <a:endParaRPr lang="zh-TW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C75D193F-7855-4AF2-B2C2-BDCDE200552C}"/>
                </a:ext>
              </a:extLst>
            </p:cNvPr>
            <p:cNvSpPr/>
            <p:nvPr/>
          </p:nvSpPr>
          <p:spPr>
            <a:xfrm>
              <a:off x="7492918" y="4169329"/>
              <a:ext cx="1731759" cy="734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小文件存储</a:t>
              </a:r>
              <a:endParaRPr lang="en-US" altLang="zh-CN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大文件存储</a:t>
              </a:r>
              <a:endParaRPr lang="en-US" altLang="zh-CN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文本文件存储</a:t>
              </a:r>
              <a:endParaRPr lang="en-US" altLang="zh-TW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非结构化数据索引</a:t>
              </a:r>
              <a:endParaRPr lang="en-US" altLang="zh-CN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5" name="图片 13">
              <a:extLst>
                <a:ext uri="{FF2B5EF4-FFF2-40B4-BE49-F238E27FC236}">
                  <a16:creationId xmlns:a16="http://schemas.microsoft.com/office/drawing/2014/main" id="{D05DD5FC-ED48-4F35-B5E2-E09289BBD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6944" y="3979577"/>
              <a:ext cx="231648" cy="151472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C66329E-B550-45AD-ACE5-3B975627FBEB}"/>
              </a:ext>
            </a:extLst>
          </p:cNvPr>
          <p:cNvGrpSpPr/>
          <p:nvPr/>
        </p:nvGrpSpPr>
        <p:grpSpPr>
          <a:xfrm>
            <a:off x="1186971" y="1248602"/>
            <a:ext cx="10210118" cy="863452"/>
            <a:chOff x="695400" y="1521238"/>
            <a:chExt cx="10801200" cy="999717"/>
          </a:xfrm>
          <a:solidFill>
            <a:schemeClr val="accent1"/>
          </a:solidFill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B5865BF-6606-4BA8-8831-9F5417C11B36}"/>
                </a:ext>
              </a:extLst>
            </p:cNvPr>
            <p:cNvGrpSpPr/>
            <p:nvPr/>
          </p:nvGrpSpPr>
          <p:grpSpPr>
            <a:xfrm>
              <a:off x="695400" y="1521238"/>
              <a:ext cx="3488586" cy="999717"/>
              <a:chOff x="880924" y="1484784"/>
              <a:chExt cx="4823596" cy="999717"/>
            </a:xfrm>
            <a:grpFill/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6BAED6EB-C8E3-4CCA-885A-1C32B63902CB}"/>
                  </a:ext>
                </a:extLst>
              </p:cNvPr>
              <p:cNvSpPr/>
              <p:nvPr/>
            </p:nvSpPr>
            <p:spPr>
              <a:xfrm>
                <a:off x="880924" y="1484784"/>
                <a:ext cx="4823596" cy="999717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营销云</a:t>
                </a:r>
                <a:endParaRPr lang="en-US" altLang="zh-CN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EAB674F-44D4-4A01-A719-29B535E5A002}"/>
                  </a:ext>
                </a:extLst>
              </p:cNvPr>
              <p:cNvSpPr txBox="1"/>
              <p:nvPr/>
            </p:nvSpPr>
            <p:spPr bwMode="auto">
              <a:xfrm>
                <a:off x="1128229" y="2039357"/>
                <a:ext cx="4328983" cy="389830"/>
              </a:xfrm>
              <a:prstGeom prst="rect">
                <a:avLst/>
              </a:prstGeom>
              <a:grp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活动管理        渠道协同        受众细分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0B4C508D-8CC3-4992-935F-AB55B5F10ED3}"/>
                </a:ext>
              </a:extLst>
            </p:cNvPr>
            <p:cNvGrpSpPr/>
            <p:nvPr/>
          </p:nvGrpSpPr>
          <p:grpSpPr>
            <a:xfrm>
              <a:off x="4385251" y="1521238"/>
              <a:ext cx="3488586" cy="999717"/>
              <a:chOff x="880924" y="1484784"/>
              <a:chExt cx="4823596" cy="999717"/>
            </a:xfrm>
            <a:grpFill/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02A80379-59C4-4B25-A1FF-B220B4EA61B2}"/>
                  </a:ext>
                </a:extLst>
              </p:cNvPr>
              <p:cNvSpPr/>
              <p:nvPr/>
            </p:nvSpPr>
            <p:spPr>
              <a:xfrm>
                <a:off x="880924" y="1484784"/>
                <a:ext cx="4823596" cy="999717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决策云</a:t>
                </a:r>
                <a:endParaRPr lang="en-US" altLang="zh-CN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D7D4E00F-B75F-49E9-8C15-4114F8958385}"/>
                  </a:ext>
                </a:extLst>
              </p:cNvPr>
              <p:cNvSpPr txBox="1"/>
              <p:nvPr/>
            </p:nvSpPr>
            <p:spPr bwMode="auto">
              <a:xfrm>
                <a:off x="1128229" y="2023557"/>
                <a:ext cx="4328983" cy="389830"/>
              </a:xfrm>
              <a:prstGeom prst="rect">
                <a:avLst/>
              </a:prstGeom>
              <a:grp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自助服务        业务评价        智能检索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728B5C1E-B3E6-4E0F-8A07-A265B142ACF1}"/>
                </a:ext>
              </a:extLst>
            </p:cNvPr>
            <p:cNvGrpSpPr/>
            <p:nvPr/>
          </p:nvGrpSpPr>
          <p:grpSpPr>
            <a:xfrm>
              <a:off x="8008014" y="1521238"/>
              <a:ext cx="3488586" cy="999717"/>
              <a:chOff x="880924" y="1484784"/>
              <a:chExt cx="4823596" cy="999717"/>
            </a:xfrm>
            <a:grpFill/>
          </p:grpSpPr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BAA87EBC-AC3E-4454-81A1-74FA9B9A2DD9}"/>
                  </a:ext>
                </a:extLst>
              </p:cNvPr>
              <p:cNvSpPr/>
              <p:nvPr/>
            </p:nvSpPr>
            <p:spPr>
              <a:xfrm>
                <a:off x="880924" y="1484784"/>
                <a:ext cx="4823596" cy="999717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绩优云</a:t>
                </a:r>
                <a:endParaRPr lang="en-US" altLang="zh-CN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2B635764-78C7-492A-8D0B-8147D0DE25D7}"/>
                  </a:ext>
                </a:extLst>
              </p:cNvPr>
              <p:cNvSpPr txBox="1"/>
              <p:nvPr/>
            </p:nvSpPr>
            <p:spPr bwMode="auto">
              <a:xfrm>
                <a:off x="1128229" y="2039357"/>
                <a:ext cx="4328983" cy="389830"/>
              </a:xfrm>
              <a:prstGeom prst="rect">
                <a:avLst/>
              </a:prstGeom>
              <a:grpFill/>
              <a:ln w="28575" algn="ctr">
                <a:noFill/>
                <a:miter lim="800000"/>
              </a:ln>
            </p:spPr>
            <p:txBody>
              <a:bodyPr wrap="square" rtlCol="0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Aft>
                    <a:spcPct val="0"/>
                  </a:spcAft>
                  <a:defRPr/>
                </a:pP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KPI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        资源管理        薪酬管理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0102452-1BD9-4B8F-BA63-FF7C431DA02F}"/>
              </a:ext>
            </a:extLst>
          </p:cNvPr>
          <p:cNvGrpSpPr/>
          <p:nvPr/>
        </p:nvGrpSpPr>
        <p:grpSpPr>
          <a:xfrm>
            <a:off x="1550988" y="2316701"/>
            <a:ext cx="8500984" cy="679946"/>
            <a:chOff x="2087779" y="1992470"/>
            <a:chExt cx="8573522" cy="770542"/>
          </a:xfrm>
        </p:grpSpPr>
        <p:sp>
          <p:nvSpPr>
            <p:cNvPr id="83" name="圆角矩形 45">
              <a:extLst>
                <a:ext uri="{FF2B5EF4-FFF2-40B4-BE49-F238E27FC236}">
                  <a16:creationId xmlns:a16="http://schemas.microsoft.com/office/drawing/2014/main" id="{A43E70D7-5A0B-41CE-B43D-7362BCB33032}"/>
                </a:ext>
              </a:extLst>
            </p:cNvPr>
            <p:cNvSpPr/>
            <p:nvPr/>
          </p:nvSpPr>
          <p:spPr bwMode="auto">
            <a:xfrm>
              <a:off x="2093737" y="2434531"/>
              <a:ext cx="8567563" cy="328481"/>
            </a:xfrm>
            <a:prstGeom prst="roundRect">
              <a:avLst>
                <a:gd name="adj" fmla="val 0"/>
              </a:avLst>
            </a:prstGeom>
            <a:solidFill>
              <a:srgbClr val="8064A2"/>
            </a:solidFill>
            <a:ln>
              <a:noFill/>
              <a:headEnd/>
              <a:tailEnd/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1088776">
                <a:buClr>
                  <a:srgbClr val="CC9900"/>
                </a:buClr>
              </a:pPr>
              <a:endParaRPr lang="zh-CN" altLang="en-US" sz="8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5FC5911-425B-4597-A3C2-E64CF6A050D6}"/>
                </a:ext>
              </a:extLst>
            </p:cNvPr>
            <p:cNvSpPr/>
            <p:nvPr/>
          </p:nvSpPr>
          <p:spPr>
            <a:xfrm>
              <a:off x="2199739" y="2482043"/>
              <a:ext cx="1244424" cy="279027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数据服务形式</a:t>
              </a:r>
              <a:endPara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8893A7B-194F-4BB7-968D-08226A999768}"/>
                </a:ext>
              </a:extLst>
            </p:cNvPr>
            <p:cNvGrpSpPr/>
            <p:nvPr/>
          </p:nvGrpSpPr>
          <p:grpSpPr>
            <a:xfrm>
              <a:off x="3600655" y="2497203"/>
              <a:ext cx="6725401" cy="203137"/>
              <a:chOff x="2080997" y="2857477"/>
              <a:chExt cx="6866256" cy="203137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484CC18-FAEB-411E-BA61-3EB236A5BB76}"/>
                  </a:ext>
                </a:extLst>
              </p:cNvPr>
              <p:cNvSpPr/>
              <p:nvPr/>
            </p:nvSpPr>
            <p:spPr bwMode="auto">
              <a:xfrm>
                <a:off x="2080997" y="2871993"/>
                <a:ext cx="994869" cy="188621"/>
              </a:xfrm>
              <a:prstGeom prst="rect">
                <a:avLst/>
              </a:prstGeom>
              <a:noFill/>
              <a:ln w="6350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685682">
                  <a:defRPr/>
                </a:pPr>
                <a:r>
                  <a:rPr lang="en-US" altLang="zh-CN" sz="9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/>
                  </a:rPr>
                  <a:t>API</a:t>
                </a:r>
                <a:endParaRPr lang="zh-CN" altLang="en-US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1335FE2-BE42-4461-A8A7-CA2F70EDCD72}"/>
                  </a:ext>
                </a:extLst>
              </p:cNvPr>
              <p:cNvSpPr/>
              <p:nvPr/>
            </p:nvSpPr>
            <p:spPr bwMode="auto">
              <a:xfrm>
                <a:off x="3256752" y="2871993"/>
                <a:ext cx="994869" cy="188621"/>
              </a:xfrm>
              <a:prstGeom prst="rect">
                <a:avLst/>
              </a:prstGeom>
              <a:noFill/>
              <a:ln w="6350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685682">
                  <a:defRPr/>
                </a:pPr>
                <a:r>
                  <a:rPr lang="en-US" altLang="zh-CN" sz="9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/>
                  </a:rPr>
                  <a:t>DB</a:t>
                </a:r>
                <a:endParaRPr lang="zh-CN" altLang="en-US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8FF2EC3F-AB69-4B21-A0C7-AEB264C2AE2B}"/>
                  </a:ext>
                </a:extLst>
              </p:cNvPr>
              <p:cNvSpPr/>
              <p:nvPr/>
            </p:nvSpPr>
            <p:spPr bwMode="auto">
              <a:xfrm>
                <a:off x="4432508" y="2871993"/>
                <a:ext cx="994006" cy="188621"/>
              </a:xfrm>
              <a:prstGeom prst="rect">
                <a:avLst/>
              </a:prstGeom>
              <a:noFill/>
              <a:ln w="6350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685682">
                  <a:defRPr/>
                </a:pPr>
                <a:r>
                  <a:rPr lang="en-US" altLang="zh-CN" sz="9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/>
                  </a:rPr>
                  <a:t>FTP</a:t>
                </a:r>
                <a:endParaRPr lang="zh-CN" altLang="en-US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E288128-256B-443B-97DE-6077177488E5}"/>
                  </a:ext>
                </a:extLst>
              </p:cNvPr>
              <p:cNvSpPr/>
              <p:nvPr/>
            </p:nvSpPr>
            <p:spPr bwMode="auto">
              <a:xfrm>
                <a:off x="5609066" y="2866688"/>
                <a:ext cx="994869" cy="188621"/>
              </a:xfrm>
              <a:prstGeom prst="rect">
                <a:avLst/>
              </a:prstGeom>
              <a:noFill/>
              <a:ln w="6350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685682">
                  <a:defRPr/>
                </a:pPr>
                <a:r>
                  <a:rPr lang="zh-CN" altLang="en-US" sz="9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/>
                  </a:rPr>
                  <a:t>流数据</a:t>
                </a: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57C1F8-9E55-4FD9-86A8-F41727BF0062}"/>
                  </a:ext>
                </a:extLst>
              </p:cNvPr>
              <p:cNvSpPr/>
              <p:nvPr/>
            </p:nvSpPr>
            <p:spPr bwMode="auto">
              <a:xfrm>
                <a:off x="6785501" y="2862401"/>
                <a:ext cx="994869" cy="188621"/>
              </a:xfrm>
              <a:prstGeom prst="rect">
                <a:avLst/>
              </a:prstGeom>
              <a:noFill/>
              <a:ln w="6350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685682">
                  <a:defRPr/>
                </a:pPr>
                <a:r>
                  <a:rPr lang="en-US" altLang="zh-CN" sz="9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/>
                  </a:rPr>
                  <a:t>SQL</a:t>
                </a:r>
                <a:endParaRPr lang="zh-CN" altLang="en-US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3F13BDD3-4239-402D-A138-E1B9A8A6D4CA}"/>
                  </a:ext>
                </a:extLst>
              </p:cNvPr>
              <p:cNvSpPr/>
              <p:nvPr/>
            </p:nvSpPr>
            <p:spPr bwMode="auto">
              <a:xfrm>
                <a:off x="7952384" y="2857477"/>
                <a:ext cx="994869" cy="188621"/>
              </a:xfrm>
              <a:prstGeom prst="rect">
                <a:avLst/>
              </a:prstGeom>
              <a:noFill/>
              <a:ln w="6350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685682">
                  <a:defRPr/>
                </a:pPr>
                <a:r>
                  <a:rPr lang="en-US" altLang="zh-CN" sz="9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/>
                  </a:rPr>
                  <a:t>……</a:t>
                </a:r>
                <a:endParaRPr lang="zh-CN" altLang="en-US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3B3BB654-3610-4781-BECD-63ACBEEF90CF}"/>
                </a:ext>
              </a:extLst>
            </p:cNvPr>
            <p:cNvGrpSpPr/>
            <p:nvPr/>
          </p:nvGrpSpPr>
          <p:grpSpPr>
            <a:xfrm>
              <a:off x="2087779" y="1992470"/>
              <a:ext cx="8573522" cy="370232"/>
              <a:chOff x="2265271" y="1754015"/>
              <a:chExt cx="6292048" cy="484595"/>
            </a:xfrm>
          </p:grpSpPr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722AD54B-8993-4C58-83E1-ADD787D4E8BF}"/>
                  </a:ext>
                </a:extLst>
              </p:cNvPr>
              <p:cNvSpPr/>
              <p:nvPr/>
            </p:nvSpPr>
            <p:spPr bwMode="auto">
              <a:xfrm>
                <a:off x="2265271" y="1754015"/>
                <a:ext cx="6292048" cy="484595"/>
              </a:xfrm>
              <a:prstGeom prst="rect">
                <a:avLst/>
              </a:prstGeom>
              <a:ln>
                <a:noFill/>
                <a:headEnd/>
                <a:tailEnd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1088776">
                  <a:buClr>
                    <a:srgbClr val="CC9900"/>
                  </a:buClr>
                </a:pPr>
                <a:endParaRPr lang="en-US" altLang="zh-CN" sz="7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/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C6110A3E-D73F-4ACA-AD96-D758256A50BF}"/>
                  </a:ext>
                </a:extLst>
              </p:cNvPr>
              <p:cNvSpPr/>
              <p:nvPr/>
            </p:nvSpPr>
            <p:spPr>
              <a:xfrm>
                <a:off x="2530514" y="1853753"/>
                <a:ext cx="547120" cy="36521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defTabSz="1088776">
                  <a:buClr>
                    <a:srgbClr val="CC9900"/>
                  </a:buClr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数据分析</a:t>
                </a:r>
              </a:p>
            </p:txBody>
          </p: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8057D471-F8BC-49A7-9E83-795709AC8F82}"/>
                  </a:ext>
                </a:extLst>
              </p:cNvPr>
              <p:cNvGrpSpPr/>
              <p:nvPr/>
            </p:nvGrpSpPr>
            <p:grpSpPr>
              <a:xfrm>
                <a:off x="3375560" y="1853753"/>
                <a:ext cx="4935726" cy="295053"/>
                <a:chOff x="7857442" y="4088071"/>
                <a:chExt cx="3640034" cy="234012"/>
              </a:xfrm>
              <a:noFill/>
            </p:grpSpPr>
            <p:sp>
              <p:nvSpPr>
                <p:cNvPr id="120" name="圆角矩形 58">
                  <a:extLst>
                    <a:ext uri="{FF2B5EF4-FFF2-40B4-BE49-F238E27FC236}">
                      <a16:creationId xmlns:a16="http://schemas.microsoft.com/office/drawing/2014/main" id="{B7D66EA6-3136-4534-A957-9502861EE065}"/>
                    </a:ext>
                  </a:extLst>
                </p:cNvPr>
                <p:cNvSpPr/>
                <p:nvPr/>
              </p:nvSpPr>
              <p:spPr bwMode="auto">
                <a:xfrm>
                  <a:off x="9716733" y="4088071"/>
                  <a:ext cx="852809" cy="234012"/>
                </a:xfrm>
                <a:prstGeom prst="roundRect">
                  <a:avLst>
                    <a:gd name="adj" fmla="val 0"/>
                  </a:avLst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tIns="36000" bIns="0" anchor="ctr"/>
                <a:lstStyle/>
                <a:p>
                  <a:pPr algn="ctr" defTabSz="858838"/>
                  <a:r>
                    <a:rPr kumimoji="1"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可视化报表</a:t>
                  </a:r>
                </a:p>
              </p:txBody>
            </p:sp>
            <p:sp>
              <p:nvSpPr>
                <p:cNvPr id="122" name="圆角矩形 58">
                  <a:extLst>
                    <a:ext uri="{FF2B5EF4-FFF2-40B4-BE49-F238E27FC236}">
                      <a16:creationId xmlns:a16="http://schemas.microsoft.com/office/drawing/2014/main" id="{DA16C6B0-17A9-4AE2-8452-D8188E54A578}"/>
                    </a:ext>
                  </a:extLst>
                </p:cNvPr>
                <p:cNvSpPr/>
                <p:nvPr/>
              </p:nvSpPr>
              <p:spPr bwMode="auto">
                <a:xfrm>
                  <a:off x="10644667" y="4088071"/>
                  <a:ext cx="852809" cy="234012"/>
                </a:xfrm>
                <a:prstGeom prst="roundRect">
                  <a:avLst>
                    <a:gd name="adj" fmla="val 0"/>
                  </a:avLst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tIns="36000" bIns="0" anchor="ctr"/>
                <a:lstStyle/>
                <a:p>
                  <a:pPr algn="ctr" defTabSz="858838"/>
                  <a:r>
                    <a:rPr kumimoji="1"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即席查询</a:t>
                  </a:r>
                </a:p>
              </p:txBody>
            </p:sp>
            <p:sp>
              <p:nvSpPr>
                <p:cNvPr id="123" name="圆角矩形 58">
                  <a:extLst>
                    <a:ext uri="{FF2B5EF4-FFF2-40B4-BE49-F238E27FC236}">
                      <a16:creationId xmlns:a16="http://schemas.microsoft.com/office/drawing/2014/main" id="{019CF9BC-F47B-4B3A-AA11-5E3D5C26BDF9}"/>
                    </a:ext>
                  </a:extLst>
                </p:cNvPr>
                <p:cNvSpPr/>
                <p:nvPr/>
              </p:nvSpPr>
              <p:spPr bwMode="auto">
                <a:xfrm>
                  <a:off x="7857442" y="4088071"/>
                  <a:ext cx="852809" cy="234012"/>
                </a:xfrm>
                <a:prstGeom prst="roundRect">
                  <a:avLst>
                    <a:gd name="adj" fmla="val 0"/>
                  </a:avLst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tIns="36000" bIns="0" anchor="ctr"/>
                <a:lstStyle/>
                <a:p>
                  <a:pPr algn="ctr" defTabSz="858838"/>
                  <a:r>
                    <a:rPr kumimoji="1"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自助式探索</a:t>
                  </a:r>
                </a:p>
              </p:txBody>
            </p:sp>
            <p:sp>
              <p:nvSpPr>
                <p:cNvPr id="125" name="圆角矩形 58">
                  <a:extLst>
                    <a:ext uri="{FF2B5EF4-FFF2-40B4-BE49-F238E27FC236}">
                      <a16:creationId xmlns:a16="http://schemas.microsoft.com/office/drawing/2014/main" id="{8A9CAC76-DD7B-4DEC-AF9E-EA56E21B46B4}"/>
                    </a:ext>
                  </a:extLst>
                </p:cNvPr>
                <p:cNvSpPr/>
                <p:nvPr/>
              </p:nvSpPr>
              <p:spPr bwMode="auto">
                <a:xfrm>
                  <a:off x="8785378" y="4088071"/>
                  <a:ext cx="852809" cy="234012"/>
                </a:xfrm>
                <a:prstGeom prst="roundRect">
                  <a:avLst>
                    <a:gd name="adj" fmla="val 0"/>
                  </a:avLst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tIns="36000" bIns="0" anchor="ctr"/>
                <a:lstStyle/>
                <a:p>
                  <a:pPr algn="ctr" defTabSz="858838"/>
                  <a:r>
                    <a:rPr kumimoji="1"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数据挖掘</a:t>
                  </a:r>
                </a:p>
              </p:txBody>
            </p:sp>
          </p:grpSp>
        </p:grpSp>
      </p:grpSp>
      <p:sp>
        <p:nvSpPr>
          <p:cNvPr id="195" name="矩形 194">
            <a:extLst>
              <a:ext uri="{FF2B5EF4-FFF2-40B4-BE49-F238E27FC236}">
                <a16:creationId xmlns:a16="http://schemas.microsoft.com/office/drawing/2014/main" id="{FE5D4D5E-7128-4647-9F06-BED8701B500D}"/>
              </a:ext>
            </a:extLst>
          </p:cNvPr>
          <p:cNvSpPr/>
          <p:nvPr/>
        </p:nvSpPr>
        <p:spPr bwMode="auto">
          <a:xfrm>
            <a:off x="8626442" y="3061515"/>
            <a:ext cx="1425530" cy="263144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88776">
              <a:buClr>
                <a:srgbClr val="CC9900"/>
              </a:buClr>
            </a:pPr>
            <a:endParaRPr lang="en-US" altLang="zh-CN" sz="4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047960F5-0D2C-4DC1-B8F0-4504B54922F7}"/>
              </a:ext>
            </a:extLst>
          </p:cNvPr>
          <p:cNvSpPr/>
          <p:nvPr/>
        </p:nvSpPr>
        <p:spPr>
          <a:xfrm>
            <a:off x="8683819" y="4038163"/>
            <a:ext cx="337006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1088776">
              <a:buClr>
                <a:srgbClr val="CC9900"/>
              </a:buClr>
            </a:pP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088776">
              <a:buClr>
                <a:srgbClr val="CC9900"/>
              </a:buClr>
            </a:pP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6848865D-FCEF-4346-A145-5E4A241AD381}"/>
              </a:ext>
            </a:extLst>
          </p:cNvPr>
          <p:cNvSpPr/>
          <p:nvPr/>
        </p:nvSpPr>
        <p:spPr bwMode="auto">
          <a:xfrm>
            <a:off x="10139303" y="2316701"/>
            <a:ext cx="947464" cy="3376259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88776">
              <a:buClr>
                <a:srgbClr val="CC9900"/>
              </a:buClr>
            </a:pPr>
            <a:endParaRPr lang="en-US" altLang="zh-CN" sz="4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B80B8F7A-00A6-4D35-95AA-3CB16B1E13E9}"/>
              </a:ext>
            </a:extLst>
          </p:cNvPr>
          <p:cNvSpPr/>
          <p:nvPr/>
        </p:nvSpPr>
        <p:spPr>
          <a:xfrm>
            <a:off x="10196679" y="3573018"/>
            <a:ext cx="337006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1088776">
              <a:buClr>
                <a:srgbClr val="CC9900"/>
              </a:buClr>
            </a:pP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088776">
              <a:buClr>
                <a:srgbClr val="CC9900"/>
              </a:buClr>
            </a:pP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运营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9C15150A-BD25-4F87-B518-61612BD95AA9}"/>
              </a:ext>
            </a:extLst>
          </p:cNvPr>
          <p:cNvGrpSpPr/>
          <p:nvPr/>
        </p:nvGrpSpPr>
        <p:grpSpPr>
          <a:xfrm>
            <a:off x="10578101" y="2498737"/>
            <a:ext cx="395496" cy="3110661"/>
            <a:chOff x="9236087" y="3295065"/>
            <a:chExt cx="319772" cy="2674041"/>
          </a:xfrm>
        </p:grpSpPr>
        <p:sp>
          <p:nvSpPr>
            <p:cNvPr id="156" name="圆角矩形 58">
              <a:extLst>
                <a:ext uri="{FF2B5EF4-FFF2-40B4-BE49-F238E27FC236}">
                  <a16:creationId xmlns:a16="http://schemas.microsoft.com/office/drawing/2014/main" id="{E4FB5D44-5A5B-488C-B50C-6D2559E8ED1C}"/>
                </a:ext>
              </a:extLst>
            </p:cNvPr>
            <p:cNvSpPr/>
            <p:nvPr/>
          </p:nvSpPr>
          <p:spPr bwMode="auto">
            <a:xfrm>
              <a:off x="9236087" y="3295065"/>
              <a:ext cx="319770" cy="826203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36000" bIns="0" anchor="ctr"/>
            <a:lstStyle/>
            <a:p>
              <a:pPr algn="ctr" defTabSz="858838"/>
              <a:r>
                <a:rPr kumimoji="1"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数据资产</a:t>
              </a:r>
            </a:p>
          </p:txBody>
        </p:sp>
        <p:sp>
          <p:nvSpPr>
            <p:cNvPr id="157" name="圆角矩形 58">
              <a:extLst>
                <a:ext uri="{FF2B5EF4-FFF2-40B4-BE49-F238E27FC236}">
                  <a16:creationId xmlns:a16="http://schemas.microsoft.com/office/drawing/2014/main" id="{66776CCB-3CF4-41EA-9181-C81BC4CB2A53}"/>
                </a:ext>
              </a:extLst>
            </p:cNvPr>
            <p:cNvSpPr/>
            <p:nvPr/>
          </p:nvSpPr>
          <p:spPr bwMode="auto">
            <a:xfrm>
              <a:off x="9236087" y="4218984"/>
              <a:ext cx="319770" cy="826203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36000" bIns="0" anchor="ctr"/>
            <a:lstStyle/>
            <a:p>
              <a:pPr algn="ctr" defTabSz="858838"/>
              <a:r>
                <a:rPr kumimoji="1"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数据服务</a:t>
              </a:r>
            </a:p>
          </p:txBody>
        </p:sp>
        <p:sp>
          <p:nvSpPr>
            <p:cNvPr id="165" name="圆角矩形 58">
              <a:extLst>
                <a:ext uri="{FF2B5EF4-FFF2-40B4-BE49-F238E27FC236}">
                  <a16:creationId xmlns:a16="http://schemas.microsoft.com/office/drawing/2014/main" id="{C1677D48-C57F-4923-8D27-E527B6F10F87}"/>
                </a:ext>
              </a:extLst>
            </p:cNvPr>
            <p:cNvSpPr/>
            <p:nvPr/>
          </p:nvSpPr>
          <p:spPr bwMode="auto">
            <a:xfrm>
              <a:off x="9236089" y="5142903"/>
              <a:ext cx="319770" cy="826203"/>
            </a:xfrm>
            <a:prstGeom prst="roundRect">
              <a:avLst>
                <a:gd name="adj" fmla="val 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36000" bIns="0" anchor="ctr"/>
            <a:lstStyle/>
            <a:p>
              <a:pPr algn="ctr" defTabSz="858838"/>
              <a:r>
                <a:rPr kumimoji="1"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数据安全</a:t>
              </a:r>
            </a:p>
          </p:txBody>
        </p:sp>
      </p:grpSp>
      <p:sp>
        <p:nvSpPr>
          <p:cNvPr id="160" name="圆角矩形 45">
            <a:extLst>
              <a:ext uri="{FF2B5EF4-FFF2-40B4-BE49-F238E27FC236}">
                <a16:creationId xmlns:a16="http://schemas.microsoft.com/office/drawing/2014/main" id="{DCC2D271-467A-4236-AADC-7371653ADBC3}"/>
              </a:ext>
            </a:extLst>
          </p:cNvPr>
          <p:cNvSpPr/>
          <p:nvPr/>
        </p:nvSpPr>
        <p:spPr bwMode="auto">
          <a:xfrm>
            <a:off x="1874663" y="6307492"/>
            <a:ext cx="8703437" cy="2898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  <a:headEnd/>
            <a:tailEnd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88776">
              <a:buClr>
                <a:srgbClr val="CC9900"/>
              </a:buClr>
            </a:pP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外部数据源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8AB380-4024-4667-94AF-26902233D10A}"/>
              </a:ext>
            </a:extLst>
          </p:cNvPr>
          <p:cNvGrpSpPr/>
          <p:nvPr/>
        </p:nvGrpSpPr>
        <p:grpSpPr>
          <a:xfrm>
            <a:off x="9057380" y="3201179"/>
            <a:ext cx="873558" cy="2383983"/>
            <a:chOff x="9300907" y="3201179"/>
            <a:chExt cx="873558" cy="153020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5F150CF-E23C-4246-B773-BB39343BF838}"/>
                </a:ext>
              </a:extLst>
            </p:cNvPr>
            <p:cNvGrpSpPr/>
            <p:nvPr/>
          </p:nvGrpSpPr>
          <p:grpSpPr>
            <a:xfrm>
              <a:off x="9300907" y="3203393"/>
              <a:ext cx="395493" cy="1527989"/>
              <a:chOff x="9229744" y="3295065"/>
              <a:chExt cx="319770" cy="1777048"/>
            </a:xfrm>
          </p:grpSpPr>
          <p:sp>
            <p:nvSpPr>
              <p:cNvPr id="126" name="圆角矩形 58">
                <a:extLst>
                  <a:ext uri="{FF2B5EF4-FFF2-40B4-BE49-F238E27FC236}">
                    <a16:creationId xmlns:a16="http://schemas.microsoft.com/office/drawing/2014/main" id="{6B718B13-D537-48C7-B6A4-407185C08927}"/>
                  </a:ext>
                </a:extLst>
              </p:cNvPr>
              <p:cNvSpPr/>
              <p:nvPr/>
            </p:nvSpPr>
            <p:spPr bwMode="auto">
              <a:xfrm>
                <a:off x="9229744" y="3295065"/>
                <a:ext cx="319770" cy="826203"/>
              </a:xfrm>
              <a:prstGeom prst="roundRect">
                <a:avLst>
                  <a:gd name="adj" fmla="val 0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tIns="36000" bIns="0" anchor="ctr"/>
              <a:lstStyle/>
              <a:p>
                <a:pPr algn="ctr" defTabSz="858838"/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数据标准</a:t>
                </a:r>
              </a:p>
            </p:txBody>
          </p:sp>
          <p:sp>
            <p:nvSpPr>
              <p:cNvPr id="131" name="圆角矩形 58">
                <a:extLst>
                  <a:ext uri="{FF2B5EF4-FFF2-40B4-BE49-F238E27FC236}">
                    <a16:creationId xmlns:a16="http://schemas.microsoft.com/office/drawing/2014/main" id="{DD8F5F33-AE65-4C1E-ABE8-D714774A3338}"/>
                  </a:ext>
                </a:extLst>
              </p:cNvPr>
              <p:cNvSpPr/>
              <p:nvPr/>
            </p:nvSpPr>
            <p:spPr bwMode="auto">
              <a:xfrm>
                <a:off x="9229744" y="4245910"/>
                <a:ext cx="319770" cy="826203"/>
              </a:xfrm>
              <a:prstGeom prst="roundRect">
                <a:avLst>
                  <a:gd name="adj" fmla="val 0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tIns="36000" bIns="0" anchor="ctr"/>
              <a:lstStyle/>
              <a:p>
                <a:pPr algn="ctr" defTabSz="858838"/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数据质量</a:t>
                </a:r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64AD7364-01D5-4E72-A5B2-1DF97751AD3A}"/>
                </a:ext>
              </a:extLst>
            </p:cNvPr>
            <p:cNvGrpSpPr/>
            <p:nvPr/>
          </p:nvGrpSpPr>
          <p:grpSpPr>
            <a:xfrm>
              <a:off x="9778972" y="3201179"/>
              <a:ext cx="395493" cy="1527989"/>
              <a:chOff x="9229744" y="3295065"/>
              <a:chExt cx="319770" cy="1777048"/>
            </a:xfrm>
          </p:grpSpPr>
          <p:sp>
            <p:nvSpPr>
              <p:cNvPr id="162" name="圆角矩形 58">
                <a:extLst>
                  <a:ext uri="{FF2B5EF4-FFF2-40B4-BE49-F238E27FC236}">
                    <a16:creationId xmlns:a16="http://schemas.microsoft.com/office/drawing/2014/main" id="{BA8C9C97-570C-4CA3-9C34-FF71F1FD8EA1}"/>
                  </a:ext>
                </a:extLst>
              </p:cNvPr>
              <p:cNvSpPr/>
              <p:nvPr/>
            </p:nvSpPr>
            <p:spPr bwMode="auto">
              <a:xfrm>
                <a:off x="9229744" y="3295065"/>
                <a:ext cx="319770" cy="826203"/>
              </a:xfrm>
              <a:prstGeom prst="roundRect">
                <a:avLst>
                  <a:gd name="adj" fmla="val 0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tIns="36000" bIns="0" anchor="ctr"/>
              <a:lstStyle/>
              <a:p>
                <a:pPr algn="ctr" defTabSz="858838"/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数据集成</a:t>
                </a:r>
              </a:p>
            </p:txBody>
          </p:sp>
          <p:sp>
            <p:nvSpPr>
              <p:cNvPr id="163" name="圆角矩形 58">
                <a:extLst>
                  <a:ext uri="{FF2B5EF4-FFF2-40B4-BE49-F238E27FC236}">
                    <a16:creationId xmlns:a16="http://schemas.microsoft.com/office/drawing/2014/main" id="{969D772A-FA51-4F4B-AB65-BEEBABC2593E}"/>
                  </a:ext>
                </a:extLst>
              </p:cNvPr>
              <p:cNvSpPr/>
              <p:nvPr/>
            </p:nvSpPr>
            <p:spPr bwMode="auto">
              <a:xfrm>
                <a:off x="9229744" y="4245910"/>
                <a:ext cx="319770" cy="826203"/>
              </a:xfrm>
              <a:prstGeom prst="roundRect">
                <a:avLst>
                  <a:gd name="adj" fmla="val 0"/>
                </a:avLst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tIns="36000" bIns="0" anchor="ctr"/>
              <a:lstStyle/>
              <a:p>
                <a:pPr algn="ctr" defTabSz="858838"/>
                <a:r>
                  <a:rPr kumimoji="1" lang="zh-CN" altLang="en-US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元数据管理</a:t>
                </a:r>
              </a:p>
            </p:txBody>
          </p:sp>
        </p:grpSp>
      </p:grpSp>
      <p:sp>
        <p:nvSpPr>
          <p:cNvPr id="166" name="圆角矩形 45">
            <a:extLst>
              <a:ext uri="{FF2B5EF4-FFF2-40B4-BE49-F238E27FC236}">
                <a16:creationId xmlns:a16="http://schemas.microsoft.com/office/drawing/2014/main" id="{D2B3D9EC-049B-4169-85AF-E2D927FF7809}"/>
              </a:ext>
            </a:extLst>
          </p:cNvPr>
          <p:cNvSpPr/>
          <p:nvPr/>
        </p:nvSpPr>
        <p:spPr bwMode="auto">
          <a:xfrm>
            <a:off x="1765435" y="5334297"/>
            <a:ext cx="2346341" cy="298420"/>
          </a:xfrm>
          <a:prstGeom prst="roundRect">
            <a:avLst>
              <a:gd name="adj" fmla="val 0"/>
            </a:avLst>
          </a:prstGeom>
          <a:solidFill>
            <a:srgbClr val="8064A2"/>
          </a:solidFill>
          <a:ln>
            <a:noFill/>
            <a:headEnd/>
            <a:tailEnd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088776">
              <a:buClr>
                <a:srgbClr val="CC9900"/>
              </a:buClr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数据统一采集</a:t>
            </a:r>
          </a:p>
        </p:txBody>
      </p:sp>
    </p:spTree>
    <p:extLst>
      <p:ext uri="{BB962C8B-B14F-4D97-AF65-F5344CB8AC3E}">
        <p14:creationId xmlns:p14="http://schemas.microsoft.com/office/powerpoint/2010/main" val="302640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B646A33-F96E-42BC-ADBB-87C8CF09A8F5}"/>
              </a:ext>
            </a:extLst>
          </p:cNvPr>
          <p:cNvSpPr/>
          <p:nvPr/>
        </p:nvSpPr>
        <p:spPr>
          <a:xfrm>
            <a:off x="0" y="2264140"/>
            <a:ext cx="12192000" cy="15841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CE6775-EBC1-4C6A-93AB-CA9215F90A56}"/>
              </a:ext>
            </a:extLst>
          </p:cNvPr>
          <p:cNvSpPr/>
          <p:nvPr/>
        </p:nvSpPr>
        <p:spPr>
          <a:xfrm>
            <a:off x="4147212" y="2684239"/>
            <a:ext cx="6053244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数据云  </a:t>
            </a:r>
            <a:r>
              <a:rPr lang="en-US" altLang="zh-CN" sz="4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Data Cloud</a:t>
            </a:r>
            <a:endParaRPr lang="zh-CN" altLang="en-US" sz="4400" b="1" dirty="0">
              <a:solidFill>
                <a:schemeClr val="bg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DF438A-5A54-4D05-A42B-1B7DDC20A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103728"/>
            <a:ext cx="1905000" cy="1905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AA03F76-78A1-4561-AC7F-5CCCA0C3C24E}"/>
              </a:ext>
            </a:extLst>
          </p:cNvPr>
          <p:cNvSpPr txBox="1">
            <a:spLocks/>
          </p:cNvSpPr>
          <p:nvPr/>
        </p:nvSpPr>
        <p:spPr bwMode="auto">
          <a:xfrm>
            <a:off x="3503712" y="4169140"/>
            <a:ext cx="5184576" cy="859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1F497D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数据云产品特性</a:t>
            </a:r>
          </a:p>
        </p:txBody>
      </p:sp>
    </p:spTree>
    <p:extLst>
      <p:ext uri="{BB962C8B-B14F-4D97-AF65-F5344CB8AC3E}">
        <p14:creationId xmlns:p14="http://schemas.microsoft.com/office/powerpoint/2010/main" val="42073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BE3DE2CB-DFC4-417B-B5F5-28018992BA9E}"/>
              </a:ext>
            </a:extLst>
          </p:cNvPr>
          <p:cNvSpPr/>
          <p:nvPr/>
        </p:nvSpPr>
        <p:spPr>
          <a:xfrm>
            <a:off x="0" y="1984394"/>
            <a:ext cx="12192000" cy="3891292"/>
          </a:xfrm>
          <a:custGeom>
            <a:avLst/>
            <a:gdLst>
              <a:gd name="connsiteX0" fmla="*/ 0 w 1889124"/>
              <a:gd name="connsiteY0" fmla="*/ 0 h 1133475"/>
              <a:gd name="connsiteX1" fmla="*/ 1889124 w 1889124"/>
              <a:gd name="connsiteY1" fmla="*/ 0 h 1133475"/>
              <a:gd name="connsiteX2" fmla="*/ 1889124 w 1889124"/>
              <a:gd name="connsiteY2" fmla="*/ 1133475 h 1133475"/>
              <a:gd name="connsiteX3" fmla="*/ 0 w 1889124"/>
              <a:gd name="connsiteY3" fmla="*/ 1133475 h 1133475"/>
              <a:gd name="connsiteX4" fmla="*/ 0 w 1889124"/>
              <a:gd name="connsiteY4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9124" h="1133475">
                <a:moveTo>
                  <a:pt x="0" y="0"/>
                </a:moveTo>
                <a:lnTo>
                  <a:pt x="1889124" y="0"/>
                </a:lnTo>
                <a:lnTo>
                  <a:pt x="1889124" y="1133475"/>
                </a:lnTo>
                <a:lnTo>
                  <a:pt x="0" y="11334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217904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 fontScale="92500"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marL="361860" marR="0" lvl="0" indent="-36186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数据云产品特性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91" name="Oval 102">
            <a:extLst>
              <a:ext uri="{FF2B5EF4-FFF2-40B4-BE49-F238E27FC236}">
                <a16:creationId xmlns:a16="http://schemas.microsoft.com/office/drawing/2014/main" id="{180577AE-57EC-4C83-96C4-2D23A6A887DE}"/>
              </a:ext>
            </a:extLst>
          </p:cNvPr>
          <p:cNvSpPr/>
          <p:nvPr/>
        </p:nvSpPr>
        <p:spPr>
          <a:xfrm>
            <a:off x="6534696" y="4394923"/>
            <a:ext cx="1755750" cy="90628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端到端</a:t>
            </a:r>
            <a:endParaRPr kumimoji="1"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数据监控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Oval 103">
            <a:extLst>
              <a:ext uri="{FF2B5EF4-FFF2-40B4-BE49-F238E27FC236}">
                <a16:creationId xmlns:a16="http://schemas.microsoft.com/office/drawing/2014/main" id="{C2205AA2-C305-4974-9B19-25363B938E84}"/>
              </a:ext>
            </a:extLst>
          </p:cNvPr>
          <p:cNvSpPr/>
          <p:nvPr/>
        </p:nvSpPr>
        <p:spPr>
          <a:xfrm>
            <a:off x="9164786" y="4394923"/>
            <a:ext cx="1755750" cy="90628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统一服务接入</a:t>
            </a:r>
          </a:p>
        </p:txBody>
      </p:sp>
      <p:sp>
        <p:nvSpPr>
          <p:cNvPr id="197" name="Oval 101">
            <a:extLst>
              <a:ext uri="{FF2B5EF4-FFF2-40B4-BE49-F238E27FC236}">
                <a16:creationId xmlns:a16="http://schemas.microsoft.com/office/drawing/2014/main" id="{ED93F2CE-85E8-4C85-A295-5EDC814DB803}"/>
              </a:ext>
            </a:extLst>
          </p:cNvPr>
          <p:cNvSpPr/>
          <p:nvPr/>
        </p:nvSpPr>
        <p:spPr>
          <a:xfrm>
            <a:off x="3904606" y="4394923"/>
            <a:ext cx="1755750" cy="90628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统一数据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安全管控</a:t>
            </a:r>
          </a:p>
        </p:txBody>
      </p:sp>
      <p:sp>
        <p:nvSpPr>
          <p:cNvPr id="200" name="Oval 104">
            <a:extLst>
              <a:ext uri="{FF2B5EF4-FFF2-40B4-BE49-F238E27FC236}">
                <a16:creationId xmlns:a16="http://schemas.microsoft.com/office/drawing/2014/main" id="{863BA925-A478-42BB-848E-D803F825D105}"/>
              </a:ext>
            </a:extLst>
          </p:cNvPr>
          <p:cNvSpPr/>
          <p:nvPr/>
        </p:nvSpPr>
        <p:spPr>
          <a:xfrm>
            <a:off x="1271464" y="2543552"/>
            <a:ext cx="1755750" cy="90628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数据架构</a:t>
            </a:r>
          </a:p>
        </p:txBody>
      </p:sp>
      <p:sp>
        <p:nvSpPr>
          <p:cNvPr id="203" name="Oval 107">
            <a:extLst>
              <a:ext uri="{FF2B5EF4-FFF2-40B4-BE49-F238E27FC236}">
                <a16:creationId xmlns:a16="http://schemas.microsoft.com/office/drawing/2014/main" id="{4CAB26CA-E24A-4F82-A791-09B009451225}"/>
              </a:ext>
            </a:extLst>
          </p:cNvPr>
          <p:cNvSpPr/>
          <p:nvPr/>
        </p:nvSpPr>
        <p:spPr>
          <a:xfrm>
            <a:off x="9150218" y="2543552"/>
            <a:ext cx="1755750" cy="90628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数据资产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管理体系</a:t>
            </a:r>
          </a:p>
        </p:txBody>
      </p:sp>
      <p:sp>
        <p:nvSpPr>
          <p:cNvPr id="206" name="Oval 105">
            <a:extLst>
              <a:ext uri="{FF2B5EF4-FFF2-40B4-BE49-F238E27FC236}">
                <a16:creationId xmlns:a16="http://schemas.microsoft.com/office/drawing/2014/main" id="{34C708E1-880D-4482-8598-26C6FDC1CB0D}"/>
              </a:ext>
            </a:extLst>
          </p:cNvPr>
          <p:cNvSpPr/>
          <p:nvPr/>
        </p:nvSpPr>
        <p:spPr>
          <a:xfrm>
            <a:off x="3897715" y="2543552"/>
            <a:ext cx="1755750" cy="90628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统一数据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标准管理</a:t>
            </a:r>
          </a:p>
        </p:txBody>
      </p:sp>
      <p:sp>
        <p:nvSpPr>
          <p:cNvPr id="212" name="Oval 106">
            <a:extLst>
              <a:ext uri="{FF2B5EF4-FFF2-40B4-BE49-F238E27FC236}">
                <a16:creationId xmlns:a16="http://schemas.microsoft.com/office/drawing/2014/main" id="{77817F00-5762-4B0F-8EA5-0C81ABD6BAC2}"/>
              </a:ext>
            </a:extLst>
          </p:cNvPr>
          <p:cNvSpPr/>
          <p:nvPr/>
        </p:nvSpPr>
        <p:spPr>
          <a:xfrm>
            <a:off x="6523966" y="2543552"/>
            <a:ext cx="1755750" cy="90628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元数据驱动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数据治理</a:t>
            </a:r>
          </a:p>
        </p:txBody>
      </p:sp>
      <p:sp>
        <p:nvSpPr>
          <p:cNvPr id="215" name="Oval 100">
            <a:extLst>
              <a:ext uri="{FF2B5EF4-FFF2-40B4-BE49-F238E27FC236}">
                <a16:creationId xmlns:a16="http://schemas.microsoft.com/office/drawing/2014/main" id="{44F8387D-562E-4E9A-B650-0FA2680C6CB9}"/>
              </a:ext>
            </a:extLst>
          </p:cNvPr>
          <p:cNvSpPr/>
          <p:nvPr/>
        </p:nvSpPr>
        <p:spPr>
          <a:xfrm>
            <a:off x="1274516" y="4394923"/>
            <a:ext cx="1755750" cy="90628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数据服务</a:t>
            </a:r>
          </a:p>
        </p:txBody>
      </p: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936F1A08-2009-49BA-8A88-E328E0C55EF9}"/>
              </a:ext>
            </a:extLst>
          </p:cNvPr>
          <p:cNvGrpSpPr/>
          <p:nvPr/>
        </p:nvGrpSpPr>
        <p:grpSpPr>
          <a:xfrm>
            <a:off x="1019435" y="2752360"/>
            <a:ext cx="504057" cy="504056"/>
            <a:chOff x="5055910" y="52984"/>
            <a:chExt cx="504057" cy="504056"/>
          </a:xfrm>
        </p:grpSpPr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5DE399A9-4658-483D-A149-10A3970FDF83}"/>
                </a:ext>
              </a:extLst>
            </p:cNvPr>
            <p:cNvSpPr/>
            <p:nvPr/>
          </p:nvSpPr>
          <p:spPr>
            <a:xfrm>
              <a:off x="5055911" y="5298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BBBE944A-FF3A-4815-A15B-0457C4E29CF3}"/>
                </a:ext>
              </a:extLst>
            </p:cNvPr>
            <p:cNvSpPr/>
            <p:nvPr/>
          </p:nvSpPr>
          <p:spPr>
            <a:xfrm>
              <a:off x="5055910" y="120345"/>
              <a:ext cx="50405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F81BD"/>
                  </a:solidFill>
                </a:rPr>
                <a:t>01</a:t>
              </a:r>
              <a:endParaRPr lang="zh-CN" altLang="en-US" sz="2000" b="1" dirty="0">
                <a:solidFill>
                  <a:srgbClr val="4F81BD"/>
                </a:solidFill>
              </a:endParaRPr>
            </a:p>
          </p:txBody>
        </p:sp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C3A209B0-0FFE-46C8-8AA6-E51ADD6BD357}"/>
              </a:ext>
            </a:extLst>
          </p:cNvPr>
          <p:cNvGrpSpPr/>
          <p:nvPr/>
        </p:nvGrpSpPr>
        <p:grpSpPr>
          <a:xfrm>
            <a:off x="1019435" y="4589050"/>
            <a:ext cx="504057" cy="504056"/>
            <a:chOff x="5055910" y="52984"/>
            <a:chExt cx="504057" cy="504056"/>
          </a:xfrm>
        </p:grpSpPr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C1EFFBCA-1326-43E2-B169-CB9BC3A11B5F}"/>
                </a:ext>
              </a:extLst>
            </p:cNvPr>
            <p:cNvSpPr/>
            <p:nvPr/>
          </p:nvSpPr>
          <p:spPr>
            <a:xfrm>
              <a:off x="5055911" y="5298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CB1D0F9C-5FB8-4C5D-83C8-8E1ABC4549F9}"/>
                </a:ext>
              </a:extLst>
            </p:cNvPr>
            <p:cNvSpPr/>
            <p:nvPr/>
          </p:nvSpPr>
          <p:spPr>
            <a:xfrm>
              <a:off x="5055910" y="120345"/>
              <a:ext cx="50405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F81BD"/>
                  </a:solidFill>
                </a:rPr>
                <a:t>05</a:t>
              </a:r>
              <a:endParaRPr lang="zh-CN" altLang="en-US" sz="2000" b="1" dirty="0">
                <a:solidFill>
                  <a:srgbClr val="4F81BD"/>
                </a:solidFill>
              </a:endParaRPr>
            </a:p>
          </p:txBody>
        </p: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F8DCC6CE-7301-4FE9-848F-F20411FEF172}"/>
              </a:ext>
            </a:extLst>
          </p:cNvPr>
          <p:cNvGrpSpPr/>
          <p:nvPr/>
        </p:nvGrpSpPr>
        <p:grpSpPr>
          <a:xfrm>
            <a:off x="3650542" y="4589050"/>
            <a:ext cx="504057" cy="504056"/>
            <a:chOff x="5055910" y="52984"/>
            <a:chExt cx="504057" cy="504056"/>
          </a:xfrm>
        </p:grpSpPr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668E2300-6C3C-438F-8F59-FEE476194111}"/>
                </a:ext>
              </a:extLst>
            </p:cNvPr>
            <p:cNvSpPr/>
            <p:nvPr/>
          </p:nvSpPr>
          <p:spPr>
            <a:xfrm>
              <a:off x="5055911" y="5298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52EE0286-72BF-4BBE-BF36-07FF090305C6}"/>
                </a:ext>
              </a:extLst>
            </p:cNvPr>
            <p:cNvSpPr/>
            <p:nvPr/>
          </p:nvSpPr>
          <p:spPr>
            <a:xfrm>
              <a:off x="5055910" y="120345"/>
              <a:ext cx="50405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F81BD"/>
                  </a:solidFill>
                </a:rPr>
                <a:t>06</a:t>
              </a:r>
              <a:endParaRPr lang="zh-CN" altLang="en-US" sz="2000" b="1" dirty="0">
                <a:solidFill>
                  <a:srgbClr val="4F81BD"/>
                </a:solidFill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16391AC4-D73D-4392-BC7B-42E1001E539E}"/>
              </a:ext>
            </a:extLst>
          </p:cNvPr>
          <p:cNvGrpSpPr/>
          <p:nvPr/>
        </p:nvGrpSpPr>
        <p:grpSpPr>
          <a:xfrm>
            <a:off x="3645686" y="2752360"/>
            <a:ext cx="504057" cy="504056"/>
            <a:chOff x="5055910" y="52984"/>
            <a:chExt cx="504057" cy="504056"/>
          </a:xfrm>
        </p:grpSpPr>
        <p:sp>
          <p:nvSpPr>
            <p:cNvPr id="258" name="椭圆 257">
              <a:extLst>
                <a:ext uri="{FF2B5EF4-FFF2-40B4-BE49-F238E27FC236}">
                  <a16:creationId xmlns:a16="http://schemas.microsoft.com/office/drawing/2014/main" id="{7CD53E60-FFEE-4AF1-B99A-3C7335A29B20}"/>
                </a:ext>
              </a:extLst>
            </p:cNvPr>
            <p:cNvSpPr/>
            <p:nvPr/>
          </p:nvSpPr>
          <p:spPr>
            <a:xfrm>
              <a:off x="5055911" y="5298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75FCEE3D-2DD5-4208-9E56-1606AF469368}"/>
                </a:ext>
              </a:extLst>
            </p:cNvPr>
            <p:cNvSpPr/>
            <p:nvPr/>
          </p:nvSpPr>
          <p:spPr>
            <a:xfrm>
              <a:off x="5055910" y="120345"/>
              <a:ext cx="50405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F81BD"/>
                  </a:solidFill>
                </a:rPr>
                <a:t>02</a:t>
              </a:r>
              <a:endParaRPr lang="zh-CN" altLang="en-US" sz="2000" b="1" dirty="0">
                <a:solidFill>
                  <a:srgbClr val="4F81BD"/>
                </a:solidFill>
              </a:endParaRPr>
            </a:p>
          </p:txBody>
        </p: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D63D5697-2718-4ACF-B788-DC210CE5B109}"/>
              </a:ext>
            </a:extLst>
          </p:cNvPr>
          <p:cNvGrpSpPr/>
          <p:nvPr/>
        </p:nvGrpSpPr>
        <p:grpSpPr>
          <a:xfrm>
            <a:off x="8898188" y="2752360"/>
            <a:ext cx="504057" cy="504056"/>
            <a:chOff x="5055910" y="52984"/>
            <a:chExt cx="504057" cy="504056"/>
          </a:xfrm>
        </p:grpSpPr>
        <p:sp>
          <p:nvSpPr>
            <p:cNvPr id="261" name="椭圆 260">
              <a:extLst>
                <a:ext uri="{FF2B5EF4-FFF2-40B4-BE49-F238E27FC236}">
                  <a16:creationId xmlns:a16="http://schemas.microsoft.com/office/drawing/2014/main" id="{F4F63E40-503C-4D66-9A37-052CAC0447B5}"/>
                </a:ext>
              </a:extLst>
            </p:cNvPr>
            <p:cNvSpPr/>
            <p:nvPr/>
          </p:nvSpPr>
          <p:spPr>
            <a:xfrm>
              <a:off x="5055911" y="5298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870AF949-B3CD-4DE0-AE8D-1030E89A6499}"/>
                </a:ext>
              </a:extLst>
            </p:cNvPr>
            <p:cNvSpPr/>
            <p:nvPr/>
          </p:nvSpPr>
          <p:spPr>
            <a:xfrm>
              <a:off x="5055910" y="120345"/>
              <a:ext cx="50405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F81BD"/>
                  </a:solidFill>
                </a:rPr>
                <a:t>04</a:t>
              </a:r>
              <a:endParaRPr lang="zh-CN" altLang="en-US" sz="2000" b="1" dirty="0">
                <a:solidFill>
                  <a:srgbClr val="4F81BD"/>
                </a:solidFill>
              </a:endParaRPr>
            </a:p>
          </p:txBody>
        </p:sp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8696A007-AB49-4C67-8BAE-CC7099E41224}"/>
              </a:ext>
            </a:extLst>
          </p:cNvPr>
          <p:cNvGrpSpPr/>
          <p:nvPr/>
        </p:nvGrpSpPr>
        <p:grpSpPr>
          <a:xfrm>
            <a:off x="6271937" y="2752360"/>
            <a:ext cx="504057" cy="504056"/>
            <a:chOff x="5055910" y="52984"/>
            <a:chExt cx="504057" cy="504056"/>
          </a:xfrm>
        </p:grpSpPr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22F3028D-92A9-4ADE-ADF4-10226B2D7D11}"/>
                </a:ext>
              </a:extLst>
            </p:cNvPr>
            <p:cNvSpPr/>
            <p:nvPr/>
          </p:nvSpPr>
          <p:spPr>
            <a:xfrm>
              <a:off x="5055911" y="5298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FA9E09B6-C529-43B7-83CD-65B008BAB53F}"/>
                </a:ext>
              </a:extLst>
            </p:cNvPr>
            <p:cNvSpPr/>
            <p:nvPr/>
          </p:nvSpPr>
          <p:spPr>
            <a:xfrm>
              <a:off x="5055910" y="120345"/>
              <a:ext cx="50405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F81BD"/>
                  </a:solidFill>
                </a:rPr>
                <a:t>03</a:t>
              </a:r>
              <a:endParaRPr lang="zh-CN" altLang="en-US" sz="2000" b="1" dirty="0">
                <a:solidFill>
                  <a:srgbClr val="4F81BD"/>
                </a:solidFill>
              </a:endParaRPr>
            </a:p>
          </p:txBody>
        </p:sp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B1EA8191-94DD-432A-B897-36FAD3F5DAAF}"/>
              </a:ext>
            </a:extLst>
          </p:cNvPr>
          <p:cNvGrpSpPr/>
          <p:nvPr/>
        </p:nvGrpSpPr>
        <p:grpSpPr>
          <a:xfrm>
            <a:off x="6281649" y="4589050"/>
            <a:ext cx="504057" cy="504056"/>
            <a:chOff x="5055910" y="52984"/>
            <a:chExt cx="504057" cy="504056"/>
          </a:xfrm>
        </p:grpSpPr>
        <p:sp>
          <p:nvSpPr>
            <p:cNvPr id="267" name="椭圆 266">
              <a:extLst>
                <a:ext uri="{FF2B5EF4-FFF2-40B4-BE49-F238E27FC236}">
                  <a16:creationId xmlns:a16="http://schemas.microsoft.com/office/drawing/2014/main" id="{AF6004B6-EDBF-4754-8B4F-A446EEF84842}"/>
                </a:ext>
              </a:extLst>
            </p:cNvPr>
            <p:cNvSpPr/>
            <p:nvPr/>
          </p:nvSpPr>
          <p:spPr>
            <a:xfrm>
              <a:off x="5055911" y="5298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4AF2164A-284E-469C-99D0-FC8075D9DA41}"/>
                </a:ext>
              </a:extLst>
            </p:cNvPr>
            <p:cNvSpPr/>
            <p:nvPr/>
          </p:nvSpPr>
          <p:spPr>
            <a:xfrm>
              <a:off x="5055910" y="120345"/>
              <a:ext cx="50405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F81BD"/>
                  </a:solidFill>
                </a:rPr>
                <a:t>07</a:t>
              </a:r>
              <a:endParaRPr lang="zh-CN" altLang="en-US" sz="2000" b="1" dirty="0">
                <a:solidFill>
                  <a:srgbClr val="4F81BD"/>
                </a:solidFill>
              </a:endParaRPr>
            </a:p>
          </p:txBody>
        </p:sp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60BB64A4-C38C-4CCE-8B24-FA51DB47D9B6}"/>
              </a:ext>
            </a:extLst>
          </p:cNvPr>
          <p:cNvGrpSpPr/>
          <p:nvPr/>
        </p:nvGrpSpPr>
        <p:grpSpPr>
          <a:xfrm>
            <a:off x="8912757" y="4589050"/>
            <a:ext cx="504057" cy="504056"/>
            <a:chOff x="5055910" y="52984"/>
            <a:chExt cx="504057" cy="504056"/>
          </a:xfrm>
        </p:grpSpPr>
        <p:sp>
          <p:nvSpPr>
            <p:cNvPr id="270" name="椭圆 269">
              <a:extLst>
                <a:ext uri="{FF2B5EF4-FFF2-40B4-BE49-F238E27FC236}">
                  <a16:creationId xmlns:a16="http://schemas.microsoft.com/office/drawing/2014/main" id="{EA3DA33D-35CD-4445-A83F-3DBA068D8C43}"/>
                </a:ext>
              </a:extLst>
            </p:cNvPr>
            <p:cNvSpPr/>
            <p:nvPr/>
          </p:nvSpPr>
          <p:spPr>
            <a:xfrm>
              <a:off x="5055911" y="5298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/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2877BD8C-D436-42EA-A7FA-E1DF96CD6CCC}"/>
                </a:ext>
              </a:extLst>
            </p:cNvPr>
            <p:cNvSpPr/>
            <p:nvPr/>
          </p:nvSpPr>
          <p:spPr>
            <a:xfrm>
              <a:off x="5055910" y="120345"/>
              <a:ext cx="50405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4F81BD"/>
                  </a:solidFill>
                </a:rPr>
                <a:t>08</a:t>
              </a:r>
              <a:endParaRPr lang="zh-CN" altLang="en-US" sz="2000" b="1" dirty="0">
                <a:solidFill>
                  <a:srgbClr val="4F81B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306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50624" y="231302"/>
            <a:ext cx="7147592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数据云产品特性（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1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）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——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一体化数据架构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EC93C60-4A74-4EBA-9BFE-9468D9156AFA}"/>
              </a:ext>
            </a:extLst>
          </p:cNvPr>
          <p:cNvSpPr/>
          <p:nvPr/>
        </p:nvSpPr>
        <p:spPr>
          <a:xfrm>
            <a:off x="762661" y="986542"/>
            <a:ext cx="10091973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数据时效性差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混搭数据架构下中数据全量采集、重复存储、多次稽核导致数据处理效率低，业务人员迟迟得不到反馈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AF93186-B5DC-4D92-B9D9-CA7F16B9D9C8}"/>
              </a:ext>
            </a:extLst>
          </p:cNvPr>
          <p:cNvCxnSpPr>
            <a:cxnSpLocks/>
          </p:cNvCxnSpPr>
          <p:nvPr/>
        </p:nvCxnSpPr>
        <p:spPr>
          <a:xfrm>
            <a:off x="1738532" y="2385916"/>
            <a:ext cx="8471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1284A497-6151-4A8F-BA9F-F654C11515E8}"/>
              </a:ext>
            </a:extLst>
          </p:cNvPr>
          <p:cNvSpPr/>
          <p:nvPr/>
        </p:nvSpPr>
        <p:spPr>
          <a:xfrm>
            <a:off x="2801961" y="3034099"/>
            <a:ext cx="6659006" cy="180076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40B2FA2-DAC9-4075-9988-5AD45B0C82C2}"/>
              </a:ext>
            </a:extLst>
          </p:cNvPr>
          <p:cNvSpPr txBox="1"/>
          <p:nvPr/>
        </p:nvSpPr>
        <p:spPr>
          <a:xfrm>
            <a:off x="4885203" y="3077317"/>
            <a:ext cx="267256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OLAP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（东方国信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05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CirrorData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数据库）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26D9095-0170-496D-8FF6-E2B632875E5D}"/>
              </a:ext>
            </a:extLst>
          </p:cNvPr>
          <p:cNvSpPr/>
          <p:nvPr/>
        </p:nvSpPr>
        <p:spPr>
          <a:xfrm>
            <a:off x="1444404" y="5268744"/>
            <a:ext cx="255313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无需数据复制，减少复制对性能、存储的影响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C7F48D6-61CF-46F8-AB29-C26CC1A728D2}"/>
              </a:ext>
            </a:extLst>
          </p:cNvPr>
          <p:cNvGrpSpPr/>
          <p:nvPr/>
        </p:nvGrpSpPr>
        <p:grpSpPr>
          <a:xfrm>
            <a:off x="2911401" y="3760600"/>
            <a:ext cx="6352906" cy="910571"/>
            <a:chOff x="1208292" y="3568183"/>
            <a:chExt cx="4189962" cy="807451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CDF312A7-E5CD-4C05-8DD3-0EC337DB5B79}"/>
                </a:ext>
              </a:extLst>
            </p:cNvPr>
            <p:cNvSpPr/>
            <p:nvPr/>
          </p:nvSpPr>
          <p:spPr>
            <a:xfrm>
              <a:off x="1208292" y="3568183"/>
              <a:ext cx="914564" cy="807451"/>
            </a:xfrm>
            <a:prstGeom prst="rect">
              <a:avLst/>
            </a:prstGeom>
            <a:solidFill>
              <a:srgbClr val="5B9BD5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海量数据批处理加工</a:t>
              </a: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4609DCE1-D699-4212-AF4C-EF066984EDAA}"/>
                </a:ext>
              </a:extLst>
            </p:cNvPr>
            <p:cNvSpPr/>
            <p:nvPr/>
          </p:nvSpPr>
          <p:spPr>
            <a:xfrm>
              <a:off x="2299128" y="3568184"/>
              <a:ext cx="914564" cy="807450"/>
            </a:xfrm>
            <a:prstGeom prst="rect">
              <a:avLst/>
            </a:prstGeom>
            <a:solidFill>
              <a:srgbClr val="5B9BD5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高性能复杂查询</a:t>
              </a: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B3618D88-6652-4718-8AEF-1E42AFCD89D1}"/>
                </a:ext>
              </a:extLst>
            </p:cNvPr>
            <p:cNvSpPr/>
            <p:nvPr/>
          </p:nvSpPr>
          <p:spPr>
            <a:xfrm>
              <a:off x="3391409" y="3568184"/>
              <a:ext cx="914564" cy="807450"/>
            </a:xfrm>
            <a:prstGeom prst="rect">
              <a:avLst/>
            </a:prstGeom>
            <a:solidFill>
              <a:srgbClr val="5B9BD5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低延迟即席查询</a:t>
              </a: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22159AA-9E80-4A33-9E3F-9FE7C835539F}"/>
                </a:ext>
              </a:extLst>
            </p:cNvPr>
            <p:cNvSpPr/>
            <p:nvPr/>
          </p:nvSpPr>
          <p:spPr>
            <a:xfrm>
              <a:off x="4483690" y="3568183"/>
              <a:ext cx="914564" cy="807450"/>
            </a:xfrm>
            <a:prstGeom prst="rect">
              <a:avLst/>
            </a:prstGeom>
            <a:solidFill>
              <a:srgbClr val="5B9BD5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高并发精准查询</a:t>
              </a:r>
            </a:p>
          </p:txBody>
        </p:sp>
      </p:grp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5E2BB48-F6AB-43D2-AB48-935D817E6AC4}"/>
              </a:ext>
            </a:extLst>
          </p:cNvPr>
          <p:cNvSpPr txBox="1"/>
          <p:nvPr/>
        </p:nvSpPr>
        <p:spPr>
          <a:xfrm>
            <a:off x="1851106" y="1582873"/>
            <a:ext cx="507985" cy="56690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FA1C98B-F2FD-454C-AEDA-E46AB3C5D2D1}"/>
              </a:ext>
            </a:extLst>
          </p:cNvPr>
          <p:cNvSpPr txBox="1"/>
          <p:nvPr/>
        </p:nvSpPr>
        <p:spPr>
          <a:xfrm>
            <a:off x="1847547" y="2894459"/>
            <a:ext cx="507985" cy="16027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C226E3C2-08A6-4BCA-8450-EECBF7516822}"/>
              </a:ext>
            </a:extLst>
          </p:cNvPr>
          <p:cNvSpPr/>
          <p:nvPr/>
        </p:nvSpPr>
        <p:spPr>
          <a:xfrm>
            <a:off x="2580293" y="2792982"/>
            <a:ext cx="7085347" cy="2355907"/>
          </a:xfrm>
          <a:prstGeom prst="rect">
            <a:avLst/>
          </a:prstGeom>
          <a:noFill/>
          <a:ln w="6350">
            <a:solidFill>
              <a:srgbClr val="0029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箭头: 上 122">
            <a:extLst>
              <a:ext uri="{FF2B5EF4-FFF2-40B4-BE49-F238E27FC236}">
                <a16:creationId xmlns:a16="http://schemas.microsoft.com/office/drawing/2014/main" id="{8B4B388E-A362-4A80-9146-C3AE07C72B2A}"/>
              </a:ext>
            </a:extLst>
          </p:cNvPr>
          <p:cNvSpPr/>
          <p:nvPr/>
        </p:nvSpPr>
        <p:spPr>
          <a:xfrm>
            <a:off x="5862949" y="2459575"/>
            <a:ext cx="717074" cy="24908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6DD67A8-8AD6-4FBE-A4C3-4239A312D2B7}"/>
              </a:ext>
            </a:extLst>
          </p:cNvPr>
          <p:cNvSpPr/>
          <p:nvPr/>
        </p:nvSpPr>
        <p:spPr>
          <a:xfrm>
            <a:off x="4298082" y="5268744"/>
            <a:ext cx="2952080" cy="1154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在一个数据源中处理</a:t>
            </a:r>
            <a:r>
              <a:rPr kumimoji="1"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使用数据，降低开发人员的使用难度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247496A-7E68-45C6-8A76-80C6CA57BA59}"/>
              </a:ext>
            </a:extLst>
          </p:cNvPr>
          <p:cNvSpPr/>
          <p:nvPr/>
        </p:nvSpPr>
        <p:spPr>
          <a:xfrm>
            <a:off x="7608168" y="5277451"/>
            <a:ext cx="2952080" cy="1154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降低数据处理流程的复杂度，提升任务开发、运维效率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0C117FE2-5EBB-43E1-BB1E-3C885CD5D91B}"/>
              </a:ext>
            </a:extLst>
          </p:cNvPr>
          <p:cNvSpPr/>
          <p:nvPr/>
        </p:nvSpPr>
        <p:spPr>
          <a:xfrm>
            <a:off x="6113012" y="1869783"/>
            <a:ext cx="1130270" cy="324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客户分群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9802221-4DA5-40F8-B3C1-7C1E34C7D72B}"/>
              </a:ext>
            </a:extLst>
          </p:cNvPr>
          <p:cNvSpPr/>
          <p:nvPr/>
        </p:nvSpPr>
        <p:spPr>
          <a:xfrm>
            <a:off x="7316705" y="1869082"/>
            <a:ext cx="1207612" cy="324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客户标签视图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C729D20E-DD99-4270-9E40-17715CDBE865}"/>
              </a:ext>
            </a:extLst>
          </p:cNvPr>
          <p:cNvSpPr txBox="1"/>
          <p:nvPr/>
        </p:nvSpPr>
        <p:spPr>
          <a:xfrm>
            <a:off x="9833431" y="1748493"/>
            <a:ext cx="709064" cy="451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A7466EBA-33C7-4BE2-8904-7FBCA953D606}"/>
              </a:ext>
            </a:extLst>
          </p:cNvPr>
          <p:cNvSpPr/>
          <p:nvPr/>
        </p:nvSpPr>
        <p:spPr>
          <a:xfrm>
            <a:off x="8597739" y="1866291"/>
            <a:ext cx="1130270" cy="324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客户群分析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106E2CF3-2129-4DF6-A1AC-CF40481C83D4}"/>
              </a:ext>
            </a:extLst>
          </p:cNvPr>
          <p:cNvSpPr txBox="1"/>
          <p:nvPr/>
        </p:nvSpPr>
        <p:spPr>
          <a:xfrm>
            <a:off x="7444865" y="1484784"/>
            <a:ext cx="1276012" cy="347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营销类应用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FA18239A-0114-48CD-961F-F65858C87C54}"/>
              </a:ext>
            </a:extLst>
          </p:cNvPr>
          <p:cNvSpPr txBox="1"/>
          <p:nvPr/>
        </p:nvSpPr>
        <p:spPr>
          <a:xfrm>
            <a:off x="3529017" y="1525500"/>
            <a:ext cx="1276012" cy="347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分析类应用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952125A5-194D-4369-83E7-B5223E68D85E}"/>
              </a:ext>
            </a:extLst>
          </p:cNvPr>
          <p:cNvSpPr/>
          <p:nvPr/>
        </p:nvSpPr>
        <p:spPr>
          <a:xfrm>
            <a:off x="2549826" y="1874436"/>
            <a:ext cx="1130270" cy="324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收入分析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D701022E-ACFF-40DB-A212-1433D37AE47A}"/>
              </a:ext>
            </a:extLst>
          </p:cNvPr>
          <p:cNvSpPr/>
          <p:nvPr/>
        </p:nvSpPr>
        <p:spPr>
          <a:xfrm>
            <a:off x="3801658" y="1869714"/>
            <a:ext cx="1188361" cy="3247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用户分析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F04CF979-66FA-4685-89F5-15FC306B974D}"/>
              </a:ext>
            </a:extLst>
          </p:cNvPr>
          <p:cNvSpPr txBox="1"/>
          <p:nvPr/>
        </p:nvSpPr>
        <p:spPr>
          <a:xfrm>
            <a:off x="5099584" y="1748538"/>
            <a:ext cx="709064" cy="451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97C8AC7-D6F5-4D44-9964-9B5205B662C0}"/>
              </a:ext>
            </a:extLst>
          </p:cNvPr>
          <p:cNvSpPr txBox="1"/>
          <p:nvPr/>
        </p:nvSpPr>
        <p:spPr>
          <a:xfrm>
            <a:off x="4875667" y="436176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多表关联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5C5A0068-96FE-48AE-94F4-C6EE4ED07F76}"/>
              </a:ext>
            </a:extLst>
          </p:cNvPr>
          <p:cNvSpPr txBox="1"/>
          <p:nvPr/>
        </p:nvSpPr>
        <p:spPr>
          <a:xfrm>
            <a:off x="6580023" y="4355705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F4376DCD-BE3B-4DFC-BA0D-2A19DB2B91BE}"/>
              </a:ext>
            </a:extLst>
          </p:cNvPr>
          <p:cNvSpPr txBox="1"/>
          <p:nvPr/>
        </p:nvSpPr>
        <p:spPr>
          <a:xfrm>
            <a:off x="3293215" y="4355704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F07EEED3-4DD3-4A2F-A817-16EE7D80AC54}"/>
              </a:ext>
            </a:extLst>
          </p:cNvPr>
          <p:cNvSpPr txBox="1"/>
          <p:nvPr/>
        </p:nvSpPr>
        <p:spPr>
          <a:xfrm>
            <a:off x="8255337" y="435570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索引式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8C3D7775-DEDA-4F96-A81C-5ACB51DB21C9}"/>
              </a:ext>
            </a:extLst>
          </p:cNvPr>
          <p:cNvSpPr/>
          <p:nvPr/>
        </p:nvSpPr>
        <p:spPr>
          <a:xfrm>
            <a:off x="762661" y="6187711"/>
            <a:ext cx="1124188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“一体化数据架构”：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数据在一个数据库中存储、计算，一站式支撑多种数据处理和分析场景，大幅提高数据响应速度。</a:t>
            </a:r>
          </a:p>
        </p:txBody>
      </p:sp>
    </p:spTree>
    <p:extLst>
      <p:ext uri="{BB962C8B-B14F-4D97-AF65-F5344CB8AC3E}">
        <p14:creationId xmlns:p14="http://schemas.microsoft.com/office/powerpoint/2010/main" val="267696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 23"/>
          <p:cNvGrpSpPr/>
          <p:nvPr/>
        </p:nvGrpSpPr>
        <p:grpSpPr>
          <a:xfrm>
            <a:off x="5066379" y="1196752"/>
            <a:ext cx="5080841" cy="707886"/>
            <a:chOff x="5214289" y="1699824"/>
            <a:chExt cx="5080841" cy="707886"/>
          </a:xfrm>
        </p:grpSpPr>
        <p:sp>
          <p:nvSpPr>
            <p:cNvPr id="4" name="文本框 3"/>
            <p:cNvSpPr txBox="1"/>
            <p:nvPr/>
          </p:nvSpPr>
          <p:spPr>
            <a:xfrm>
              <a:off x="6349440" y="1706589"/>
              <a:ext cx="3945690" cy="694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PART ONE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企业大数据平台建设背景</a:t>
              </a:r>
              <a:endPara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214289" y="1699824"/>
              <a:ext cx="1043404" cy="707886"/>
              <a:chOff x="6196422" y="2011039"/>
              <a:chExt cx="1043404" cy="707886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196422" y="2011039"/>
                <a:ext cx="10434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5B9BD5"/>
                    </a:solidFill>
                    <a:cs typeface="+mn-ea"/>
                    <a:sym typeface="+mn-lt"/>
                  </a:rPr>
                  <a:t>01</a:t>
                </a:r>
                <a:endParaRPr lang="zh-CN" altLang="en-US" sz="4000" b="1" dirty="0">
                  <a:solidFill>
                    <a:srgbClr val="5B9BD5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7156267" y="2093838"/>
                <a:ext cx="36000" cy="540000"/>
              </a:xfrm>
              <a:prstGeom prst="rect">
                <a:avLst/>
              </a:prstGeom>
              <a:solidFill>
                <a:srgbClr val="4F5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5B9BD5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 22"/>
          <p:cNvGrpSpPr/>
          <p:nvPr/>
        </p:nvGrpSpPr>
        <p:grpSpPr>
          <a:xfrm>
            <a:off x="5066379" y="2259915"/>
            <a:ext cx="5080841" cy="707886"/>
            <a:chOff x="5214289" y="2820227"/>
            <a:chExt cx="5080841" cy="707886"/>
          </a:xfrm>
        </p:grpSpPr>
        <p:sp>
          <p:nvSpPr>
            <p:cNvPr id="8" name="文本框 7"/>
            <p:cNvSpPr txBox="1"/>
            <p:nvPr/>
          </p:nvSpPr>
          <p:spPr>
            <a:xfrm>
              <a:off x="6349440" y="2851005"/>
              <a:ext cx="3945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PART TWO</a:t>
              </a:r>
            </a:p>
            <a:p>
              <a:r>
                <a:rPr lang="zh-CN" altLang="en-US" dirty="0"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数据云产品定位介绍</a:t>
              </a:r>
              <a:endPara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  <p:grpSp>
          <p:nvGrpSpPr>
            <p:cNvPr id="9" name="组合 5"/>
            <p:cNvGrpSpPr/>
            <p:nvPr/>
          </p:nvGrpSpPr>
          <p:grpSpPr>
            <a:xfrm>
              <a:off x="5214289" y="2820227"/>
              <a:ext cx="1043404" cy="707886"/>
              <a:chOff x="6196422" y="3131442"/>
              <a:chExt cx="1043404" cy="707886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196422" y="3131442"/>
                <a:ext cx="10434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5B9BD5"/>
                    </a:solidFill>
                    <a:cs typeface="+mn-ea"/>
                    <a:sym typeface="+mn-lt"/>
                  </a:rPr>
                  <a:t>02</a:t>
                </a:r>
                <a:endParaRPr lang="zh-CN" altLang="en-US" sz="4000" b="1" dirty="0">
                  <a:solidFill>
                    <a:srgbClr val="5B9BD5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156267" y="3214241"/>
                <a:ext cx="36000" cy="540000"/>
              </a:xfrm>
              <a:prstGeom prst="rect">
                <a:avLst/>
              </a:prstGeom>
              <a:solidFill>
                <a:srgbClr val="4F5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5B9BD5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 21"/>
          <p:cNvGrpSpPr/>
          <p:nvPr/>
        </p:nvGrpSpPr>
        <p:grpSpPr>
          <a:xfrm>
            <a:off x="5066379" y="4386241"/>
            <a:ext cx="5080841" cy="707886"/>
            <a:chOff x="5214289" y="3804750"/>
            <a:chExt cx="5080841" cy="707886"/>
          </a:xfrm>
        </p:grpSpPr>
        <p:sp>
          <p:nvSpPr>
            <p:cNvPr id="12" name="文本框 11"/>
            <p:cNvSpPr txBox="1"/>
            <p:nvPr/>
          </p:nvSpPr>
          <p:spPr>
            <a:xfrm>
              <a:off x="6349440" y="3835528"/>
              <a:ext cx="3945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PART FOUR</a:t>
              </a:r>
            </a:p>
            <a:p>
              <a:r>
                <a:rPr lang="zh-CN" altLang="en-US" dirty="0"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数据云产品成功案例介绍</a:t>
              </a:r>
              <a:endPara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  <p:grpSp>
          <p:nvGrpSpPr>
            <p:cNvPr id="13" name="组合 8"/>
            <p:cNvGrpSpPr/>
            <p:nvPr/>
          </p:nvGrpSpPr>
          <p:grpSpPr>
            <a:xfrm>
              <a:off x="5214289" y="3804750"/>
              <a:ext cx="1043404" cy="707886"/>
              <a:chOff x="6196422" y="4115965"/>
              <a:chExt cx="1043404" cy="707886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6196422" y="4115965"/>
                <a:ext cx="10434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5B9BD5"/>
                    </a:solidFill>
                    <a:cs typeface="+mn-ea"/>
                    <a:sym typeface="+mn-lt"/>
                  </a:rPr>
                  <a:t>04</a:t>
                </a:r>
                <a:endParaRPr lang="zh-CN" altLang="en-US" sz="4000" b="1" dirty="0">
                  <a:solidFill>
                    <a:srgbClr val="5B9BD5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156267" y="4198764"/>
                <a:ext cx="36000" cy="540000"/>
              </a:xfrm>
              <a:prstGeom prst="rect">
                <a:avLst/>
              </a:prstGeom>
              <a:solidFill>
                <a:srgbClr val="4F5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5B9BD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0" name="文本框 19"/>
          <p:cNvSpPr txBox="1"/>
          <p:nvPr/>
        </p:nvSpPr>
        <p:spPr>
          <a:xfrm>
            <a:off x="1322899" y="2644170"/>
            <a:ext cx="3262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 录</a:t>
            </a:r>
            <a:endParaRPr lang="en-US" altLang="zh-CN" sz="4800" b="1" dirty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4800" b="1" dirty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</a:t>
            </a:r>
            <a:endParaRPr lang="zh-CN" altLang="en-US" sz="4800" b="1" dirty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5066379" y="3323078"/>
            <a:ext cx="5080841" cy="707886"/>
            <a:chOff x="5214289" y="3804750"/>
            <a:chExt cx="5080841" cy="707886"/>
          </a:xfrm>
        </p:grpSpPr>
        <p:sp>
          <p:nvSpPr>
            <p:cNvPr id="26" name="文本框 25"/>
            <p:cNvSpPr txBox="1"/>
            <p:nvPr/>
          </p:nvSpPr>
          <p:spPr>
            <a:xfrm>
              <a:off x="6349440" y="3835528"/>
              <a:ext cx="3945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PART THREE</a:t>
              </a:r>
            </a:p>
            <a:p>
              <a:r>
                <a:rPr lang="zh-CN" altLang="en-US" dirty="0"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数据云产品特性介绍</a:t>
              </a:r>
              <a:endPara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  <p:grpSp>
          <p:nvGrpSpPr>
            <p:cNvPr id="27" name="组合 8"/>
            <p:cNvGrpSpPr/>
            <p:nvPr/>
          </p:nvGrpSpPr>
          <p:grpSpPr>
            <a:xfrm>
              <a:off x="5214289" y="3804750"/>
              <a:ext cx="1043404" cy="707886"/>
              <a:chOff x="6196422" y="4115965"/>
              <a:chExt cx="1043404" cy="707886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196422" y="4115965"/>
                <a:ext cx="10434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5B9BD5"/>
                    </a:solidFill>
                    <a:cs typeface="+mn-ea"/>
                    <a:sym typeface="+mn-lt"/>
                  </a:rPr>
                  <a:t>03</a:t>
                </a:r>
                <a:endParaRPr lang="zh-CN" altLang="en-US" sz="4000" b="1" dirty="0">
                  <a:solidFill>
                    <a:srgbClr val="5B9BD5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7156267" y="4198764"/>
                <a:ext cx="36000" cy="540000"/>
              </a:xfrm>
              <a:prstGeom prst="rect">
                <a:avLst/>
              </a:prstGeom>
              <a:solidFill>
                <a:srgbClr val="4F5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5B9BD5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 21">
            <a:extLst>
              <a:ext uri="{FF2B5EF4-FFF2-40B4-BE49-F238E27FC236}">
                <a16:creationId xmlns:a16="http://schemas.microsoft.com/office/drawing/2014/main" id="{27DE8D68-FEF2-42C2-841C-EB053E4C207C}"/>
              </a:ext>
            </a:extLst>
          </p:cNvPr>
          <p:cNvGrpSpPr/>
          <p:nvPr/>
        </p:nvGrpSpPr>
        <p:grpSpPr>
          <a:xfrm>
            <a:off x="5066379" y="5449402"/>
            <a:ext cx="5080841" cy="707886"/>
            <a:chOff x="5214289" y="3804750"/>
            <a:chExt cx="5080841" cy="70788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3839BA8-759A-4D5B-B8E0-02E753AA53A7}"/>
                </a:ext>
              </a:extLst>
            </p:cNvPr>
            <p:cNvSpPr txBox="1"/>
            <p:nvPr/>
          </p:nvSpPr>
          <p:spPr>
            <a:xfrm>
              <a:off x="6349440" y="3835528"/>
              <a:ext cx="3945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PART FIVE</a:t>
              </a:r>
            </a:p>
            <a:p>
              <a:r>
                <a:rPr lang="zh-CN" altLang="en-US" dirty="0">
                  <a:latin typeface="Microsoft YaHei" charset="-122"/>
                  <a:ea typeface="Microsoft YaHei" charset="-122"/>
                  <a:cs typeface="Microsoft YaHei" charset="-122"/>
                  <a:sym typeface="+mn-lt"/>
                </a:rPr>
                <a:t>数据云产品功能介绍</a:t>
              </a:r>
              <a:endParaRPr lang="en-US" altLang="zh-CN" dirty="0">
                <a:latin typeface="Microsoft YaHei" charset="-122"/>
                <a:ea typeface="Microsoft YaHei" charset="-122"/>
                <a:cs typeface="Microsoft YaHei" charset="-122"/>
                <a:sym typeface="+mn-lt"/>
              </a:endParaRPr>
            </a:p>
          </p:txBody>
        </p:sp>
        <p:grpSp>
          <p:nvGrpSpPr>
            <p:cNvPr id="32" name="组合 8">
              <a:extLst>
                <a:ext uri="{FF2B5EF4-FFF2-40B4-BE49-F238E27FC236}">
                  <a16:creationId xmlns:a16="http://schemas.microsoft.com/office/drawing/2014/main" id="{A6503BF9-7CB6-4368-9396-98353FC68B23}"/>
                </a:ext>
              </a:extLst>
            </p:cNvPr>
            <p:cNvGrpSpPr/>
            <p:nvPr/>
          </p:nvGrpSpPr>
          <p:grpSpPr>
            <a:xfrm>
              <a:off x="5214289" y="3804750"/>
              <a:ext cx="1043404" cy="707886"/>
              <a:chOff x="6196422" y="4115965"/>
              <a:chExt cx="1043404" cy="707886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0547B0D-2E1E-4D33-A69F-92FDEF46A55A}"/>
                  </a:ext>
                </a:extLst>
              </p:cNvPr>
              <p:cNvSpPr txBox="1"/>
              <p:nvPr/>
            </p:nvSpPr>
            <p:spPr>
              <a:xfrm>
                <a:off x="6196422" y="4115965"/>
                <a:ext cx="10434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rgbClr val="5B9BD5"/>
                    </a:solidFill>
                    <a:cs typeface="+mn-ea"/>
                    <a:sym typeface="+mn-lt"/>
                  </a:rPr>
                  <a:t>05</a:t>
                </a:r>
                <a:endParaRPr lang="zh-CN" altLang="en-US" sz="4000" b="1" dirty="0">
                  <a:solidFill>
                    <a:srgbClr val="5B9BD5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7169584-A684-4A6A-A5D6-479DAAA59A0A}"/>
                  </a:ext>
                </a:extLst>
              </p:cNvPr>
              <p:cNvSpPr/>
              <p:nvPr/>
            </p:nvSpPr>
            <p:spPr>
              <a:xfrm>
                <a:off x="7156267" y="4198764"/>
                <a:ext cx="36000" cy="540000"/>
              </a:xfrm>
              <a:prstGeom prst="rect">
                <a:avLst/>
              </a:prstGeom>
              <a:solidFill>
                <a:srgbClr val="4F54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5B9BD5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60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5BF85D84-38A0-453C-92E2-83F60E5EF9F1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数据云产品特性（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2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）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——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统一数据标准管理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38BABD6-F4BD-4AE5-82E6-75022255B8D4}"/>
              </a:ext>
            </a:extLst>
          </p:cNvPr>
          <p:cNvSpPr/>
          <p:nvPr/>
        </p:nvSpPr>
        <p:spPr>
          <a:xfrm>
            <a:off x="911424" y="4199077"/>
            <a:ext cx="6974486" cy="2436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noFill/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783" hangingPunct="0"/>
            <a:endParaRPr lang="zh-CN" altLang="en-US" sz="1050" dirty="0">
              <a:solidFill>
                <a:srgbClr val="000000"/>
              </a:solidFill>
              <a:latin typeface=""/>
              <a:ea typeface="微软雅黑" panose="020B0503020204020204" pitchFamily="34" charset="-122"/>
              <a:cs typeface="Calibri" panose="020F0502020204030204"/>
              <a:sym typeface="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167D19D-438C-4013-9A00-55CE8F8046FB}"/>
              </a:ext>
            </a:extLst>
          </p:cNvPr>
          <p:cNvSpPr/>
          <p:nvPr/>
        </p:nvSpPr>
        <p:spPr>
          <a:xfrm>
            <a:off x="8111321" y="4199078"/>
            <a:ext cx="2604222" cy="2436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noFill/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783" hangingPunct="0"/>
            <a:endParaRPr lang="zh-CN" altLang="en-US" sz="1050" dirty="0">
              <a:solidFill>
                <a:srgbClr val="000000"/>
              </a:solidFill>
              <a:latin typeface=""/>
              <a:ea typeface="微软雅黑" panose="020B0503020204020204" pitchFamily="34" charset="-122"/>
              <a:cs typeface="Calibri" panose="020F0502020204030204"/>
              <a:sym typeface="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BA7889E-BA2B-4689-9698-8D4FF6D3881A}"/>
              </a:ext>
            </a:extLst>
          </p:cNvPr>
          <p:cNvSpPr/>
          <p:nvPr/>
        </p:nvSpPr>
        <p:spPr>
          <a:xfrm>
            <a:off x="911424" y="1844824"/>
            <a:ext cx="9616134" cy="1961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noFill/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783" hangingPunct="0"/>
            <a:endParaRPr lang="zh-CN" altLang="en-US" sz="1050" dirty="0">
              <a:solidFill>
                <a:srgbClr val="000000"/>
              </a:solidFill>
              <a:latin typeface=""/>
              <a:ea typeface="微软雅黑" panose="020B0503020204020204" pitchFamily="34" charset="-122"/>
              <a:cs typeface="Calibri" panose="020F0502020204030204"/>
              <a:sym typeface="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537CFF00-E586-445F-B7D9-7379CADA81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759" y="2287675"/>
            <a:ext cx="1056215" cy="86870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14B84F8E-7BE2-4EEE-8A69-0EEFD884E0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823" y="2287675"/>
            <a:ext cx="1056215" cy="86870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AA08021-C155-4CB4-8FA4-4587E9EEDD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7546" y="2287675"/>
            <a:ext cx="1056215" cy="86870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266148B-9025-462B-A2B4-429DF2EF18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166" y="2124096"/>
            <a:ext cx="4563895" cy="1616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AEF4EA42-2F84-4B49-A6FE-C5F19E452348}"/>
              </a:ext>
            </a:extLst>
          </p:cNvPr>
          <p:cNvSpPr/>
          <p:nvPr/>
        </p:nvSpPr>
        <p:spPr>
          <a:xfrm>
            <a:off x="1893032" y="1882930"/>
            <a:ext cx="2285246" cy="28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企业数据管理规范制度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DA9342D-8711-41BB-9E0F-FF785A841691}"/>
              </a:ext>
            </a:extLst>
          </p:cNvPr>
          <p:cNvCxnSpPr/>
          <p:nvPr/>
        </p:nvCxnSpPr>
        <p:spPr>
          <a:xfrm>
            <a:off x="4676255" y="2861626"/>
            <a:ext cx="1074613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FB5D6F4C-FA25-4148-8505-008D6725D044}"/>
              </a:ext>
            </a:extLst>
          </p:cNvPr>
          <p:cNvSpPr/>
          <p:nvPr/>
        </p:nvSpPr>
        <p:spPr>
          <a:xfrm>
            <a:off x="4858654" y="2421697"/>
            <a:ext cx="709813" cy="404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"/>
                <a:ea typeface="微软雅黑" panose="020B0503020204020204" pitchFamily="34" charset="-122"/>
                <a:sym typeface=""/>
              </a:rPr>
              <a:t>在线管理数据标准</a:t>
            </a:r>
          </a:p>
        </p:txBody>
      </p:sp>
      <p:sp>
        <p:nvSpPr>
          <p:cNvPr id="55" name="箭头: 下 54">
            <a:extLst>
              <a:ext uri="{FF2B5EF4-FFF2-40B4-BE49-F238E27FC236}">
                <a16:creationId xmlns:a16="http://schemas.microsoft.com/office/drawing/2014/main" id="{AE4E6F34-2776-4BB0-81C2-7E7C889372D8}"/>
              </a:ext>
            </a:extLst>
          </p:cNvPr>
          <p:cNvSpPr/>
          <p:nvPr/>
        </p:nvSpPr>
        <p:spPr>
          <a:xfrm>
            <a:off x="4229227" y="3829846"/>
            <a:ext cx="368638" cy="457420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D957508-38A4-4249-A0F7-30BCBC112C3C}"/>
              </a:ext>
            </a:extLst>
          </p:cNvPr>
          <p:cNvSpPr/>
          <p:nvPr/>
        </p:nvSpPr>
        <p:spPr>
          <a:xfrm>
            <a:off x="1655772" y="4219224"/>
            <a:ext cx="2084183" cy="28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在线建模校验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65C89B9-82C2-43FB-8567-8F168302AFB7}"/>
              </a:ext>
            </a:extLst>
          </p:cNvPr>
          <p:cNvSpPr/>
          <p:nvPr/>
        </p:nvSpPr>
        <p:spPr>
          <a:xfrm>
            <a:off x="4867967" y="4219224"/>
            <a:ext cx="2412469" cy="28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主数据字段直接引用标准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F00F3CE-0A4C-46C8-A93A-826F5479DB28}"/>
              </a:ext>
            </a:extLst>
          </p:cNvPr>
          <p:cNvSpPr/>
          <p:nvPr/>
        </p:nvSpPr>
        <p:spPr>
          <a:xfrm>
            <a:off x="8456764" y="4273363"/>
            <a:ext cx="1819118" cy="28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主数据字段扫描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424B422-0A28-4E14-BB1B-5868986E4F2F}"/>
              </a:ext>
            </a:extLst>
          </p:cNvPr>
          <p:cNvSpPr/>
          <p:nvPr/>
        </p:nvSpPr>
        <p:spPr>
          <a:xfrm>
            <a:off x="7201761" y="1849543"/>
            <a:ext cx="3159940" cy="28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数据标准库（</a:t>
            </a:r>
            <a:r>
              <a:rPr lang="zh-CN" altLang="en-US" sz="110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模型、字段、分层、口径等</a:t>
            </a:r>
            <a:r>
              <a:rPr lang="zh-CN" altLang="en-US" sz="1100" b="1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）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2DF7FD3A-6A16-4A3E-9C53-09C83FB8D06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453" y="4525803"/>
            <a:ext cx="3112823" cy="20217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1A933B70-5ACE-460D-A0C2-942B5E3A1F29}"/>
              </a:ext>
            </a:extLst>
          </p:cNvPr>
          <p:cNvSpPr/>
          <p:nvPr/>
        </p:nvSpPr>
        <p:spPr>
          <a:xfrm>
            <a:off x="1217451" y="3806247"/>
            <a:ext cx="2960824" cy="438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对新增数据严格限制，</a:t>
            </a:r>
            <a:endParaRPr lang="en-US" altLang="zh-CN" sz="1000" dirty="0">
              <a:solidFill>
                <a:srgbClr val="002060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lang="zh-CN" altLang="en-US" sz="100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必须符合数据标准才能生效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4661462D-9B71-45C2-ACBB-23078B7BBA8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3546" y="4525803"/>
            <a:ext cx="3321310" cy="20217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B1175C20-A6C1-4832-A823-EFC4524F529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7641" y="4772170"/>
            <a:ext cx="2365848" cy="1775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4" name="箭头: 下 63">
            <a:extLst>
              <a:ext uri="{FF2B5EF4-FFF2-40B4-BE49-F238E27FC236}">
                <a16:creationId xmlns:a16="http://schemas.microsoft.com/office/drawing/2014/main" id="{D183A5AE-5030-4D84-8CD8-9537D41C7810}"/>
              </a:ext>
            </a:extLst>
          </p:cNvPr>
          <p:cNvSpPr/>
          <p:nvPr/>
        </p:nvSpPr>
        <p:spPr>
          <a:xfrm>
            <a:off x="9229110" y="3829846"/>
            <a:ext cx="368638" cy="457420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E710592-0043-433F-8CC2-FFC407D49DCF}"/>
              </a:ext>
            </a:extLst>
          </p:cNvPr>
          <p:cNvSpPr/>
          <p:nvPr/>
        </p:nvSpPr>
        <p:spPr>
          <a:xfrm>
            <a:off x="6864208" y="3806247"/>
            <a:ext cx="2526356" cy="438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对历史数据质量完善，</a:t>
            </a:r>
            <a:endParaRPr lang="en-US" altLang="zh-CN" sz="1000" dirty="0">
              <a:solidFill>
                <a:srgbClr val="002060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lang="zh-CN" altLang="en-US" sz="100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扫描符合主数据的字段进行修正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B4D9B70-927D-4142-8AE6-A769C50C6AC5}"/>
              </a:ext>
            </a:extLst>
          </p:cNvPr>
          <p:cNvSpPr/>
          <p:nvPr/>
        </p:nvSpPr>
        <p:spPr>
          <a:xfrm>
            <a:off x="1028214" y="968492"/>
            <a:ext cx="1009197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数据标准难落地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文档形式的难以约束各团队严格使用标准，大家都按自己的理解建模，最终数据融合困难</a:t>
            </a:r>
            <a:endParaRPr lang="en-US" altLang="zh-CN" sz="1400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书同文、车同轨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全体租户使用在线建模，直接引用标准字段，逐步实践企业范围内的统一数据标准管理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4111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5BF85D84-38A0-453C-92E2-83F60E5EF9F1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数据云产品特性（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3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）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——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元数据驱动全流程数据治理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807986B-DC60-4B2E-A10F-C37BF63B7D14}"/>
              </a:ext>
            </a:extLst>
          </p:cNvPr>
          <p:cNvGrpSpPr/>
          <p:nvPr/>
        </p:nvGrpSpPr>
        <p:grpSpPr>
          <a:xfrm>
            <a:off x="1073193" y="1548217"/>
            <a:ext cx="9700945" cy="1084411"/>
            <a:chOff x="1128016" y="1257836"/>
            <a:chExt cx="8993818" cy="1005366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F18087A4-E519-4FA2-8801-0C7C8F9764FD}"/>
                </a:ext>
              </a:extLst>
            </p:cNvPr>
            <p:cNvGrpSpPr/>
            <p:nvPr/>
          </p:nvGrpSpPr>
          <p:grpSpPr>
            <a:xfrm>
              <a:off x="6454202" y="1257836"/>
              <a:ext cx="3667632" cy="812403"/>
              <a:chOff x="4913791" y="1697888"/>
              <a:chExt cx="3939216" cy="872562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17DA91C5-5FE6-4837-B57D-051F9BF36FD5}"/>
                  </a:ext>
                </a:extLst>
              </p:cNvPr>
              <p:cNvGrpSpPr/>
              <p:nvPr/>
            </p:nvGrpSpPr>
            <p:grpSpPr>
              <a:xfrm>
                <a:off x="4913791" y="1697888"/>
                <a:ext cx="1995634" cy="872561"/>
                <a:chOff x="712000" y="1718769"/>
                <a:chExt cx="1995634" cy="872561"/>
              </a:xfrm>
            </p:grpSpPr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F2DAD4EB-1E0D-47FE-9CC2-B14BF4B48FF7}"/>
                    </a:ext>
                  </a:extLst>
                </p:cNvPr>
                <p:cNvSpPr txBox="1"/>
                <p:nvPr/>
              </p:nvSpPr>
              <p:spPr>
                <a:xfrm flipH="1">
                  <a:off x="1228360" y="1718769"/>
                  <a:ext cx="1479274" cy="280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4897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200" b="1" dirty="0">
                      <a:solidFill>
                        <a:srgbClr val="3C3C3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人工开发</a:t>
                  </a:r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6146CEF8-533F-48BD-92B1-B9C7E4B23212}"/>
                    </a:ext>
                  </a:extLst>
                </p:cNvPr>
                <p:cNvSpPr txBox="1"/>
                <p:nvPr/>
              </p:nvSpPr>
              <p:spPr>
                <a:xfrm>
                  <a:off x="1450028" y="2031304"/>
                  <a:ext cx="828749" cy="546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08000" indent="-108000" defTabSz="648970"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</a:pPr>
                  <a:r>
                    <a:rPr lang="zh-CN" altLang="en-US" sz="1050" dirty="0">
                      <a:solidFill>
                        <a:srgbClr val="3C3C3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手工代码</a:t>
                  </a:r>
                  <a:endParaRPr lang="en-US" altLang="zh-CN" sz="105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08000" indent="-108000" defTabSz="648970"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</a:pPr>
                  <a:r>
                    <a:rPr lang="zh-CN" altLang="en-US" sz="1050" dirty="0">
                      <a:solidFill>
                        <a:srgbClr val="3C3C3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脚本调度</a:t>
                  </a:r>
                  <a:endParaRPr lang="en-US" altLang="zh-CN" sz="105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7" name="圆角矩形 33">
                  <a:extLst>
                    <a:ext uri="{FF2B5EF4-FFF2-40B4-BE49-F238E27FC236}">
                      <a16:creationId xmlns:a16="http://schemas.microsoft.com/office/drawing/2014/main" id="{E375177A-3895-456E-AA8C-B3D2066089D1}"/>
                    </a:ext>
                  </a:extLst>
                </p:cNvPr>
                <p:cNvSpPr/>
                <p:nvPr/>
              </p:nvSpPr>
              <p:spPr>
                <a:xfrm rot="18900000">
                  <a:off x="712000" y="2043893"/>
                  <a:ext cx="547437" cy="547437"/>
                </a:xfrm>
                <a:prstGeom prst="roundRect">
                  <a:avLst>
                    <a:gd name="adj" fmla="val 26191"/>
                  </a:avLst>
                </a:prstGeom>
                <a:noFill/>
                <a:ln w="127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738">
                    <a:defRPr/>
                  </a:pPr>
                  <a:endParaRPr lang="zh-CN" altLang="en-US" sz="1000" ker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endParaRPr>
                </a:p>
              </p:txBody>
            </p:sp>
            <p:sp>
              <p:nvSpPr>
                <p:cNvPr id="78" name="任意多边形 18">
                  <a:extLst>
                    <a:ext uri="{FF2B5EF4-FFF2-40B4-BE49-F238E27FC236}">
                      <a16:creationId xmlns:a16="http://schemas.microsoft.com/office/drawing/2014/main" id="{2C3CA056-8754-4DB0-9A2B-2D8856CB61EA}"/>
                    </a:ext>
                  </a:extLst>
                </p:cNvPr>
                <p:cNvSpPr/>
                <p:nvPr/>
              </p:nvSpPr>
              <p:spPr>
                <a:xfrm rot="18900000">
                  <a:off x="719739" y="1747894"/>
                  <a:ext cx="540920" cy="541735"/>
                </a:xfrm>
                <a:custGeom>
                  <a:avLst/>
                  <a:gdLst>
                    <a:gd name="connsiteX0" fmla="*/ 972458 w 1054294"/>
                    <a:gd name="connsiteY0" fmla="*/ 81836 h 1054293"/>
                    <a:gd name="connsiteX1" fmla="*/ 1054294 w 1054294"/>
                    <a:gd name="connsiteY1" fmla="*/ 279406 h 1054293"/>
                    <a:gd name="connsiteX2" fmla="*/ 1054294 w 1054294"/>
                    <a:gd name="connsiteY2" fmla="*/ 787394 h 1054293"/>
                    <a:gd name="connsiteX3" fmla="*/ 883646 w 1054294"/>
                    <a:gd name="connsiteY3" fmla="*/ 1044843 h 1054293"/>
                    <a:gd name="connsiteX4" fmla="*/ 853203 w 1054294"/>
                    <a:gd name="connsiteY4" fmla="*/ 1054293 h 1054293"/>
                    <a:gd name="connsiteX5" fmla="*/ 860033 w 1054294"/>
                    <a:gd name="connsiteY5" fmla="*/ 1032290 h 1054293"/>
                    <a:gd name="connsiteX6" fmla="*/ 865709 w 1054294"/>
                    <a:gd name="connsiteY6" fmla="*/ 975980 h 1054293"/>
                    <a:gd name="connsiteX7" fmla="*/ 865709 w 1054294"/>
                    <a:gd name="connsiteY7" fmla="*/ 467992 h 1054293"/>
                    <a:gd name="connsiteX8" fmla="*/ 586303 w 1054294"/>
                    <a:gd name="connsiteY8" fmla="*/ 188586 h 1054293"/>
                    <a:gd name="connsiteX9" fmla="*/ 78315 w 1054294"/>
                    <a:gd name="connsiteY9" fmla="*/ 188586 h 1054293"/>
                    <a:gd name="connsiteX10" fmla="*/ 22005 w 1054294"/>
                    <a:gd name="connsiteY10" fmla="*/ 194263 h 1054293"/>
                    <a:gd name="connsiteX11" fmla="*/ 0 w 1054294"/>
                    <a:gd name="connsiteY11" fmla="*/ 201093 h 1054293"/>
                    <a:gd name="connsiteX12" fmla="*/ 9451 w 1054294"/>
                    <a:gd name="connsiteY12" fmla="*/ 170649 h 1054293"/>
                    <a:gd name="connsiteX13" fmla="*/ 266900 w 1054294"/>
                    <a:gd name="connsiteY13" fmla="*/ 0 h 1054293"/>
                    <a:gd name="connsiteX14" fmla="*/ 774888 w 1054294"/>
                    <a:gd name="connsiteY14" fmla="*/ 0 h 1054293"/>
                    <a:gd name="connsiteX15" fmla="*/ 972458 w 1054294"/>
                    <a:gd name="connsiteY15" fmla="*/ 81836 h 105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054294" h="1054293">
                      <a:moveTo>
                        <a:pt x="972458" y="81836"/>
                      </a:moveTo>
                      <a:cubicBezTo>
                        <a:pt x="1023021" y="132398"/>
                        <a:pt x="1054294" y="202250"/>
                        <a:pt x="1054294" y="279406"/>
                      </a:cubicBezTo>
                      <a:lnTo>
                        <a:pt x="1054294" y="787394"/>
                      </a:lnTo>
                      <a:cubicBezTo>
                        <a:pt x="1054294" y="903128"/>
                        <a:pt x="983929" y="1002427"/>
                        <a:pt x="883646" y="1044843"/>
                      </a:cubicBezTo>
                      <a:lnTo>
                        <a:pt x="853203" y="1054293"/>
                      </a:lnTo>
                      <a:lnTo>
                        <a:pt x="860033" y="1032290"/>
                      </a:lnTo>
                      <a:cubicBezTo>
                        <a:pt x="863755" y="1014101"/>
                        <a:pt x="865709" y="995269"/>
                        <a:pt x="865709" y="975980"/>
                      </a:cubicBezTo>
                      <a:lnTo>
                        <a:pt x="865709" y="467992"/>
                      </a:lnTo>
                      <a:cubicBezTo>
                        <a:pt x="865709" y="313680"/>
                        <a:pt x="740615" y="188586"/>
                        <a:pt x="586303" y="188586"/>
                      </a:cubicBezTo>
                      <a:lnTo>
                        <a:pt x="78315" y="188586"/>
                      </a:lnTo>
                      <a:cubicBezTo>
                        <a:pt x="59026" y="188586"/>
                        <a:pt x="40194" y="190541"/>
                        <a:pt x="22005" y="194263"/>
                      </a:cubicBezTo>
                      <a:lnTo>
                        <a:pt x="0" y="201093"/>
                      </a:lnTo>
                      <a:lnTo>
                        <a:pt x="9451" y="170649"/>
                      </a:lnTo>
                      <a:cubicBezTo>
                        <a:pt x="51867" y="70365"/>
                        <a:pt x="151166" y="0"/>
                        <a:pt x="266900" y="0"/>
                      </a:cubicBezTo>
                      <a:lnTo>
                        <a:pt x="774888" y="0"/>
                      </a:lnTo>
                      <a:cubicBezTo>
                        <a:pt x="852044" y="0"/>
                        <a:pt x="921896" y="31273"/>
                        <a:pt x="972458" y="81836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 w="127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738">
                    <a:defRPr/>
                  </a:pPr>
                  <a:endParaRPr lang="zh-CN" altLang="en-US" sz="1000" ker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endParaRPr>
                </a:p>
              </p:txBody>
            </p:sp>
            <p:sp>
              <p:nvSpPr>
                <p:cNvPr id="79" name="任意多边形 23">
                  <a:extLst>
                    <a:ext uri="{FF2B5EF4-FFF2-40B4-BE49-F238E27FC236}">
                      <a16:creationId xmlns:a16="http://schemas.microsoft.com/office/drawing/2014/main" id="{3AB4AAC4-EEC1-4FC0-A9DD-DF3C1DB3B704}"/>
                    </a:ext>
                  </a:extLst>
                </p:cNvPr>
                <p:cNvSpPr/>
                <p:nvPr/>
              </p:nvSpPr>
              <p:spPr>
                <a:xfrm rot="18900000">
                  <a:off x="719739" y="1898398"/>
                  <a:ext cx="540920" cy="540920"/>
                </a:xfrm>
                <a:custGeom>
                  <a:avLst/>
                  <a:gdLst>
                    <a:gd name="connsiteX0" fmla="*/ 972458 w 1054294"/>
                    <a:gd name="connsiteY0" fmla="*/ 81836 h 1054293"/>
                    <a:gd name="connsiteX1" fmla="*/ 1054294 w 1054294"/>
                    <a:gd name="connsiteY1" fmla="*/ 279406 h 1054293"/>
                    <a:gd name="connsiteX2" fmla="*/ 1054294 w 1054294"/>
                    <a:gd name="connsiteY2" fmla="*/ 787394 h 1054293"/>
                    <a:gd name="connsiteX3" fmla="*/ 883646 w 1054294"/>
                    <a:gd name="connsiteY3" fmla="*/ 1044843 h 1054293"/>
                    <a:gd name="connsiteX4" fmla="*/ 853203 w 1054294"/>
                    <a:gd name="connsiteY4" fmla="*/ 1054293 h 1054293"/>
                    <a:gd name="connsiteX5" fmla="*/ 860033 w 1054294"/>
                    <a:gd name="connsiteY5" fmla="*/ 1032290 h 1054293"/>
                    <a:gd name="connsiteX6" fmla="*/ 865709 w 1054294"/>
                    <a:gd name="connsiteY6" fmla="*/ 975980 h 1054293"/>
                    <a:gd name="connsiteX7" fmla="*/ 865709 w 1054294"/>
                    <a:gd name="connsiteY7" fmla="*/ 467992 h 1054293"/>
                    <a:gd name="connsiteX8" fmla="*/ 586303 w 1054294"/>
                    <a:gd name="connsiteY8" fmla="*/ 188586 h 1054293"/>
                    <a:gd name="connsiteX9" fmla="*/ 78315 w 1054294"/>
                    <a:gd name="connsiteY9" fmla="*/ 188586 h 1054293"/>
                    <a:gd name="connsiteX10" fmla="*/ 22005 w 1054294"/>
                    <a:gd name="connsiteY10" fmla="*/ 194263 h 1054293"/>
                    <a:gd name="connsiteX11" fmla="*/ 0 w 1054294"/>
                    <a:gd name="connsiteY11" fmla="*/ 201093 h 1054293"/>
                    <a:gd name="connsiteX12" fmla="*/ 9451 w 1054294"/>
                    <a:gd name="connsiteY12" fmla="*/ 170649 h 1054293"/>
                    <a:gd name="connsiteX13" fmla="*/ 266900 w 1054294"/>
                    <a:gd name="connsiteY13" fmla="*/ 0 h 1054293"/>
                    <a:gd name="connsiteX14" fmla="*/ 774888 w 1054294"/>
                    <a:gd name="connsiteY14" fmla="*/ 0 h 1054293"/>
                    <a:gd name="connsiteX15" fmla="*/ 972458 w 1054294"/>
                    <a:gd name="connsiteY15" fmla="*/ 81836 h 105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054294" h="1054293">
                      <a:moveTo>
                        <a:pt x="972458" y="81836"/>
                      </a:moveTo>
                      <a:cubicBezTo>
                        <a:pt x="1023021" y="132398"/>
                        <a:pt x="1054294" y="202250"/>
                        <a:pt x="1054294" y="279406"/>
                      </a:cubicBezTo>
                      <a:lnTo>
                        <a:pt x="1054294" y="787394"/>
                      </a:lnTo>
                      <a:cubicBezTo>
                        <a:pt x="1054294" y="903128"/>
                        <a:pt x="983929" y="1002427"/>
                        <a:pt x="883646" y="1044843"/>
                      </a:cubicBezTo>
                      <a:lnTo>
                        <a:pt x="853203" y="1054293"/>
                      </a:lnTo>
                      <a:lnTo>
                        <a:pt x="860033" y="1032290"/>
                      </a:lnTo>
                      <a:cubicBezTo>
                        <a:pt x="863755" y="1014101"/>
                        <a:pt x="865709" y="995269"/>
                        <a:pt x="865709" y="975980"/>
                      </a:cubicBezTo>
                      <a:lnTo>
                        <a:pt x="865709" y="467992"/>
                      </a:lnTo>
                      <a:cubicBezTo>
                        <a:pt x="865709" y="313680"/>
                        <a:pt x="740615" y="188586"/>
                        <a:pt x="586303" y="188586"/>
                      </a:cubicBezTo>
                      <a:lnTo>
                        <a:pt x="78315" y="188586"/>
                      </a:lnTo>
                      <a:cubicBezTo>
                        <a:pt x="59026" y="188586"/>
                        <a:pt x="40194" y="190541"/>
                        <a:pt x="22005" y="194263"/>
                      </a:cubicBezTo>
                      <a:lnTo>
                        <a:pt x="0" y="201093"/>
                      </a:lnTo>
                      <a:lnTo>
                        <a:pt x="9451" y="170649"/>
                      </a:lnTo>
                      <a:cubicBezTo>
                        <a:pt x="51867" y="70365"/>
                        <a:pt x="151166" y="0"/>
                        <a:pt x="266900" y="0"/>
                      </a:cubicBezTo>
                      <a:lnTo>
                        <a:pt x="774888" y="0"/>
                      </a:lnTo>
                      <a:cubicBezTo>
                        <a:pt x="852044" y="0"/>
                        <a:pt x="921896" y="31273"/>
                        <a:pt x="972458" y="81836"/>
                      </a:cubicBezTo>
                      <a:close/>
                    </a:path>
                  </a:pathLst>
                </a:custGeom>
                <a:noFill/>
                <a:ln w="12700" cap="flat" cmpd="sng" algn="ctr">
                  <a:solidFill>
                    <a:srgbClr val="E4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738">
                    <a:defRPr/>
                  </a:pPr>
                  <a:endParaRPr lang="zh-CN" altLang="en-US" sz="1000" ker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endParaRPr>
                </a:p>
              </p:txBody>
            </p:sp>
            <p:sp>
              <p:nvSpPr>
                <p:cNvPr id="80" name="Freeform 281">
                  <a:extLst>
                    <a:ext uri="{FF2B5EF4-FFF2-40B4-BE49-F238E27FC236}">
                      <a16:creationId xmlns:a16="http://schemas.microsoft.com/office/drawing/2014/main" id="{CC013250-30DB-4413-AEC2-8B5FF24FCAC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44" y="2209963"/>
                  <a:ext cx="207534" cy="222813"/>
                </a:xfrm>
                <a:custGeom>
                  <a:avLst/>
                  <a:gdLst>
                    <a:gd name="T0" fmla="*/ 237 w 266"/>
                    <a:gd name="T1" fmla="*/ 24 h 288"/>
                    <a:gd name="T2" fmla="*/ 221 w 266"/>
                    <a:gd name="T3" fmla="*/ 24 h 288"/>
                    <a:gd name="T4" fmla="*/ 221 w 266"/>
                    <a:gd name="T5" fmla="*/ 14 h 288"/>
                    <a:gd name="T6" fmla="*/ 207 w 266"/>
                    <a:gd name="T7" fmla="*/ 0 h 288"/>
                    <a:gd name="T8" fmla="*/ 193 w 266"/>
                    <a:gd name="T9" fmla="*/ 14 h 288"/>
                    <a:gd name="T10" fmla="*/ 193 w 266"/>
                    <a:gd name="T11" fmla="*/ 24 h 288"/>
                    <a:gd name="T12" fmla="*/ 146 w 266"/>
                    <a:gd name="T13" fmla="*/ 24 h 288"/>
                    <a:gd name="T14" fmla="*/ 146 w 266"/>
                    <a:gd name="T15" fmla="*/ 14 h 288"/>
                    <a:gd name="T16" fmla="*/ 133 w 266"/>
                    <a:gd name="T17" fmla="*/ 0 h 288"/>
                    <a:gd name="T18" fmla="*/ 119 w 266"/>
                    <a:gd name="T19" fmla="*/ 14 h 288"/>
                    <a:gd name="T20" fmla="*/ 119 w 266"/>
                    <a:gd name="T21" fmla="*/ 24 h 288"/>
                    <a:gd name="T22" fmla="*/ 73 w 266"/>
                    <a:gd name="T23" fmla="*/ 24 h 288"/>
                    <a:gd name="T24" fmla="*/ 73 w 266"/>
                    <a:gd name="T25" fmla="*/ 14 h 288"/>
                    <a:gd name="T26" fmla="*/ 59 w 266"/>
                    <a:gd name="T27" fmla="*/ 0 h 288"/>
                    <a:gd name="T28" fmla="*/ 45 w 266"/>
                    <a:gd name="T29" fmla="*/ 14 h 288"/>
                    <a:gd name="T30" fmla="*/ 45 w 266"/>
                    <a:gd name="T31" fmla="*/ 24 h 288"/>
                    <a:gd name="T32" fmla="*/ 29 w 266"/>
                    <a:gd name="T33" fmla="*/ 24 h 288"/>
                    <a:gd name="T34" fmla="*/ 0 w 266"/>
                    <a:gd name="T35" fmla="*/ 53 h 288"/>
                    <a:gd name="T36" fmla="*/ 0 w 266"/>
                    <a:gd name="T37" fmla="*/ 259 h 288"/>
                    <a:gd name="T38" fmla="*/ 29 w 266"/>
                    <a:gd name="T39" fmla="*/ 288 h 288"/>
                    <a:gd name="T40" fmla="*/ 237 w 266"/>
                    <a:gd name="T41" fmla="*/ 288 h 288"/>
                    <a:gd name="T42" fmla="*/ 266 w 266"/>
                    <a:gd name="T43" fmla="*/ 259 h 288"/>
                    <a:gd name="T44" fmla="*/ 266 w 266"/>
                    <a:gd name="T45" fmla="*/ 53 h 288"/>
                    <a:gd name="T46" fmla="*/ 237 w 266"/>
                    <a:gd name="T47" fmla="*/ 24 h 288"/>
                    <a:gd name="T48" fmla="*/ 237 w 266"/>
                    <a:gd name="T49" fmla="*/ 257 h 288"/>
                    <a:gd name="T50" fmla="*/ 29 w 266"/>
                    <a:gd name="T51" fmla="*/ 257 h 288"/>
                    <a:gd name="T52" fmla="*/ 29 w 266"/>
                    <a:gd name="T53" fmla="*/ 55 h 288"/>
                    <a:gd name="T54" fmla="*/ 45 w 266"/>
                    <a:gd name="T55" fmla="*/ 55 h 288"/>
                    <a:gd name="T56" fmla="*/ 45 w 266"/>
                    <a:gd name="T57" fmla="*/ 65 h 288"/>
                    <a:gd name="T58" fmla="*/ 59 w 266"/>
                    <a:gd name="T59" fmla="*/ 79 h 288"/>
                    <a:gd name="T60" fmla="*/ 73 w 266"/>
                    <a:gd name="T61" fmla="*/ 65 h 288"/>
                    <a:gd name="T62" fmla="*/ 73 w 266"/>
                    <a:gd name="T63" fmla="*/ 55 h 288"/>
                    <a:gd name="T64" fmla="*/ 119 w 266"/>
                    <a:gd name="T65" fmla="*/ 55 h 288"/>
                    <a:gd name="T66" fmla="*/ 119 w 266"/>
                    <a:gd name="T67" fmla="*/ 65 h 288"/>
                    <a:gd name="T68" fmla="*/ 133 w 266"/>
                    <a:gd name="T69" fmla="*/ 79 h 288"/>
                    <a:gd name="T70" fmla="*/ 146 w 266"/>
                    <a:gd name="T71" fmla="*/ 65 h 288"/>
                    <a:gd name="T72" fmla="*/ 146 w 266"/>
                    <a:gd name="T73" fmla="*/ 55 h 288"/>
                    <a:gd name="T74" fmla="*/ 193 w 266"/>
                    <a:gd name="T75" fmla="*/ 55 h 288"/>
                    <a:gd name="T76" fmla="*/ 193 w 266"/>
                    <a:gd name="T77" fmla="*/ 65 h 288"/>
                    <a:gd name="T78" fmla="*/ 207 w 266"/>
                    <a:gd name="T79" fmla="*/ 79 h 288"/>
                    <a:gd name="T80" fmla="*/ 221 w 266"/>
                    <a:gd name="T81" fmla="*/ 65 h 288"/>
                    <a:gd name="T82" fmla="*/ 221 w 266"/>
                    <a:gd name="T83" fmla="*/ 55 h 288"/>
                    <a:gd name="T84" fmla="*/ 237 w 266"/>
                    <a:gd name="T85" fmla="*/ 55 h 288"/>
                    <a:gd name="T86" fmla="*/ 237 w 266"/>
                    <a:gd name="T87" fmla="*/ 257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6" h="288">
                      <a:moveTo>
                        <a:pt x="237" y="24"/>
                      </a:moveTo>
                      <a:cubicBezTo>
                        <a:pt x="221" y="24"/>
                        <a:pt x="221" y="24"/>
                        <a:pt x="221" y="24"/>
                      </a:cubicBezTo>
                      <a:cubicBezTo>
                        <a:pt x="221" y="14"/>
                        <a:pt x="221" y="14"/>
                        <a:pt x="221" y="14"/>
                      </a:cubicBezTo>
                      <a:cubicBezTo>
                        <a:pt x="221" y="6"/>
                        <a:pt x="214" y="0"/>
                        <a:pt x="207" y="0"/>
                      </a:cubicBezTo>
                      <a:cubicBezTo>
                        <a:pt x="199" y="0"/>
                        <a:pt x="193" y="6"/>
                        <a:pt x="193" y="14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cubicBezTo>
                        <a:pt x="146" y="14"/>
                        <a:pt x="146" y="14"/>
                        <a:pt x="146" y="14"/>
                      </a:cubicBezTo>
                      <a:cubicBezTo>
                        <a:pt x="146" y="6"/>
                        <a:pt x="140" y="0"/>
                        <a:pt x="133" y="0"/>
                      </a:cubicBezTo>
                      <a:cubicBezTo>
                        <a:pt x="125" y="0"/>
                        <a:pt x="119" y="6"/>
                        <a:pt x="119" y="14"/>
                      </a:cubicBezTo>
                      <a:cubicBezTo>
                        <a:pt x="119" y="24"/>
                        <a:pt x="119" y="24"/>
                        <a:pt x="119" y="24"/>
                      </a:cubicBezTo>
                      <a:cubicBezTo>
                        <a:pt x="73" y="24"/>
                        <a:pt x="73" y="24"/>
                        <a:pt x="73" y="24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6"/>
                        <a:pt x="66" y="0"/>
                        <a:pt x="59" y="0"/>
                      </a:cubicBezTo>
                      <a:cubicBezTo>
                        <a:pt x="51" y="0"/>
                        <a:pt x="45" y="6"/>
                        <a:pt x="45" y="14"/>
                      </a:cubicBezTo>
                      <a:cubicBezTo>
                        <a:pt x="45" y="24"/>
                        <a:pt x="45" y="24"/>
                        <a:pt x="45" y="2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13" y="24"/>
                        <a:pt x="0" y="37"/>
                        <a:pt x="0" y="53"/>
                      </a:cubicBezTo>
                      <a:cubicBezTo>
                        <a:pt x="0" y="259"/>
                        <a:pt x="0" y="259"/>
                        <a:pt x="0" y="259"/>
                      </a:cubicBezTo>
                      <a:cubicBezTo>
                        <a:pt x="0" y="275"/>
                        <a:pt x="13" y="288"/>
                        <a:pt x="29" y="288"/>
                      </a:cubicBezTo>
                      <a:cubicBezTo>
                        <a:pt x="237" y="288"/>
                        <a:pt x="237" y="288"/>
                        <a:pt x="237" y="288"/>
                      </a:cubicBezTo>
                      <a:cubicBezTo>
                        <a:pt x="253" y="288"/>
                        <a:pt x="266" y="275"/>
                        <a:pt x="266" y="259"/>
                      </a:cubicBezTo>
                      <a:cubicBezTo>
                        <a:pt x="266" y="53"/>
                        <a:pt x="266" y="53"/>
                        <a:pt x="266" y="53"/>
                      </a:cubicBezTo>
                      <a:cubicBezTo>
                        <a:pt x="266" y="37"/>
                        <a:pt x="253" y="24"/>
                        <a:pt x="237" y="24"/>
                      </a:cubicBezTo>
                      <a:close/>
                      <a:moveTo>
                        <a:pt x="237" y="257"/>
                      </a:moveTo>
                      <a:cubicBezTo>
                        <a:pt x="29" y="257"/>
                        <a:pt x="29" y="257"/>
                        <a:pt x="29" y="257"/>
                      </a:cubicBezTo>
                      <a:cubicBezTo>
                        <a:pt x="29" y="55"/>
                        <a:pt x="29" y="55"/>
                        <a:pt x="29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65"/>
                        <a:pt x="45" y="65"/>
                        <a:pt x="45" y="65"/>
                      </a:cubicBezTo>
                      <a:cubicBezTo>
                        <a:pt x="45" y="73"/>
                        <a:pt x="51" y="79"/>
                        <a:pt x="59" y="79"/>
                      </a:cubicBezTo>
                      <a:cubicBezTo>
                        <a:pt x="66" y="79"/>
                        <a:pt x="73" y="73"/>
                        <a:pt x="73" y="65"/>
                      </a:cubicBezTo>
                      <a:cubicBezTo>
                        <a:pt x="73" y="55"/>
                        <a:pt x="73" y="55"/>
                        <a:pt x="73" y="55"/>
                      </a:cubicBezTo>
                      <a:cubicBezTo>
                        <a:pt x="119" y="55"/>
                        <a:pt x="119" y="55"/>
                        <a:pt x="119" y="55"/>
                      </a:cubicBezTo>
                      <a:cubicBezTo>
                        <a:pt x="119" y="65"/>
                        <a:pt x="119" y="65"/>
                        <a:pt x="119" y="65"/>
                      </a:cubicBezTo>
                      <a:cubicBezTo>
                        <a:pt x="119" y="73"/>
                        <a:pt x="125" y="79"/>
                        <a:pt x="133" y="79"/>
                      </a:cubicBezTo>
                      <a:cubicBezTo>
                        <a:pt x="140" y="79"/>
                        <a:pt x="146" y="73"/>
                        <a:pt x="146" y="65"/>
                      </a:cubicBezTo>
                      <a:cubicBezTo>
                        <a:pt x="146" y="55"/>
                        <a:pt x="146" y="55"/>
                        <a:pt x="146" y="55"/>
                      </a:cubicBezTo>
                      <a:cubicBezTo>
                        <a:pt x="193" y="55"/>
                        <a:pt x="193" y="55"/>
                        <a:pt x="193" y="55"/>
                      </a:cubicBezTo>
                      <a:cubicBezTo>
                        <a:pt x="193" y="65"/>
                        <a:pt x="193" y="65"/>
                        <a:pt x="193" y="65"/>
                      </a:cubicBezTo>
                      <a:cubicBezTo>
                        <a:pt x="193" y="73"/>
                        <a:pt x="199" y="79"/>
                        <a:pt x="207" y="79"/>
                      </a:cubicBezTo>
                      <a:cubicBezTo>
                        <a:pt x="214" y="79"/>
                        <a:pt x="221" y="73"/>
                        <a:pt x="221" y="65"/>
                      </a:cubicBezTo>
                      <a:cubicBezTo>
                        <a:pt x="221" y="55"/>
                        <a:pt x="221" y="55"/>
                        <a:pt x="221" y="55"/>
                      </a:cubicBezTo>
                      <a:cubicBezTo>
                        <a:pt x="237" y="55"/>
                        <a:pt x="237" y="55"/>
                        <a:pt x="237" y="55"/>
                      </a:cubicBezTo>
                      <a:lnTo>
                        <a:pt x="237" y="257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738">
                    <a:defRPr/>
                  </a:pPr>
                  <a:endParaRPr lang="zh-CN" altLang="en-US" sz="100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endParaRPr>
                </a:p>
              </p:txBody>
            </p:sp>
            <p:sp>
              <p:nvSpPr>
                <p:cNvPr id="81" name="乘 2">
                  <a:extLst>
                    <a:ext uri="{FF2B5EF4-FFF2-40B4-BE49-F238E27FC236}">
                      <a16:creationId xmlns:a16="http://schemas.microsoft.com/office/drawing/2014/main" id="{A1C0DF95-5944-42D4-B18D-E67F3B7E53E1}"/>
                    </a:ext>
                  </a:extLst>
                </p:cNvPr>
                <p:cNvSpPr/>
                <p:nvPr/>
              </p:nvSpPr>
              <p:spPr>
                <a:xfrm>
                  <a:off x="878603" y="2263387"/>
                  <a:ext cx="178877" cy="157401"/>
                </a:xfrm>
                <a:prstGeom prst="mathMultiply">
                  <a:avLst/>
                </a:prstGeom>
                <a:solidFill>
                  <a:srgbClr val="C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738">
                    <a:defRPr/>
                  </a:pPr>
                  <a:endParaRPr kumimoji="1" lang="zh-CN" altLang="en-US" sz="1200" ker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B6207FB4-1D15-4AD8-B28A-C8CF471EE574}"/>
                  </a:ext>
                </a:extLst>
              </p:cNvPr>
              <p:cNvGrpSpPr/>
              <p:nvPr/>
            </p:nvGrpSpPr>
            <p:grpSpPr>
              <a:xfrm>
                <a:off x="6864626" y="1697888"/>
                <a:ext cx="1988381" cy="872562"/>
                <a:chOff x="2662835" y="1718769"/>
                <a:chExt cx="1988381" cy="872562"/>
              </a:xfrm>
            </p:grpSpPr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1FF823BC-A343-4D12-BA58-00A07FE42CEB}"/>
                    </a:ext>
                  </a:extLst>
                </p:cNvPr>
                <p:cNvSpPr txBox="1"/>
                <p:nvPr/>
              </p:nvSpPr>
              <p:spPr>
                <a:xfrm flipH="1">
                  <a:off x="3171943" y="1718769"/>
                  <a:ext cx="1479273" cy="280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64897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200" b="1" dirty="0">
                      <a:solidFill>
                        <a:srgbClr val="3C3C3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人工运维</a:t>
                  </a: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7797968B-8E1F-476B-B471-E741E48FBD0C}"/>
                    </a:ext>
                  </a:extLst>
                </p:cNvPr>
                <p:cNvSpPr txBox="1"/>
                <p:nvPr/>
              </p:nvSpPr>
              <p:spPr>
                <a:xfrm>
                  <a:off x="3393611" y="2031304"/>
                  <a:ext cx="1096912" cy="546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08000" indent="-108000" defTabSz="648970"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</a:pPr>
                  <a:r>
                    <a:rPr lang="zh-CN" altLang="en-US" sz="1050" dirty="0">
                      <a:solidFill>
                        <a:srgbClr val="3C3C3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人工查看脚本</a:t>
                  </a:r>
                  <a:endParaRPr lang="en-US" altLang="zh-CN" sz="105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08000" indent="-108000" defTabSz="648970"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</a:pPr>
                  <a:r>
                    <a:rPr lang="zh-CN" altLang="en-US" sz="1050" dirty="0">
                      <a:solidFill>
                        <a:srgbClr val="3C3C3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系统分散监控</a:t>
                  </a:r>
                  <a:endParaRPr lang="en-US" altLang="zh-CN" sz="1050" dirty="0">
                    <a:solidFill>
                      <a:srgbClr val="3C3C3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圆角矩形 22">
                  <a:extLst>
                    <a:ext uri="{FF2B5EF4-FFF2-40B4-BE49-F238E27FC236}">
                      <a16:creationId xmlns:a16="http://schemas.microsoft.com/office/drawing/2014/main" id="{A37212AA-4FA9-4AB7-9BA0-73C86F05EE9F}"/>
                    </a:ext>
                  </a:extLst>
                </p:cNvPr>
                <p:cNvSpPr/>
                <p:nvPr/>
              </p:nvSpPr>
              <p:spPr>
                <a:xfrm rot="18900000">
                  <a:off x="2665361" y="2043894"/>
                  <a:ext cx="547438" cy="547437"/>
                </a:xfrm>
                <a:prstGeom prst="roundRect">
                  <a:avLst>
                    <a:gd name="adj" fmla="val 26191"/>
                  </a:avLst>
                </a:prstGeom>
                <a:noFill/>
                <a:ln w="127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738">
                    <a:defRPr/>
                  </a:pPr>
                  <a:endParaRPr lang="zh-CN" altLang="en-US" sz="1000" ker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endParaRPr>
                </a:p>
              </p:txBody>
            </p:sp>
            <p:sp>
              <p:nvSpPr>
                <p:cNvPr id="72" name="任意多边形 20">
                  <a:extLst>
                    <a:ext uri="{FF2B5EF4-FFF2-40B4-BE49-F238E27FC236}">
                      <a16:creationId xmlns:a16="http://schemas.microsoft.com/office/drawing/2014/main" id="{DA70224F-7EFF-45E4-A6E2-E877E4D5EC6F}"/>
                    </a:ext>
                  </a:extLst>
                </p:cNvPr>
                <p:cNvSpPr/>
                <p:nvPr/>
              </p:nvSpPr>
              <p:spPr>
                <a:xfrm rot="2700000" flipH="1">
                  <a:off x="2663243" y="1754718"/>
                  <a:ext cx="540920" cy="541735"/>
                </a:xfrm>
                <a:custGeom>
                  <a:avLst/>
                  <a:gdLst>
                    <a:gd name="connsiteX0" fmla="*/ 972458 w 1054294"/>
                    <a:gd name="connsiteY0" fmla="*/ 81836 h 1054293"/>
                    <a:gd name="connsiteX1" fmla="*/ 1054294 w 1054294"/>
                    <a:gd name="connsiteY1" fmla="*/ 279406 h 1054293"/>
                    <a:gd name="connsiteX2" fmla="*/ 1054294 w 1054294"/>
                    <a:gd name="connsiteY2" fmla="*/ 787394 h 1054293"/>
                    <a:gd name="connsiteX3" fmla="*/ 883646 w 1054294"/>
                    <a:gd name="connsiteY3" fmla="*/ 1044843 h 1054293"/>
                    <a:gd name="connsiteX4" fmla="*/ 853203 w 1054294"/>
                    <a:gd name="connsiteY4" fmla="*/ 1054293 h 1054293"/>
                    <a:gd name="connsiteX5" fmla="*/ 860033 w 1054294"/>
                    <a:gd name="connsiteY5" fmla="*/ 1032290 h 1054293"/>
                    <a:gd name="connsiteX6" fmla="*/ 865709 w 1054294"/>
                    <a:gd name="connsiteY6" fmla="*/ 975980 h 1054293"/>
                    <a:gd name="connsiteX7" fmla="*/ 865709 w 1054294"/>
                    <a:gd name="connsiteY7" fmla="*/ 467992 h 1054293"/>
                    <a:gd name="connsiteX8" fmla="*/ 586303 w 1054294"/>
                    <a:gd name="connsiteY8" fmla="*/ 188586 h 1054293"/>
                    <a:gd name="connsiteX9" fmla="*/ 78315 w 1054294"/>
                    <a:gd name="connsiteY9" fmla="*/ 188586 h 1054293"/>
                    <a:gd name="connsiteX10" fmla="*/ 22005 w 1054294"/>
                    <a:gd name="connsiteY10" fmla="*/ 194263 h 1054293"/>
                    <a:gd name="connsiteX11" fmla="*/ 0 w 1054294"/>
                    <a:gd name="connsiteY11" fmla="*/ 201093 h 1054293"/>
                    <a:gd name="connsiteX12" fmla="*/ 9451 w 1054294"/>
                    <a:gd name="connsiteY12" fmla="*/ 170649 h 1054293"/>
                    <a:gd name="connsiteX13" fmla="*/ 266900 w 1054294"/>
                    <a:gd name="connsiteY13" fmla="*/ 0 h 1054293"/>
                    <a:gd name="connsiteX14" fmla="*/ 774888 w 1054294"/>
                    <a:gd name="connsiteY14" fmla="*/ 0 h 1054293"/>
                    <a:gd name="connsiteX15" fmla="*/ 972458 w 1054294"/>
                    <a:gd name="connsiteY15" fmla="*/ 81836 h 105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054294" h="1054293">
                      <a:moveTo>
                        <a:pt x="972458" y="81836"/>
                      </a:moveTo>
                      <a:cubicBezTo>
                        <a:pt x="1023021" y="132398"/>
                        <a:pt x="1054294" y="202250"/>
                        <a:pt x="1054294" y="279406"/>
                      </a:cubicBezTo>
                      <a:lnTo>
                        <a:pt x="1054294" y="787394"/>
                      </a:lnTo>
                      <a:cubicBezTo>
                        <a:pt x="1054294" y="903128"/>
                        <a:pt x="983929" y="1002427"/>
                        <a:pt x="883646" y="1044843"/>
                      </a:cubicBezTo>
                      <a:lnTo>
                        <a:pt x="853203" y="1054293"/>
                      </a:lnTo>
                      <a:lnTo>
                        <a:pt x="860033" y="1032290"/>
                      </a:lnTo>
                      <a:cubicBezTo>
                        <a:pt x="863755" y="1014101"/>
                        <a:pt x="865709" y="995269"/>
                        <a:pt x="865709" y="975980"/>
                      </a:cubicBezTo>
                      <a:lnTo>
                        <a:pt x="865709" y="467992"/>
                      </a:lnTo>
                      <a:cubicBezTo>
                        <a:pt x="865709" y="313680"/>
                        <a:pt x="740615" y="188586"/>
                        <a:pt x="586303" y="188586"/>
                      </a:cubicBezTo>
                      <a:lnTo>
                        <a:pt x="78315" y="188586"/>
                      </a:lnTo>
                      <a:cubicBezTo>
                        <a:pt x="59026" y="188586"/>
                        <a:pt x="40194" y="190541"/>
                        <a:pt x="22005" y="194263"/>
                      </a:cubicBezTo>
                      <a:lnTo>
                        <a:pt x="0" y="201093"/>
                      </a:lnTo>
                      <a:lnTo>
                        <a:pt x="9451" y="170649"/>
                      </a:lnTo>
                      <a:cubicBezTo>
                        <a:pt x="51867" y="70365"/>
                        <a:pt x="151166" y="0"/>
                        <a:pt x="266900" y="0"/>
                      </a:cubicBezTo>
                      <a:lnTo>
                        <a:pt x="774888" y="0"/>
                      </a:lnTo>
                      <a:cubicBezTo>
                        <a:pt x="852044" y="0"/>
                        <a:pt x="921896" y="31273"/>
                        <a:pt x="972458" y="81836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 w="127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738">
                    <a:defRPr/>
                  </a:pPr>
                  <a:endParaRPr lang="zh-CN" altLang="en-US" sz="1000" ker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endParaRPr>
                </a:p>
              </p:txBody>
            </p:sp>
            <p:sp>
              <p:nvSpPr>
                <p:cNvPr id="73" name="任意多边形 25">
                  <a:extLst>
                    <a:ext uri="{FF2B5EF4-FFF2-40B4-BE49-F238E27FC236}">
                      <a16:creationId xmlns:a16="http://schemas.microsoft.com/office/drawing/2014/main" id="{A429E8B6-AB97-42DE-9004-FBE090D6521C}"/>
                    </a:ext>
                  </a:extLst>
                </p:cNvPr>
                <p:cNvSpPr/>
                <p:nvPr/>
              </p:nvSpPr>
              <p:spPr>
                <a:xfrm rot="2700000" flipH="1">
                  <a:off x="2663243" y="1891577"/>
                  <a:ext cx="540920" cy="540920"/>
                </a:xfrm>
                <a:custGeom>
                  <a:avLst/>
                  <a:gdLst>
                    <a:gd name="connsiteX0" fmla="*/ 972458 w 1054294"/>
                    <a:gd name="connsiteY0" fmla="*/ 81836 h 1054293"/>
                    <a:gd name="connsiteX1" fmla="*/ 1054294 w 1054294"/>
                    <a:gd name="connsiteY1" fmla="*/ 279406 h 1054293"/>
                    <a:gd name="connsiteX2" fmla="*/ 1054294 w 1054294"/>
                    <a:gd name="connsiteY2" fmla="*/ 787394 h 1054293"/>
                    <a:gd name="connsiteX3" fmla="*/ 883646 w 1054294"/>
                    <a:gd name="connsiteY3" fmla="*/ 1044843 h 1054293"/>
                    <a:gd name="connsiteX4" fmla="*/ 853203 w 1054294"/>
                    <a:gd name="connsiteY4" fmla="*/ 1054293 h 1054293"/>
                    <a:gd name="connsiteX5" fmla="*/ 860033 w 1054294"/>
                    <a:gd name="connsiteY5" fmla="*/ 1032290 h 1054293"/>
                    <a:gd name="connsiteX6" fmla="*/ 865709 w 1054294"/>
                    <a:gd name="connsiteY6" fmla="*/ 975980 h 1054293"/>
                    <a:gd name="connsiteX7" fmla="*/ 865709 w 1054294"/>
                    <a:gd name="connsiteY7" fmla="*/ 467992 h 1054293"/>
                    <a:gd name="connsiteX8" fmla="*/ 586303 w 1054294"/>
                    <a:gd name="connsiteY8" fmla="*/ 188586 h 1054293"/>
                    <a:gd name="connsiteX9" fmla="*/ 78315 w 1054294"/>
                    <a:gd name="connsiteY9" fmla="*/ 188586 h 1054293"/>
                    <a:gd name="connsiteX10" fmla="*/ 22005 w 1054294"/>
                    <a:gd name="connsiteY10" fmla="*/ 194263 h 1054293"/>
                    <a:gd name="connsiteX11" fmla="*/ 0 w 1054294"/>
                    <a:gd name="connsiteY11" fmla="*/ 201093 h 1054293"/>
                    <a:gd name="connsiteX12" fmla="*/ 9451 w 1054294"/>
                    <a:gd name="connsiteY12" fmla="*/ 170649 h 1054293"/>
                    <a:gd name="connsiteX13" fmla="*/ 266900 w 1054294"/>
                    <a:gd name="connsiteY13" fmla="*/ 0 h 1054293"/>
                    <a:gd name="connsiteX14" fmla="*/ 774888 w 1054294"/>
                    <a:gd name="connsiteY14" fmla="*/ 0 h 1054293"/>
                    <a:gd name="connsiteX15" fmla="*/ 972458 w 1054294"/>
                    <a:gd name="connsiteY15" fmla="*/ 81836 h 105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054294" h="1054293">
                      <a:moveTo>
                        <a:pt x="972458" y="81836"/>
                      </a:moveTo>
                      <a:cubicBezTo>
                        <a:pt x="1023021" y="132398"/>
                        <a:pt x="1054294" y="202250"/>
                        <a:pt x="1054294" y="279406"/>
                      </a:cubicBezTo>
                      <a:lnTo>
                        <a:pt x="1054294" y="787394"/>
                      </a:lnTo>
                      <a:cubicBezTo>
                        <a:pt x="1054294" y="903128"/>
                        <a:pt x="983929" y="1002427"/>
                        <a:pt x="883646" y="1044843"/>
                      </a:cubicBezTo>
                      <a:lnTo>
                        <a:pt x="853203" y="1054293"/>
                      </a:lnTo>
                      <a:lnTo>
                        <a:pt x="860033" y="1032290"/>
                      </a:lnTo>
                      <a:cubicBezTo>
                        <a:pt x="863755" y="1014101"/>
                        <a:pt x="865709" y="995269"/>
                        <a:pt x="865709" y="975980"/>
                      </a:cubicBezTo>
                      <a:lnTo>
                        <a:pt x="865709" y="467992"/>
                      </a:lnTo>
                      <a:cubicBezTo>
                        <a:pt x="865709" y="313680"/>
                        <a:pt x="740615" y="188586"/>
                        <a:pt x="586303" y="188586"/>
                      </a:cubicBezTo>
                      <a:lnTo>
                        <a:pt x="78315" y="188586"/>
                      </a:lnTo>
                      <a:cubicBezTo>
                        <a:pt x="59026" y="188586"/>
                        <a:pt x="40194" y="190541"/>
                        <a:pt x="22005" y="194263"/>
                      </a:cubicBezTo>
                      <a:lnTo>
                        <a:pt x="0" y="201093"/>
                      </a:lnTo>
                      <a:lnTo>
                        <a:pt x="9451" y="170649"/>
                      </a:lnTo>
                      <a:cubicBezTo>
                        <a:pt x="51867" y="70365"/>
                        <a:pt x="151166" y="0"/>
                        <a:pt x="266900" y="0"/>
                      </a:cubicBezTo>
                      <a:lnTo>
                        <a:pt x="774888" y="0"/>
                      </a:lnTo>
                      <a:cubicBezTo>
                        <a:pt x="852044" y="0"/>
                        <a:pt x="921896" y="31273"/>
                        <a:pt x="972458" y="81836"/>
                      </a:cubicBezTo>
                      <a:close/>
                    </a:path>
                  </a:pathLst>
                </a:custGeom>
                <a:noFill/>
                <a:ln w="127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738">
                    <a:defRPr/>
                  </a:pPr>
                  <a:endParaRPr lang="zh-CN" altLang="en-US" sz="1000" ker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endParaRPr>
                </a:p>
              </p:txBody>
            </p:sp>
            <p:sp>
              <p:nvSpPr>
                <p:cNvPr id="74" name="Freeform 519">
                  <a:extLst>
                    <a:ext uri="{FF2B5EF4-FFF2-40B4-BE49-F238E27FC236}">
                      <a16:creationId xmlns:a16="http://schemas.microsoft.com/office/drawing/2014/main" id="{B1C2C8F6-1463-4F06-9AA4-EFD5CBCD588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97849" y="2183166"/>
                  <a:ext cx="262643" cy="258226"/>
                </a:xfrm>
                <a:custGeom>
                  <a:avLst/>
                  <a:gdLst>
                    <a:gd name="T0" fmla="*/ 306 w 339"/>
                    <a:gd name="T1" fmla="*/ 7 h 301"/>
                    <a:gd name="T2" fmla="*/ 294 w 339"/>
                    <a:gd name="T3" fmla="*/ 6 h 301"/>
                    <a:gd name="T4" fmla="*/ 288 w 339"/>
                    <a:gd name="T5" fmla="*/ 11 h 301"/>
                    <a:gd name="T6" fmla="*/ 285 w 339"/>
                    <a:gd name="T7" fmla="*/ 17 h 301"/>
                    <a:gd name="T8" fmla="*/ 202 w 339"/>
                    <a:gd name="T9" fmla="*/ 97 h 301"/>
                    <a:gd name="T10" fmla="*/ 202 w 339"/>
                    <a:gd name="T11" fmla="*/ 107 h 301"/>
                    <a:gd name="T12" fmla="*/ 207 w 339"/>
                    <a:gd name="T13" fmla="*/ 125 h 301"/>
                    <a:gd name="T14" fmla="*/ 191 w 339"/>
                    <a:gd name="T15" fmla="*/ 144 h 301"/>
                    <a:gd name="T16" fmla="*/ 136 w 339"/>
                    <a:gd name="T17" fmla="*/ 78 h 301"/>
                    <a:gd name="T18" fmla="*/ 134 w 339"/>
                    <a:gd name="T19" fmla="*/ 51 h 301"/>
                    <a:gd name="T20" fmla="*/ 122 w 339"/>
                    <a:gd name="T21" fmla="*/ 27 h 301"/>
                    <a:gd name="T22" fmla="*/ 109 w 339"/>
                    <a:gd name="T23" fmla="*/ 14 h 301"/>
                    <a:gd name="T24" fmla="*/ 85 w 339"/>
                    <a:gd name="T25" fmla="*/ 3 h 301"/>
                    <a:gd name="T26" fmla="*/ 59 w 339"/>
                    <a:gd name="T27" fmla="*/ 1 h 301"/>
                    <a:gd name="T28" fmla="*/ 79 w 339"/>
                    <a:gd name="T29" fmla="*/ 78 h 301"/>
                    <a:gd name="T30" fmla="*/ 2 w 339"/>
                    <a:gd name="T31" fmla="*/ 51 h 301"/>
                    <a:gd name="T32" fmla="*/ 0 w 339"/>
                    <a:gd name="T33" fmla="*/ 77 h 301"/>
                    <a:gd name="T34" fmla="*/ 9 w 339"/>
                    <a:gd name="T35" fmla="*/ 102 h 301"/>
                    <a:gd name="T36" fmla="*/ 19 w 339"/>
                    <a:gd name="T37" fmla="*/ 116 h 301"/>
                    <a:gd name="T38" fmla="*/ 44 w 339"/>
                    <a:gd name="T39" fmla="*/ 132 h 301"/>
                    <a:gd name="T40" fmla="*/ 72 w 339"/>
                    <a:gd name="T41" fmla="*/ 136 h 301"/>
                    <a:gd name="T42" fmla="*/ 89 w 339"/>
                    <a:gd name="T43" fmla="*/ 133 h 301"/>
                    <a:gd name="T44" fmla="*/ 89 w 339"/>
                    <a:gd name="T45" fmla="*/ 238 h 301"/>
                    <a:gd name="T46" fmla="*/ 56 w 339"/>
                    <a:gd name="T47" fmla="*/ 296 h 301"/>
                    <a:gd name="T48" fmla="*/ 104 w 339"/>
                    <a:gd name="T49" fmla="*/ 254 h 301"/>
                    <a:gd name="T50" fmla="*/ 247 w 339"/>
                    <a:gd name="T51" fmla="*/ 290 h 301"/>
                    <a:gd name="T52" fmla="*/ 263 w 339"/>
                    <a:gd name="T53" fmla="*/ 299 h 301"/>
                    <a:gd name="T54" fmla="*/ 276 w 339"/>
                    <a:gd name="T55" fmla="*/ 299 h 301"/>
                    <a:gd name="T56" fmla="*/ 292 w 339"/>
                    <a:gd name="T57" fmla="*/ 290 h 301"/>
                    <a:gd name="T58" fmla="*/ 300 w 339"/>
                    <a:gd name="T59" fmla="*/ 280 h 301"/>
                    <a:gd name="T60" fmla="*/ 301 w 339"/>
                    <a:gd name="T61" fmla="*/ 263 h 301"/>
                    <a:gd name="T62" fmla="*/ 292 w 339"/>
                    <a:gd name="T63" fmla="*/ 245 h 301"/>
                    <a:gd name="T64" fmla="*/ 227 w 339"/>
                    <a:gd name="T65" fmla="*/ 147 h 301"/>
                    <a:gd name="T66" fmla="*/ 236 w 339"/>
                    <a:gd name="T67" fmla="*/ 142 h 301"/>
                    <a:gd name="T68" fmla="*/ 324 w 339"/>
                    <a:gd name="T69" fmla="*/ 64 h 301"/>
                    <a:gd name="T70" fmla="*/ 324 w 339"/>
                    <a:gd name="T71" fmla="*/ 62 h 301"/>
                    <a:gd name="T72" fmla="*/ 327 w 339"/>
                    <a:gd name="T73" fmla="*/ 56 h 301"/>
                    <a:gd name="T74" fmla="*/ 336 w 339"/>
                    <a:gd name="T75" fmla="*/ 54 h 301"/>
                    <a:gd name="T76" fmla="*/ 339 w 339"/>
                    <a:gd name="T77" fmla="*/ 42 h 301"/>
                    <a:gd name="T78" fmla="*/ 274 w 339"/>
                    <a:gd name="T79" fmla="*/ 261 h 301"/>
                    <a:gd name="T80" fmla="*/ 282 w 339"/>
                    <a:gd name="T81" fmla="*/ 264 h 301"/>
                    <a:gd name="T82" fmla="*/ 285 w 339"/>
                    <a:gd name="T83" fmla="*/ 273 h 301"/>
                    <a:gd name="T84" fmla="*/ 278 w 339"/>
                    <a:gd name="T85" fmla="*/ 285 h 301"/>
                    <a:gd name="T86" fmla="*/ 268 w 339"/>
                    <a:gd name="T87" fmla="*/ 285 h 301"/>
                    <a:gd name="T88" fmla="*/ 260 w 339"/>
                    <a:gd name="T89" fmla="*/ 273 h 301"/>
                    <a:gd name="T90" fmla="*/ 265 w 339"/>
                    <a:gd name="T91" fmla="*/ 264 h 301"/>
                    <a:gd name="T92" fmla="*/ 274 w 339"/>
                    <a:gd name="T93" fmla="*/ 261 h 301"/>
                    <a:gd name="T94" fmla="*/ 282 w 339"/>
                    <a:gd name="T95" fmla="*/ 38 h 301"/>
                    <a:gd name="T96" fmla="*/ 247 w 339"/>
                    <a:gd name="T97" fmla="*/ 120 h 301"/>
                    <a:gd name="T98" fmla="*/ 306 w 339"/>
                    <a:gd name="T99" fmla="*/ 62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39" h="301">
                      <a:moveTo>
                        <a:pt x="336" y="38"/>
                      </a:moveTo>
                      <a:lnTo>
                        <a:pt x="306" y="7"/>
                      </a:lnTo>
                      <a:lnTo>
                        <a:pt x="306" y="7"/>
                      </a:lnTo>
                      <a:lnTo>
                        <a:pt x="303" y="6"/>
                      </a:lnTo>
                      <a:lnTo>
                        <a:pt x="298" y="4"/>
                      </a:lnTo>
                      <a:lnTo>
                        <a:pt x="294" y="6"/>
                      </a:lnTo>
                      <a:lnTo>
                        <a:pt x="291" y="7"/>
                      </a:lnTo>
                      <a:lnTo>
                        <a:pt x="291" y="7"/>
                      </a:lnTo>
                      <a:lnTo>
                        <a:pt x="288" y="11"/>
                      </a:lnTo>
                      <a:lnTo>
                        <a:pt x="288" y="17"/>
                      </a:lnTo>
                      <a:lnTo>
                        <a:pt x="288" y="17"/>
                      </a:lnTo>
                      <a:lnTo>
                        <a:pt x="285" y="17"/>
                      </a:lnTo>
                      <a:lnTo>
                        <a:pt x="282" y="19"/>
                      </a:lnTo>
                      <a:lnTo>
                        <a:pt x="281" y="19"/>
                      </a:lnTo>
                      <a:lnTo>
                        <a:pt x="202" y="97"/>
                      </a:lnTo>
                      <a:lnTo>
                        <a:pt x="202" y="97"/>
                      </a:lnTo>
                      <a:lnTo>
                        <a:pt x="204" y="102"/>
                      </a:lnTo>
                      <a:lnTo>
                        <a:pt x="202" y="107"/>
                      </a:lnTo>
                      <a:lnTo>
                        <a:pt x="201" y="112"/>
                      </a:lnTo>
                      <a:lnTo>
                        <a:pt x="198" y="117"/>
                      </a:lnTo>
                      <a:lnTo>
                        <a:pt x="207" y="125"/>
                      </a:lnTo>
                      <a:lnTo>
                        <a:pt x="207" y="125"/>
                      </a:lnTo>
                      <a:lnTo>
                        <a:pt x="207" y="126"/>
                      </a:lnTo>
                      <a:lnTo>
                        <a:pt x="191" y="144"/>
                      </a:lnTo>
                      <a:lnTo>
                        <a:pt x="133" y="87"/>
                      </a:lnTo>
                      <a:lnTo>
                        <a:pt x="133" y="87"/>
                      </a:lnTo>
                      <a:lnTo>
                        <a:pt x="136" y="78"/>
                      </a:lnTo>
                      <a:lnTo>
                        <a:pt x="136" y="70"/>
                      </a:lnTo>
                      <a:lnTo>
                        <a:pt x="136" y="59"/>
                      </a:lnTo>
                      <a:lnTo>
                        <a:pt x="134" y="51"/>
                      </a:lnTo>
                      <a:lnTo>
                        <a:pt x="131" y="43"/>
                      </a:lnTo>
                      <a:lnTo>
                        <a:pt x="127" y="35"/>
                      </a:lnTo>
                      <a:lnTo>
                        <a:pt x="122" y="27"/>
                      </a:lnTo>
                      <a:lnTo>
                        <a:pt x="117" y="20"/>
                      </a:lnTo>
                      <a:lnTo>
                        <a:pt x="117" y="20"/>
                      </a:lnTo>
                      <a:lnTo>
                        <a:pt x="109" y="14"/>
                      </a:lnTo>
                      <a:lnTo>
                        <a:pt x="101" y="9"/>
                      </a:lnTo>
                      <a:lnTo>
                        <a:pt x="93" y="6"/>
                      </a:lnTo>
                      <a:lnTo>
                        <a:pt x="85" y="3"/>
                      </a:lnTo>
                      <a:lnTo>
                        <a:pt x="76" y="1"/>
                      </a:lnTo>
                      <a:lnTo>
                        <a:pt x="67" y="0"/>
                      </a:lnTo>
                      <a:lnTo>
                        <a:pt x="59" y="1"/>
                      </a:lnTo>
                      <a:lnTo>
                        <a:pt x="50" y="3"/>
                      </a:lnTo>
                      <a:lnTo>
                        <a:pt x="89" y="40"/>
                      </a:lnTo>
                      <a:lnTo>
                        <a:pt x="79" y="78"/>
                      </a:lnTo>
                      <a:lnTo>
                        <a:pt x="41" y="88"/>
                      </a:lnTo>
                      <a:lnTo>
                        <a:pt x="2" y="51"/>
                      </a:lnTo>
                      <a:lnTo>
                        <a:pt x="2" y="51"/>
                      </a:lnTo>
                      <a:lnTo>
                        <a:pt x="0" y="59"/>
                      </a:lnTo>
                      <a:lnTo>
                        <a:pt x="0" y="68"/>
                      </a:lnTo>
                      <a:lnTo>
                        <a:pt x="0" y="77"/>
                      </a:lnTo>
                      <a:lnTo>
                        <a:pt x="2" y="86"/>
                      </a:lnTo>
                      <a:lnTo>
                        <a:pt x="5" y="93"/>
                      </a:lnTo>
                      <a:lnTo>
                        <a:pt x="9" y="102"/>
                      </a:lnTo>
                      <a:lnTo>
                        <a:pt x="13" y="109"/>
                      </a:lnTo>
                      <a:lnTo>
                        <a:pt x="19" y="116"/>
                      </a:lnTo>
                      <a:lnTo>
                        <a:pt x="19" y="116"/>
                      </a:lnTo>
                      <a:lnTo>
                        <a:pt x="28" y="122"/>
                      </a:lnTo>
                      <a:lnTo>
                        <a:pt x="35" y="128"/>
                      </a:lnTo>
                      <a:lnTo>
                        <a:pt x="44" y="132"/>
                      </a:lnTo>
                      <a:lnTo>
                        <a:pt x="53" y="135"/>
                      </a:lnTo>
                      <a:lnTo>
                        <a:pt x="61" y="135"/>
                      </a:lnTo>
                      <a:lnTo>
                        <a:pt x="72" y="136"/>
                      </a:lnTo>
                      <a:lnTo>
                        <a:pt x="80" y="135"/>
                      </a:lnTo>
                      <a:lnTo>
                        <a:pt x="89" y="132"/>
                      </a:lnTo>
                      <a:lnTo>
                        <a:pt x="89" y="133"/>
                      </a:lnTo>
                      <a:lnTo>
                        <a:pt x="144" y="189"/>
                      </a:lnTo>
                      <a:lnTo>
                        <a:pt x="92" y="241"/>
                      </a:lnTo>
                      <a:lnTo>
                        <a:pt x="89" y="238"/>
                      </a:lnTo>
                      <a:lnTo>
                        <a:pt x="74" y="250"/>
                      </a:lnTo>
                      <a:lnTo>
                        <a:pt x="50" y="290"/>
                      </a:lnTo>
                      <a:lnTo>
                        <a:pt x="56" y="296"/>
                      </a:lnTo>
                      <a:lnTo>
                        <a:pt x="95" y="272"/>
                      </a:lnTo>
                      <a:lnTo>
                        <a:pt x="106" y="257"/>
                      </a:lnTo>
                      <a:lnTo>
                        <a:pt x="104" y="254"/>
                      </a:lnTo>
                      <a:lnTo>
                        <a:pt x="157" y="200"/>
                      </a:lnTo>
                      <a:lnTo>
                        <a:pt x="247" y="290"/>
                      </a:lnTo>
                      <a:lnTo>
                        <a:pt x="247" y="290"/>
                      </a:lnTo>
                      <a:lnTo>
                        <a:pt x="253" y="295"/>
                      </a:lnTo>
                      <a:lnTo>
                        <a:pt x="258" y="298"/>
                      </a:lnTo>
                      <a:lnTo>
                        <a:pt x="263" y="299"/>
                      </a:lnTo>
                      <a:lnTo>
                        <a:pt x="271" y="301"/>
                      </a:lnTo>
                      <a:lnTo>
                        <a:pt x="271" y="301"/>
                      </a:lnTo>
                      <a:lnTo>
                        <a:pt x="276" y="299"/>
                      </a:lnTo>
                      <a:lnTo>
                        <a:pt x="282" y="298"/>
                      </a:lnTo>
                      <a:lnTo>
                        <a:pt x="288" y="295"/>
                      </a:lnTo>
                      <a:lnTo>
                        <a:pt x="292" y="290"/>
                      </a:lnTo>
                      <a:lnTo>
                        <a:pt x="292" y="290"/>
                      </a:lnTo>
                      <a:lnTo>
                        <a:pt x="297" y="286"/>
                      </a:lnTo>
                      <a:lnTo>
                        <a:pt x="300" y="280"/>
                      </a:lnTo>
                      <a:lnTo>
                        <a:pt x="301" y="274"/>
                      </a:lnTo>
                      <a:lnTo>
                        <a:pt x="303" y="269"/>
                      </a:lnTo>
                      <a:lnTo>
                        <a:pt x="301" y="263"/>
                      </a:lnTo>
                      <a:lnTo>
                        <a:pt x="300" y="256"/>
                      </a:lnTo>
                      <a:lnTo>
                        <a:pt x="297" y="251"/>
                      </a:lnTo>
                      <a:lnTo>
                        <a:pt x="292" y="245"/>
                      </a:lnTo>
                      <a:lnTo>
                        <a:pt x="202" y="155"/>
                      </a:lnTo>
                      <a:lnTo>
                        <a:pt x="220" y="138"/>
                      </a:lnTo>
                      <a:lnTo>
                        <a:pt x="227" y="147"/>
                      </a:lnTo>
                      <a:lnTo>
                        <a:pt x="227" y="147"/>
                      </a:lnTo>
                      <a:lnTo>
                        <a:pt x="231" y="144"/>
                      </a:lnTo>
                      <a:lnTo>
                        <a:pt x="236" y="142"/>
                      </a:lnTo>
                      <a:lnTo>
                        <a:pt x="242" y="141"/>
                      </a:lnTo>
                      <a:lnTo>
                        <a:pt x="247" y="141"/>
                      </a:lnTo>
                      <a:lnTo>
                        <a:pt x="324" y="64"/>
                      </a:lnTo>
                      <a:lnTo>
                        <a:pt x="326" y="62"/>
                      </a:lnTo>
                      <a:lnTo>
                        <a:pt x="324" y="62"/>
                      </a:lnTo>
                      <a:lnTo>
                        <a:pt x="324" y="62"/>
                      </a:lnTo>
                      <a:lnTo>
                        <a:pt x="327" y="59"/>
                      </a:lnTo>
                      <a:lnTo>
                        <a:pt x="327" y="56"/>
                      </a:lnTo>
                      <a:lnTo>
                        <a:pt x="327" y="56"/>
                      </a:lnTo>
                      <a:lnTo>
                        <a:pt x="332" y="55"/>
                      </a:lnTo>
                      <a:lnTo>
                        <a:pt x="336" y="54"/>
                      </a:lnTo>
                      <a:lnTo>
                        <a:pt x="336" y="54"/>
                      </a:lnTo>
                      <a:lnTo>
                        <a:pt x="339" y="49"/>
                      </a:lnTo>
                      <a:lnTo>
                        <a:pt x="339" y="45"/>
                      </a:lnTo>
                      <a:lnTo>
                        <a:pt x="339" y="42"/>
                      </a:lnTo>
                      <a:lnTo>
                        <a:pt x="336" y="38"/>
                      </a:lnTo>
                      <a:lnTo>
                        <a:pt x="336" y="38"/>
                      </a:lnTo>
                      <a:close/>
                      <a:moveTo>
                        <a:pt x="274" y="261"/>
                      </a:moveTo>
                      <a:lnTo>
                        <a:pt x="274" y="261"/>
                      </a:lnTo>
                      <a:lnTo>
                        <a:pt x="278" y="261"/>
                      </a:lnTo>
                      <a:lnTo>
                        <a:pt x="282" y="264"/>
                      </a:lnTo>
                      <a:lnTo>
                        <a:pt x="284" y="269"/>
                      </a:lnTo>
                      <a:lnTo>
                        <a:pt x="285" y="273"/>
                      </a:lnTo>
                      <a:lnTo>
                        <a:pt x="285" y="273"/>
                      </a:lnTo>
                      <a:lnTo>
                        <a:pt x="284" y="279"/>
                      </a:lnTo>
                      <a:lnTo>
                        <a:pt x="282" y="282"/>
                      </a:lnTo>
                      <a:lnTo>
                        <a:pt x="278" y="285"/>
                      </a:lnTo>
                      <a:lnTo>
                        <a:pt x="274" y="286"/>
                      </a:lnTo>
                      <a:lnTo>
                        <a:pt x="274" y="286"/>
                      </a:lnTo>
                      <a:lnTo>
                        <a:pt x="268" y="285"/>
                      </a:lnTo>
                      <a:lnTo>
                        <a:pt x="265" y="282"/>
                      </a:lnTo>
                      <a:lnTo>
                        <a:pt x="262" y="279"/>
                      </a:lnTo>
                      <a:lnTo>
                        <a:pt x="260" y="273"/>
                      </a:lnTo>
                      <a:lnTo>
                        <a:pt x="260" y="273"/>
                      </a:lnTo>
                      <a:lnTo>
                        <a:pt x="262" y="269"/>
                      </a:lnTo>
                      <a:lnTo>
                        <a:pt x="265" y="264"/>
                      </a:lnTo>
                      <a:lnTo>
                        <a:pt x="268" y="261"/>
                      </a:lnTo>
                      <a:lnTo>
                        <a:pt x="274" y="261"/>
                      </a:lnTo>
                      <a:lnTo>
                        <a:pt x="274" y="261"/>
                      </a:lnTo>
                      <a:close/>
                      <a:moveTo>
                        <a:pt x="229" y="102"/>
                      </a:moveTo>
                      <a:lnTo>
                        <a:pt x="224" y="96"/>
                      </a:lnTo>
                      <a:lnTo>
                        <a:pt x="282" y="38"/>
                      </a:lnTo>
                      <a:lnTo>
                        <a:pt x="287" y="43"/>
                      </a:lnTo>
                      <a:lnTo>
                        <a:pt x="229" y="102"/>
                      </a:lnTo>
                      <a:close/>
                      <a:moveTo>
                        <a:pt x="247" y="120"/>
                      </a:moveTo>
                      <a:lnTo>
                        <a:pt x="243" y="115"/>
                      </a:lnTo>
                      <a:lnTo>
                        <a:pt x="301" y="56"/>
                      </a:lnTo>
                      <a:lnTo>
                        <a:pt x="306" y="62"/>
                      </a:lnTo>
                      <a:lnTo>
                        <a:pt x="247" y="12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38"/>
                  <a:endParaRPr lang="en-US" sz="1200">
                    <a:solidFill>
                      <a:srgbClr val="5F5F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85" name="箭头: 右 84">
              <a:extLst>
                <a:ext uri="{FF2B5EF4-FFF2-40B4-BE49-F238E27FC236}">
                  <a16:creationId xmlns:a16="http://schemas.microsoft.com/office/drawing/2014/main" id="{FDEB2512-5053-42F1-9762-E14B2ACA14DA}"/>
                </a:ext>
              </a:extLst>
            </p:cNvPr>
            <p:cNvSpPr/>
            <p:nvPr/>
          </p:nvSpPr>
          <p:spPr>
            <a:xfrm>
              <a:off x="4198010" y="1366785"/>
              <a:ext cx="1898580" cy="1687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箭头: 右 85">
              <a:extLst>
                <a:ext uri="{FF2B5EF4-FFF2-40B4-BE49-F238E27FC236}">
                  <a16:creationId xmlns:a16="http://schemas.microsoft.com/office/drawing/2014/main" id="{D0AAF8D4-8597-4689-8A63-05DB9B5E52D5}"/>
                </a:ext>
              </a:extLst>
            </p:cNvPr>
            <p:cNvSpPr/>
            <p:nvPr/>
          </p:nvSpPr>
          <p:spPr>
            <a:xfrm flipH="1">
              <a:off x="4198008" y="1857967"/>
              <a:ext cx="1898580" cy="1687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乘号 86">
              <a:extLst>
                <a:ext uri="{FF2B5EF4-FFF2-40B4-BE49-F238E27FC236}">
                  <a16:creationId xmlns:a16="http://schemas.microsoft.com/office/drawing/2014/main" id="{DF26C839-72C2-475B-BC87-114227C940BC}"/>
                </a:ext>
              </a:extLst>
            </p:cNvPr>
            <p:cNvSpPr/>
            <p:nvPr/>
          </p:nvSpPr>
          <p:spPr>
            <a:xfrm>
              <a:off x="4830880" y="1698195"/>
              <a:ext cx="503608" cy="503608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91F2FD44-EC44-4614-AF49-C671C3373C7F}"/>
                </a:ext>
              </a:extLst>
            </p:cNvPr>
            <p:cNvGrpSpPr/>
            <p:nvPr/>
          </p:nvGrpSpPr>
          <p:grpSpPr>
            <a:xfrm>
              <a:off x="1128016" y="1302282"/>
              <a:ext cx="2637698" cy="960920"/>
              <a:chOff x="9607135" y="2444593"/>
              <a:chExt cx="2242205" cy="816841"/>
            </a:xfrm>
          </p:grpSpPr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49B7ABD1-3735-45FB-89D0-4326800F5B17}"/>
                  </a:ext>
                </a:extLst>
              </p:cNvPr>
              <p:cNvGrpSpPr/>
              <p:nvPr/>
            </p:nvGrpSpPr>
            <p:grpSpPr>
              <a:xfrm>
                <a:off x="9607135" y="2468545"/>
                <a:ext cx="724110" cy="792889"/>
                <a:chOff x="8482711" y="1243164"/>
                <a:chExt cx="570473" cy="624658"/>
              </a:xfrm>
            </p:grpSpPr>
            <p:pic>
              <p:nvPicPr>
                <p:cNvPr id="91" name="图片 90">
                  <a:extLst>
                    <a:ext uri="{FF2B5EF4-FFF2-40B4-BE49-F238E27FC236}">
                      <a16:creationId xmlns:a16="http://schemas.microsoft.com/office/drawing/2014/main" id="{3EE49893-DB60-4DC6-A43E-7636AE6C19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31340" y="1243164"/>
                  <a:ext cx="364233" cy="458277"/>
                </a:xfrm>
                <a:prstGeom prst="rect">
                  <a:avLst/>
                </a:prstGeom>
              </p:spPr>
            </p:pic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8998A28E-33C0-47BD-BF3C-7A20893EF89C}"/>
                    </a:ext>
                  </a:extLst>
                </p:cNvPr>
                <p:cNvSpPr txBox="1"/>
                <p:nvPr/>
              </p:nvSpPr>
              <p:spPr>
                <a:xfrm>
                  <a:off x="8482711" y="1583184"/>
                  <a:ext cx="570473" cy="284638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数据应用</a:t>
                  </a:r>
                </a:p>
              </p:txBody>
            </p:sp>
          </p:grp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98B9834E-50CB-4156-B078-6E64A3B81AEB}"/>
                  </a:ext>
                </a:extLst>
              </p:cNvPr>
              <p:cNvSpPr/>
              <p:nvPr/>
            </p:nvSpPr>
            <p:spPr>
              <a:xfrm>
                <a:off x="10441858" y="2444593"/>
                <a:ext cx="1407482" cy="701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报表查询数据失真</a:t>
                </a:r>
                <a:endParaRPr lang="en-US" altLang="zh-CN" sz="12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决策分析信息无效</a:t>
                </a:r>
                <a:endParaRPr lang="en-US" altLang="zh-CN" sz="12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200" kern="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上报数据时间延迟</a:t>
                </a:r>
                <a:endParaRPr lang="en-US" altLang="zh-CN" sz="12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3" name="标题 1">
            <a:extLst>
              <a:ext uri="{FF2B5EF4-FFF2-40B4-BE49-F238E27FC236}">
                <a16:creationId xmlns:a16="http://schemas.microsoft.com/office/drawing/2014/main" id="{C8E85509-EEEF-4615-9932-20276616C0AF}"/>
              </a:ext>
            </a:extLst>
          </p:cNvPr>
          <p:cNvSpPr txBox="1">
            <a:spLocks/>
          </p:cNvSpPr>
          <p:nvPr/>
        </p:nvSpPr>
        <p:spPr>
          <a:xfrm flipH="1">
            <a:off x="623153" y="2780928"/>
            <a:ext cx="225531" cy="4077072"/>
          </a:xfrm>
          <a:prstGeom prst="rect">
            <a:avLst/>
          </a:prstGeom>
        </p:spPr>
        <p:txBody>
          <a:bodyPr/>
          <a:lstStyle>
            <a:lvl1pPr marL="482492" indent="-48249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482492" indent="-482492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482492" indent="-482492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482492" indent="-482492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482492" indent="-482492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1091951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701416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2310884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920350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 algn="ctr"/>
            <a:endParaRPr lang="en-US" altLang="zh-CN" sz="1800" kern="0" dirty="0">
              <a:solidFill>
                <a:sysClr val="windowText" lastClr="000000"/>
              </a:solidFill>
              <a:sym typeface="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A13D94-8DE9-4D01-865F-E6C82BCC8589}"/>
              </a:ext>
            </a:extLst>
          </p:cNvPr>
          <p:cNvSpPr/>
          <p:nvPr/>
        </p:nvSpPr>
        <p:spPr>
          <a:xfrm>
            <a:off x="566578" y="3758216"/>
            <a:ext cx="6744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b="1" kern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可视化的数据治理</a:t>
            </a:r>
            <a:endParaRPr lang="en-US" altLang="zh-CN" sz="2000" b="1" kern="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17D4857E-2CBB-4E05-822C-051A40279E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14" t="43870" r="21919" b="20907"/>
          <a:stretch/>
        </p:blipFill>
        <p:spPr>
          <a:xfrm>
            <a:off x="6357085" y="5365582"/>
            <a:ext cx="3702674" cy="12405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674798CD-FC99-4F05-B82A-6D60DA2CE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3640" y="3454932"/>
            <a:ext cx="3163121" cy="14852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C2E3F52C-C012-4119-BEA1-8A9BECEEAD2E}"/>
              </a:ext>
            </a:extLst>
          </p:cNvPr>
          <p:cNvGrpSpPr/>
          <p:nvPr/>
        </p:nvGrpSpPr>
        <p:grpSpPr>
          <a:xfrm>
            <a:off x="2061028" y="5365582"/>
            <a:ext cx="3725121" cy="1251322"/>
            <a:chOff x="-1953360" y="2096773"/>
            <a:chExt cx="11804428" cy="4041573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09781C65-09BF-4AA5-A5A6-7DA4748B1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283" b="7089"/>
            <a:stretch/>
          </p:blipFill>
          <p:spPr>
            <a:xfrm>
              <a:off x="-1953360" y="2096774"/>
              <a:ext cx="5038221" cy="404157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BDD20F72-C333-4E02-895F-4B046F9D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84861" y="2096773"/>
              <a:ext cx="6766207" cy="40256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A785368D-AD0A-45C0-9DED-B1AEA9D3E30F}"/>
              </a:ext>
            </a:extLst>
          </p:cNvPr>
          <p:cNvSpPr txBox="1"/>
          <p:nvPr/>
        </p:nvSpPr>
        <p:spPr>
          <a:xfrm>
            <a:off x="2227002" y="3482553"/>
            <a:ext cx="2851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89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可视化数据加工</a:t>
            </a:r>
            <a:endParaRPr lang="en-US" altLang="zh-CN" sz="1200" b="1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C054D6C-315A-46A9-AB1E-AE465CB151D4}"/>
              </a:ext>
            </a:extLst>
          </p:cNvPr>
          <p:cNvSpPr txBox="1"/>
          <p:nvPr/>
        </p:nvSpPr>
        <p:spPr>
          <a:xfrm>
            <a:off x="9440781" y="3648258"/>
            <a:ext cx="225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89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元数据扫描</a:t>
            </a:r>
            <a:endParaRPr lang="en-US" altLang="zh-CN" sz="1200" b="1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F9DA5A2-6099-4687-B052-DCBCA8A76E12}"/>
              </a:ext>
            </a:extLst>
          </p:cNvPr>
          <p:cNvSpPr txBox="1"/>
          <p:nvPr/>
        </p:nvSpPr>
        <p:spPr>
          <a:xfrm>
            <a:off x="10171230" y="5265627"/>
            <a:ext cx="312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89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元数据血缘关系</a:t>
            </a:r>
            <a:endParaRPr lang="en-US" altLang="zh-CN" sz="1200" b="1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470D1AA-D968-4129-A274-449A30BC4816}"/>
              </a:ext>
            </a:extLst>
          </p:cNvPr>
          <p:cNvSpPr txBox="1"/>
          <p:nvPr/>
        </p:nvSpPr>
        <p:spPr>
          <a:xfrm>
            <a:off x="1629207" y="5293365"/>
            <a:ext cx="312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89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自动化脚本解析</a:t>
            </a:r>
            <a:endParaRPr lang="en-US" altLang="zh-CN" sz="1200" b="1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箭头: V 形 61">
            <a:extLst>
              <a:ext uri="{FF2B5EF4-FFF2-40B4-BE49-F238E27FC236}">
                <a16:creationId xmlns:a16="http://schemas.microsoft.com/office/drawing/2014/main" id="{FCC0E199-01C6-4CBF-B5D3-ED08CDA2B34E}"/>
              </a:ext>
            </a:extLst>
          </p:cNvPr>
          <p:cNvSpPr/>
          <p:nvPr/>
        </p:nvSpPr>
        <p:spPr>
          <a:xfrm rot="2483669">
            <a:off x="5987410" y="5008328"/>
            <a:ext cx="314554" cy="43159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箭头: V 形 62">
            <a:extLst>
              <a:ext uri="{FF2B5EF4-FFF2-40B4-BE49-F238E27FC236}">
                <a16:creationId xmlns:a16="http://schemas.microsoft.com/office/drawing/2014/main" id="{CD2D0837-4317-4DE7-91F4-282ADB7B3F23}"/>
              </a:ext>
            </a:extLst>
          </p:cNvPr>
          <p:cNvSpPr/>
          <p:nvPr/>
        </p:nvSpPr>
        <p:spPr>
          <a:xfrm>
            <a:off x="5931060" y="5770066"/>
            <a:ext cx="314554" cy="43159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箭头: V 形 63">
            <a:extLst>
              <a:ext uri="{FF2B5EF4-FFF2-40B4-BE49-F238E27FC236}">
                <a16:creationId xmlns:a16="http://schemas.microsoft.com/office/drawing/2014/main" id="{18C5E3BB-588C-446D-90E5-89CA25B65FEC}"/>
              </a:ext>
            </a:extLst>
          </p:cNvPr>
          <p:cNvSpPr/>
          <p:nvPr/>
        </p:nvSpPr>
        <p:spPr>
          <a:xfrm rot="5400000">
            <a:off x="6757783" y="4928238"/>
            <a:ext cx="314554" cy="43159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8DED517-C75B-4C74-B827-5E0A1499E0F7}"/>
              </a:ext>
            </a:extLst>
          </p:cNvPr>
          <p:cNvCxnSpPr/>
          <p:nvPr/>
        </p:nvCxnSpPr>
        <p:spPr>
          <a:xfrm>
            <a:off x="219685" y="2687094"/>
            <a:ext cx="11737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AAF381F0-B955-4CCE-8F62-FCC8E8CA5969}"/>
              </a:ext>
            </a:extLst>
          </p:cNvPr>
          <p:cNvSpPr/>
          <p:nvPr/>
        </p:nvSpPr>
        <p:spPr>
          <a:xfrm>
            <a:off x="903814" y="2881925"/>
            <a:ext cx="925680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元数据驱动治理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通过扫描、解析、关联建立元数据血缘关系，向上游溯源问题，向下游发布预警点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331174-042D-4F6F-8464-04B561B27A8F}"/>
              </a:ext>
            </a:extLst>
          </p:cNvPr>
          <p:cNvGrpSpPr/>
          <p:nvPr/>
        </p:nvGrpSpPr>
        <p:grpSpPr>
          <a:xfrm>
            <a:off x="6357085" y="3453228"/>
            <a:ext cx="3017753" cy="1485269"/>
            <a:chOff x="5416952" y="1655181"/>
            <a:chExt cx="6555484" cy="3226459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8A5F12D-F35B-4C96-B4A1-A589F10E6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16952" y="3256683"/>
              <a:ext cx="6552817" cy="16249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DDF21752-31E0-4D63-880E-9C2D177F7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16952" y="1655181"/>
              <a:ext cx="6555484" cy="155789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79ED3141-DFD4-4745-851D-3E7117D47105}"/>
              </a:ext>
            </a:extLst>
          </p:cNvPr>
          <p:cNvSpPr/>
          <p:nvPr/>
        </p:nvSpPr>
        <p:spPr>
          <a:xfrm>
            <a:off x="903814" y="994272"/>
            <a:ext cx="10169076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数据流程黑盒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大量手工开发导致处理逻辑深埋在代码中，出现问题时无法追溯，运维和治理工作成本极高，时效极差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5793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147592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sym typeface=""/>
              </a:rPr>
              <a:t>数据云产品特性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（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4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）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sym typeface=""/>
              </a:rPr>
              <a:t>——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sym typeface=""/>
              </a:rPr>
              <a:t>全面的数据资产管理体系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" name="左中括号 1">
            <a:extLst>
              <a:ext uri="{FF2B5EF4-FFF2-40B4-BE49-F238E27FC236}">
                <a16:creationId xmlns:a16="http://schemas.microsoft.com/office/drawing/2014/main" id="{4E5E2456-8B7A-406D-A653-9007E920910C}"/>
              </a:ext>
            </a:extLst>
          </p:cNvPr>
          <p:cNvSpPr/>
          <p:nvPr/>
        </p:nvSpPr>
        <p:spPr>
          <a:xfrm rot="5400000">
            <a:off x="5807968" y="-2115616"/>
            <a:ext cx="432048" cy="9073008"/>
          </a:xfrm>
          <a:prstGeom prst="leftBracket">
            <a:avLst>
              <a:gd name="adj" fmla="val 169755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3F51FB-27E7-401D-8215-F91175A36892}"/>
              </a:ext>
            </a:extLst>
          </p:cNvPr>
          <p:cNvSpPr/>
          <p:nvPr/>
        </p:nvSpPr>
        <p:spPr>
          <a:xfrm>
            <a:off x="4653264" y="1763524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kern="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统一的数据资产管理标准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04D48A-9B6A-4484-92F6-C59C41E5C632}"/>
              </a:ext>
            </a:extLst>
          </p:cNvPr>
          <p:cNvGrpSpPr/>
          <p:nvPr/>
        </p:nvGrpSpPr>
        <p:grpSpPr>
          <a:xfrm>
            <a:off x="2097199" y="2409264"/>
            <a:ext cx="7979864" cy="443672"/>
            <a:chOff x="2210594" y="2309994"/>
            <a:chExt cx="7770813" cy="43204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6AE5394-BA21-4FEB-9558-61135F2A000F}"/>
                </a:ext>
              </a:extLst>
            </p:cNvPr>
            <p:cNvSpPr/>
            <p:nvPr/>
          </p:nvSpPr>
          <p:spPr>
            <a:xfrm>
              <a:off x="2210594" y="2309994"/>
              <a:ext cx="1412876" cy="432049"/>
            </a:xfrm>
            <a:custGeom>
              <a:avLst/>
              <a:gdLst>
                <a:gd name="connsiteX0" fmla="*/ 0 w 1766093"/>
                <a:gd name="connsiteY0" fmla="*/ 0 h 706437"/>
                <a:gd name="connsiteX1" fmla="*/ 1412875 w 1766093"/>
                <a:gd name="connsiteY1" fmla="*/ 0 h 706437"/>
                <a:gd name="connsiteX2" fmla="*/ 1766093 w 1766093"/>
                <a:gd name="connsiteY2" fmla="*/ 353219 h 706437"/>
                <a:gd name="connsiteX3" fmla="*/ 1412875 w 1766093"/>
                <a:gd name="connsiteY3" fmla="*/ 706437 h 706437"/>
                <a:gd name="connsiteX4" fmla="*/ 0 w 1766093"/>
                <a:gd name="connsiteY4" fmla="*/ 706437 h 706437"/>
                <a:gd name="connsiteX5" fmla="*/ 353219 w 1766093"/>
                <a:gd name="connsiteY5" fmla="*/ 353219 h 706437"/>
                <a:gd name="connsiteX6" fmla="*/ 0 w 1766093"/>
                <a:gd name="connsiteY6" fmla="*/ 0 h 7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093" h="706437">
                  <a:moveTo>
                    <a:pt x="0" y="0"/>
                  </a:moveTo>
                  <a:lnTo>
                    <a:pt x="1412875" y="0"/>
                  </a:lnTo>
                  <a:lnTo>
                    <a:pt x="1766093" y="353219"/>
                  </a:lnTo>
                  <a:lnTo>
                    <a:pt x="1412875" y="706437"/>
                  </a:lnTo>
                  <a:lnTo>
                    <a:pt x="0" y="706437"/>
                  </a:lnTo>
                  <a:lnTo>
                    <a:pt x="353219" y="35321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000" tIns="40005" rIns="36000" bIns="40005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资产类型</a:t>
              </a: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8BB6A12-422C-44A0-AB90-4071592A79FE}"/>
                </a:ext>
              </a:extLst>
            </p:cNvPr>
            <p:cNvSpPr/>
            <p:nvPr/>
          </p:nvSpPr>
          <p:spPr>
            <a:xfrm>
              <a:off x="3800078" y="2309994"/>
              <a:ext cx="1412876" cy="432049"/>
            </a:xfrm>
            <a:custGeom>
              <a:avLst/>
              <a:gdLst>
                <a:gd name="connsiteX0" fmla="*/ 0 w 1766093"/>
                <a:gd name="connsiteY0" fmla="*/ 0 h 706437"/>
                <a:gd name="connsiteX1" fmla="*/ 1412875 w 1766093"/>
                <a:gd name="connsiteY1" fmla="*/ 0 h 706437"/>
                <a:gd name="connsiteX2" fmla="*/ 1766093 w 1766093"/>
                <a:gd name="connsiteY2" fmla="*/ 353219 h 706437"/>
                <a:gd name="connsiteX3" fmla="*/ 1412875 w 1766093"/>
                <a:gd name="connsiteY3" fmla="*/ 706437 h 706437"/>
                <a:gd name="connsiteX4" fmla="*/ 0 w 1766093"/>
                <a:gd name="connsiteY4" fmla="*/ 706437 h 706437"/>
                <a:gd name="connsiteX5" fmla="*/ 353219 w 1766093"/>
                <a:gd name="connsiteY5" fmla="*/ 353219 h 706437"/>
                <a:gd name="connsiteX6" fmla="*/ 0 w 1766093"/>
                <a:gd name="connsiteY6" fmla="*/ 0 h 7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093" h="706437">
                  <a:moveTo>
                    <a:pt x="0" y="0"/>
                  </a:moveTo>
                  <a:lnTo>
                    <a:pt x="1412875" y="0"/>
                  </a:lnTo>
                  <a:lnTo>
                    <a:pt x="1766093" y="353219"/>
                  </a:lnTo>
                  <a:lnTo>
                    <a:pt x="1412875" y="706437"/>
                  </a:lnTo>
                  <a:lnTo>
                    <a:pt x="0" y="706437"/>
                  </a:lnTo>
                  <a:lnTo>
                    <a:pt x="353219" y="35321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000" tIns="56007" rIns="36000" bIns="56007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基本属性</a:t>
              </a: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C1F004A-8356-409F-B142-0686940F07B9}"/>
                </a:ext>
              </a:extLst>
            </p:cNvPr>
            <p:cNvSpPr/>
            <p:nvPr/>
          </p:nvSpPr>
          <p:spPr>
            <a:xfrm>
              <a:off x="5389563" y="2309994"/>
              <a:ext cx="1412876" cy="432049"/>
            </a:xfrm>
            <a:custGeom>
              <a:avLst/>
              <a:gdLst>
                <a:gd name="connsiteX0" fmla="*/ 0 w 1766093"/>
                <a:gd name="connsiteY0" fmla="*/ 0 h 706437"/>
                <a:gd name="connsiteX1" fmla="*/ 1412875 w 1766093"/>
                <a:gd name="connsiteY1" fmla="*/ 0 h 706437"/>
                <a:gd name="connsiteX2" fmla="*/ 1766093 w 1766093"/>
                <a:gd name="connsiteY2" fmla="*/ 353219 h 706437"/>
                <a:gd name="connsiteX3" fmla="*/ 1412875 w 1766093"/>
                <a:gd name="connsiteY3" fmla="*/ 706437 h 706437"/>
                <a:gd name="connsiteX4" fmla="*/ 0 w 1766093"/>
                <a:gd name="connsiteY4" fmla="*/ 706437 h 706437"/>
                <a:gd name="connsiteX5" fmla="*/ 353219 w 1766093"/>
                <a:gd name="connsiteY5" fmla="*/ 353219 h 706437"/>
                <a:gd name="connsiteX6" fmla="*/ 0 w 1766093"/>
                <a:gd name="connsiteY6" fmla="*/ 0 h 7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093" h="706437">
                  <a:moveTo>
                    <a:pt x="0" y="0"/>
                  </a:moveTo>
                  <a:lnTo>
                    <a:pt x="1412875" y="0"/>
                  </a:lnTo>
                  <a:lnTo>
                    <a:pt x="1766093" y="353219"/>
                  </a:lnTo>
                  <a:lnTo>
                    <a:pt x="1412875" y="706437"/>
                  </a:lnTo>
                  <a:lnTo>
                    <a:pt x="0" y="706437"/>
                  </a:lnTo>
                  <a:lnTo>
                    <a:pt x="353219" y="35321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000" tIns="56007" rIns="36000" bIns="56007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资产标签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D9047929-7B42-411C-9A70-4AA1B6744676}"/>
                </a:ext>
              </a:extLst>
            </p:cNvPr>
            <p:cNvSpPr/>
            <p:nvPr/>
          </p:nvSpPr>
          <p:spPr>
            <a:xfrm>
              <a:off x="6979047" y="2309994"/>
              <a:ext cx="1412876" cy="432049"/>
            </a:xfrm>
            <a:custGeom>
              <a:avLst/>
              <a:gdLst>
                <a:gd name="connsiteX0" fmla="*/ 0 w 1766093"/>
                <a:gd name="connsiteY0" fmla="*/ 0 h 706437"/>
                <a:gd name="connsiteX1" fmla="*/ 1412875 w 1766093"/>
                <a:gd name="connsiteY1" fmla="*/ 0 h 706437"/>
                <a:gd name="connsiteX2" fmla="*/ 1766093 w 1766093"/>
                <a:gd name="connsiteY2" fmla="*/ 353219 h 706437"/>
                <a:gd name="connsiteX3" fmla="*/ 1412875 w 1766093"/>
                <a:gd name="connsiteY3" fmla="*/ 706437 h 706437"/>
                <a:gd name="connsiteX4" fmla="*/ 0 w 1766093"/>
                <a:gd name="connsiteY4" fmla="*/ 706437 h 706437"/>
                <a:gd name="connsiteX5" fmla="*/ 353219 w 1766093"/>
                <a:gd name="connsiteY5" fmla="*/ 353219 h 706437"/>
                <a:gd name="connsiteX6" fmla="*/ 0 w 1766093"/>
                <a:gd name="connsiteY6" fmla="*/ 0 h 7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093" h="706437">
                  <a:moveTo>
                    <a:pt x="0" y="0"/>
                  </a:moveTo>
                  <a:lnTo>
                    <a:pt x="1412875" y="0"/>
                  </a:lnTo>
                  <a:lnTo>
                    <a:pt x="1766093" y="353219"/>
                  </a:lnTo>
                  <a:lnTo>
                    <a:pt x="1412875" y="706437"/>
                  </a:lnTo>
                  <a:lnTo>
                    <a:pt x="0" y="706437"/>
                  </a:lnTo>
                  <a:lnTo>
                    <a:pt x="353219" y="35321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000" tIns="40005" rIns="36000" bIns="40005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资产服务</a:t>
              </a: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2BE9F72-4D5E-4018-8034-9013F6EB9928}"/>
                </a:ext>
              </a:extLst>
            </p:cNvPr>
            <p:cNvSpPr/>
            <p:nvPr/>
          </p:nvSpPr>
          <p:spPr>
            <a:xfrm>
              <a:off x="8568531" y="2309994"/>
              <a:ext cx="1412876" cy="432049"/>
            </a:xfrm>
            <a:custGeom>
              <a:avLst/>
              <a:gdLst>
                <a:gd name="connsiteX0" fmla="*/ 0 w 1766093"/>
                <a:gd name="connsiteY0" fmla="*/ 0 h 706437"/>
                <a:gd name="connsiteX1" fmla="*/ 1412875 w 1766093"/>
                <a:gd name="connsiteY1" fmla="*/ 0 h 706437"/>
                <a:gd name="connsiteX2" fmla="*/ 1766093 w 1766093"/>
                <a:gd name="connsiteY2" fmla="*/ 353219 h 706437"/>
                <a:gd name="connsiteX3" fmla="*/ 1412875 w 1766093"/>
                <a:gd name="connsiteY3" fmla="*/ 706437 h 706437"/>
                <a:gd name="connsiteX4" fmla="*/ 0 w 1766093"/>
                <a:gd name="connsiteY4" fmla="*/ 706437 h 706437"/>
                <a:gd name="connsiteX5" fmla="*/ 353219 w 1766093"/>
                <a:gd name="connsiteY5" fmla="*/ 353219 h 706437"/>
                <a:gd name="connsiteX6" fmla="*/ 0 w 1766093"/>
                <a:gd name="connsiteY6" fmla="*/ 0 h 7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093" h="706437">
                  <a:moveTo>
                    <a:pt x="0" y="0"/>
                  </a:moveTo>
                  <a:lnTo>
                    <a:pt x="1412875" y="0"/>
                  </a:lnTo>
                  <a:lnTo>
                    <a:pt x="1766093" y="353219"/>
                  </a:lnTo>
                  <a:lnTo>
                    <a:pt x="1412875" y="706437"/>
                  </a:lnTo>
                  <a:lnTo>
                    <a:pt x="0" y="706437"/>
                  </a:lnTo>
                  <a:lnTo>
                    <a:pt x="353219" y="35321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000" tIns="40005" rIns="36000" bIns="40005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资产来源</a:t>
              </a: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7E0EF592-1101-448E-99FA-DB71381AB008}"/>
              </a:ext>
            </a:extLst>
          </p:cNvPr>
          <p:cNvGrpSpPr/>
          <p:nvPr/>
        </p:nvGrpSpPr>
        <p:grpSpPr>
          <a:xfrm>
            <a:off x="2298670" y="3137339"/>
            <a:ext cx="3324852" cy="1777822"/>
            <a:chOff x="2827065" y="3273467"/>
            <a:chExt cx="3581921" cy="1915278"/>
          </a:xfrm>
        </p:grpSpPr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07EBBC65-FF64-446B-990E-079646FAEAAF}"/>
                </a:ext>
              </a:extLst>
            </p:cNvPr>
            <p:cNvGrpSpPr/>
            <p:nvPr/>
          </p:nvGrpSpPr>
          <p:grpSpPr>
            <a:xfrm>
              <a:off x="2827065" y="3273467"/>
              <a:ext cx="3581921" cy="1915278"/>
              <a:chOff x="2827065" y="3273467"/>
              <a:chExt cx="3581921" cy="1915278"/>
            </a:xfrm>
          </p:grpSpPr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E1A871CF-94E7-47B0-8BB0-9733CF742C97}"/>
                  </a:ext>
                </a:extLst>
              </p:cNvPr>
              <p:cNvGrpSpPr/>
              <p:nvPr/>
            </p:nvGrpSpPr>
            <p:grpSpPr>
              <a:xfrm flipH="1">
                <a:off x="2827065" y="3273467"/>
                <a:ext cx="3571442" cy="1915278"/>
                <a:chOff x="1548488" y="3233469"/>
                <a:chExt cx="3571442" cy="1915278"/>
              </a:xfrm>
            </p:grpSpPr>
            <p:grpSp>
              <p:nvGrpSpPr>
                <p:cNvPr id="61" name="Group 17">
                  <a:extLst>
                    <a:ext uri="{FF2B5EF4-FFF2-40B4-BE49-F238E27FC236}">
                      <a16:creationId xmlns:a16="http://schemas.microsoft.com/office/drawing/2014/main" id="{6CA214AC-224C-430D-9548-E650B47E01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56345" y="3234975"/>
                  <a:ext cx="2763585" cy="1913772"/>
                  <a:chOff x="0" y="504088"/>
                  <a:chExt cx="2732549" cy="1952677"/>
                </a:xfrm>
              </p:grpSpPr>
              <p:sp>
                <p:nvSpPr>
                  <p:cNvPr id="63" name="任意多边形 119">
                    <a:extLst>
                      <a:ext uri="{FF2B5EF4-FFF2-40B4-BE49-F238E27FC236}">
                        <a16:creationId xmlns:a16="http://schemas.microsoft.com/office/drawing/2014/main" id="{E3F848CF-D9E3-4573-A517-07A11531C0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0" y="504088"/>
                    <a:ext cx="2732549" cy="1952677"/>
                  </a:xfrm>
                  <a:custGeom>
                    <a:avLst/>
                    <a:gdLst>
                      <a:gd name="T0" fmla="*/ 2077705 w 2732549"/>
                      <a:gd name="T1" fmla="*/ 0 h 1952677"/>
                      <a:gd name="T2" fmla="*/ 2732549 w 2732549"/>
                      <a:gd name="T3" fmla="*/ 654844 h 1952677"/>
                      <a:gd name="T4" fmla="*/ 2332600 w 2732549"/>
                      <a:gd name="T5" fmla="*/ 1258227 h 1952677"/>
                      <a:gd name="T6" fmla="*/ 2310273 w 2732549"/>
                      <a:gd name="T7" fmla="*/ 1265158 h 1952677"/>
                      <a:gd name="T8" fmla="*/ 2310273 w 2732549"/>
                      <a:gd name="T9" fmla="*/ 1952677 h 1952677"/>
                      <a:gd name="T10" fmla="*/ 468749 w 2732549"/>
                      <a:gd name="T11" fmla="*/ 1952677 h 1952677"/>
                      <a:gd name="T12" fmla="*/ 0 w 2732549"/>
                      <a:gd name="T13" fmla="*/ 1483928 h 1952677"/>
                      <a:gd name="T14" fmla="*/ 0 w 2732549"/>
                      <a:gd name="T15" fmla="*/ 503238 h 1952677"/>
                      <a:gd name="T16" fmla="*/ 1442259 w 2732549"/>
                      <a:gd name="T17" fmla="*/ 503238 h 1952677"/>
                      <a:gd name="T18" fmla="*/ 1474322 w 2732549"/>
                      <a:gd name="T19" fmla="*/ 399949 h 1952677"/>
                      <a:gd name="T20" fmla="*/ 2077705 w 2732549"/>
                      <a:gd name="T21" fmla="*/ 0 h 195267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2732549"/>
                      <a:gd name="T34" fmla="*/ 0 h 1952677"/>
                      <a:gd name="T35" fmla="*/ 2732549 w 2732549"/>
                      <a:gd name="T36" fmla="*/ 1952677 h 195267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2732549" h="1952677">
                        <a:moveTo>
                          <a:pt x="2077705" y="0"/>
                        </a:moveTo>
                        <a:cubicBezTo>
                          <a:pt x="2439365" y="0"/>
                          <a:pt x="2732549" y="293184"/>
                          <a:pt x="2732549" y="654844"/>
                        </a:cubicBezTo>
                        <a:cubicBezTo>
                          <a:pt x="2732549" y="926089"/>
                          <a:pt x="2567633" y="1158816"/>
                          <a:pt x="2332600" y="1258227"/>
                        </a:cubicBezTo>
                        <a:lnTo>
                          <a:pt x="2310273" y="1265158"/>
                        </a:lnTo>
                        <a:lnTo>
                          <a:pt x="2310273" y="1952677"/>
                        </a:lnTo>
                        <a:lnTo>
                          <a:pt x="468749" y="1952677"/>
                        </a:lnTo>
                        <a:lnTo>
                          <a:pt x="0" y="1483928"/>
                        </a:lnTo>
                        <a:lnTo>
                          <a:pt x="0" y="503238"/>
                        </a:lnTo>
                        <a:lnTo>
                          <a:pt x="1442259" y="503238"/>
                        </a:lnTo>
                        <a:lnTo>
                          <a:pt x="1474322" y="399949"/>
                        </a:lnTo>
                        <a:cubicBezTo>
                          <a:pt x="1573733" y="164916"/>
                          <a:pt x="1806460" y="0"/>
                          <a:pt x="2077705" y="0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 cmpd="sng">
                        <a:solidFill>
                          <a:srgbClr val="395E8A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zh-CN" altLang="zh-CN" sz="16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endParaRPr>
                  </a:p>
                </p:txBody>
              </p:sp>
              <p:sp>
                <p:nvSpPr>
                  <p:cNvPr id="64" name="椭圆 120">
                    <a:extLst>
                      <a:ext uri="{FF2B5EF4-FFF2-40B4-BE49-F238E27FC236}">
                        <a16:creationId xmlns:a16="http://schemas.microsoft.com/office/drawing/2014/main" id="{8DBDAE8B-5273-49CF-8A3F-96884659B0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95260" y="1316458"/>
                    <a:ext cx="1006987" cy="100698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 cmpd="sng">
                        <a:solidFill>
                          <a:srgbClr val="395E8A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zh-CN" altLang="zh-CN" sz="160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72" name="流程图: 卡片 71">
                  <a:extLst>
                    <a:ext uri="{FF2B5EF4-FFF2-40B4-BE49-F238E27FC236}">
                      <a16:creationId xmlns:a16="http://schemas.microsoft.com/office/drawing/2014/main" id="{003C90B0-1292-4116-B25D-6877B7A1CEA2}"/>
                    </a:ext>
                  </a:extLst>
                </p:cNvPr>
                <p:cNvSpPr/>
                <p:nvPr/>
              </p:nvSpPr>
              <p:spPr>
                <a:xfrm rot="16200000">
                  <a:off x="1592863" y="3189094"/>
                  <a:ext cx="1418657" cy="1507408"/>
                </a:xfrm>
                <a:prstGeom prst="flowChartPunchedCard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4" name="文本框 44">
                <a:extLst>
                  <a:ext uri="{FF2B5EF4-FFF2-40B4-BE49-F238E27FC236}">
                    <a16:creationId xmlns:a16="http://schemas.microsoft.com/office/drawing/2014/main" id="{F10D3383-90F5-41F9-A951-EF19DF0F3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127" y="3452022"/>
                <a:ext cx="2438859" cy="911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采集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，更新资产状态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标注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，完善资产信息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400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发布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，发布使用状态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0" name="文本框 39">
              <a:extLst>
                <a:ext uri="{FF2B5EF4-FFF2-40B4-BE49-F238E27FC236}">
                  <a16:creationId xmlns:a16="http://schemas.microsoft.com/office/drawing/2014/main" id="{1940C120-1636-4485-B632-D06228EC4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329" y="4206643"/>
              <a:ext cx="71566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mpact" panose="020B0806030902050204" pitchFamily="34" charset="0"/>
                </a:rPr>
                <a:t>资产管理</a:t>
              </a: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1CAF534E-0D91-4E87-866A-B758AE5A4A0F}"/>
              </a:ext>
            </a:extLst>
          </p:cNvPr>
          <p:cNvGrpSpPr/>
          <p:nvPr/>
        </p:nvGrpSpPr>
        <p:grpSpPr>
          <a:xfrm>
            <a:off x="4291436" y="4835651"/>
            <a:ext cx="3316732" cy="1776426"/>
            <a:chOff x="2719928" y="4860773"/>
            <a:chExt cx="3573173" cy="1913774"/>
          </a:xfrm>
        </p:grpSpPr>
        <p:sp>
          <p:nvSpPr>
            <p:cNvPr id="151" name="流程图: 卡片 150">
              <a:extLst>
                <a:ext uri="{FF2B5EF4-FFF2-40B4-BE49-F238E27FC236}">
                  <a16:creationId xmlns:a16="http://schemas.microsoft.com/office/drawing/2014/main" id="{14B51D5E-2DC2-4384-90F8-060B89501FC7}"/>
                </a:ext>
              </a:extLst>
            </p:cNvPr>
            <p:cNvSpPr/>
            <p:nvPr/>
          </p:nvSpPr>
          <p:spPr>
            <a:xfrm rot="10800000" flipV="1">
              <a:off x="4764432" y="4860773"/>
              <a:ext cx="1528669" cy="1418658"/>
            </a:xfrm>
            <a:prstGeom prst="flowChartPunchedCard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7" name="Group 26">
              <a:extLst>
                <a:ext uri="{FF2B5EF4-FFF2-40B4-BE49-F238E27FC236}">
                  <a16:creationId xmlns:a16="http://schemas.microsoft.com/office/drawing/2014/main" id="{BB1A7CD4-F36C-4C43-9F2F-DA95EA07BD3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719928" y="4860774"/>
              <a:ext cx="2763584" cy="1913773"/>
              <a:chOff x="0" y="-1"/>
              <a:chExt cx="2732549" cy="1952677"/>
            </a:xfrm>
          </p:grpSpPr>
          <p:sp>
            <p:nvSpPr>
              <p:cNvPr id="132" name="任意多边形 110">
                <a:extLst>
                  <a:ext uri="{FF2B5EF4-FFF2-40B4-BE49-F238E27FC236}">
                    <a16:creationId xmlns:a16="http://schemas.microsoft.com/office/drawing/2014/main" id="{34E68EBB-8FFC-4430-8B62-18FE61EE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-1"/>
                <a:ext cx="2732549" cy="1952677"/>
              </a:xfrm>
              <a:custGeom>
                <a:avLst/>
                <a:gdLst>
                  <a:gd name="T0" fmla="*/ 2077705 w 2732549"/>
                  <a:gd name="T1" fmla="*/ 0 h 1952677"/>
                  <a:gd name="T2" fmla="*/ 2732549 w 2732549"/>
                  <a:gd name="T3" fmla="*/ 654844 h 1952677"/>
                  <a:gd name="T4" fmla="*/ 2332600 w 2732549"/>
                  <a:gd name="T5" fmla="*/ 1258227 h 1952677"/>
                  <a:gd name="T6" fmla="*/ 2310273 w 2732549"/>
                  <a:gd name="T7" fmla="*/ 1265158 h 1952677"/>
                  <a:gd name="T8" fmla="*/ 2310273 w 2732549"/>
                  <a:gd name="T9" fmla="*/ 1952677 h 1952677"/>
                  <a:gd name="T10" fmla="*/ 468749 w 2732549"/>
                  <a:gd name="T11" fmla="*/ 1952677 h 1952677"/>
                  <a:gd name="T12" fmla="*/ 0 w 2732549"/>
                  <a:gd name="T13" fmla="*/ 1483928 h 1952677"/>
                  <a:gd name="T14" fmla="*/ 0 w 2732549"/>
                  <a:gd name="T15" fmla="*/ 503238 h 1952677"/>
                  <a:gd name="T16" fmla="*/ 1442259 w 2732549"/>
                  <a:gd name="T17" fmla="*/ 503238 h 1952677"/>
                  <a:gd name="T18" fmla="*/ 1474322 w 2732549"/>
                  <a:gd name="T19" fmla="*/ 399949 h 1952677"/>
                  <a:gd name="T20" fmla="*/ 2077705 w 2732549"/>
                  <a:gd name="T21" fmla="*/ 0 h 195267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732549"/>
                  <a:gd name="T34" fmla="*/ 0 h 1952677"/>
                  <a:gd name="T35" fmla="*/ 2732549 w 2732549"/>
                  <a:gd name="T36" fmla="*/ 1952677 h 195267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732549" h="1952677">
                    <a:moveTo>
                      <a:pt x="2077705" y="0"/>
                    </a:moveTo>
                    <a:cubicBezTo>
                      <a:pt x="2439365" y="0"/>
                      <a:pt x="2732549" y="293184"/>
                      <a:pt x="2732549" y="654844"/>
                    </a:cubicBezTo>
                    <a:cubicBezTo>
                      <a:pt x="2732549" y="926089"/>
                      <a:pt x="2567633" y="1158816"/>
                      <a:pt x="2332600" y="1258227"/>
                    </a:cubicBezTo>
                    <a:lnTo>
                      <a:pt x="2310273" y="1265158"/>
                    </a:lnTo>
                    <a:lnTo>
                      <a:pt x="2310273" y="1952677"/>
                    </a:lnTo>
                    <a:lnTo>
                      <a:pt x="468749" y="1952677"/>
                    </a:lnTo>
                    <a:lnTo>
                      <a:pt x="0" y="1483928"/>
                    </a:lnTo>
                    <a:lnTo>
                      <a:pt x="0" y="503238"/>
                    </a:lnTo>
                    <a:lnTo>
                      <a:pt x="1442259" y="503238"/>
                    </a:lnTo>
                    <a:lnTo>
                      <a:pt x="1474322" y="399949"/>
                    </a:lnTo>
                    <a:cubicBezTo>
                      <a:pt x="1573733" y="164916"/>
                      <a:pt x="1806460" y="0"/>
                      <a:pt x="2077705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33" name="椭圆 111">
                <a:extLst>
                  <a:ext uri="{FF2B5EF4-FFF2-40B4-BE49-F238E27FC236}">
                    <a16:creationId xmlns:a16="http://schemas.microsoft.com/office/drawing/2014/main" id="{6105026C-B00E-400D-9F2B-4465660A5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3417" y="147382"/>
                <a:ext cx="1006987" cy="1006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29" name="文本框 47">
              <a:extLst>
                <a:ext uri="{FF2B5EF4-FFF2-40B4-BE49-F238E27FC236}">
                  <a16:creationId xmlns:a16="http://schemas.microsoft.com/office/drawing/2014/main" id="{F9752BA2-B106-4D1F-8A25-E0F18F7C4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838" y="5128098"/>
              <a:ext cx="2323592" cy="91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，保障资产使用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，分析资产贡献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治理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，优化资产分布</a:t>
              </a:r>
            </a:p>
          </p:txBody>
        </p:sp>
        <p:sp>
          <p:nvSpPr>
            <p:cNvPr id="155" name="文本框 39">
              <a:extLst>
                <a:ext uri="{FF2B5EF4-FFF2-40B4-BE49-F238E27FC236}">
                  <a16:creationId xmlns:a16="http://schemas.microsoft.com/office/drawing/2014/main" id="{AF95CD08-51B6-4079-857D-C4496CADF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218" y="5784942"/>
              <a:ext cx="71566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mpact" panose="020B0806030902050204" pitchFamily="34" charset="0"/>
                </a:rPr>
                <a:t>资产运营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5BA115BF-8C8C-405A-8C7A-1631B5B77D49}"/>
              </a:ext>
            </a:extLst>
          </p:cNvPr>
          <p:cNvGrpSpPr/>
          <p:nvPr/>
        </p:nvGrpSpPr>
        <p:grpSpPr>
          <a:xfrm>
            <a:off x="6525581" y="3168226"/>
            <a:ext cx="3223733" cy="1776425"/>
            <a:chOff x="6096000" y="3599383"/>
            <a:chExt cx="3472984" cy="1913773"/>
          </a:xfrm>
        </p:grpSpPr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B2F4C586-86E4-489D-A00B-B8DCBDC5B127}"/>
                </a:ext>
              </a:extLst>
            </p:cNvPr>
            <p:cNvGrpSpPr/>
            <p:nvPr/>
          </p:nvGrpSpPr>
          <p:grpSpPr>
            <a:xfrm>
              <a:off x="6096000" y="3599383"/>
              <a:ext cx="3472984" cy="1913773"/>
              <a:chOff x="5256998" y="3605665"/>
              <a:chExt cx="3472984" cy="1913773"/>
            </a:xfrm>
          </p:grpSpPr>
          <p:grpSp>
            <p:nvGrpSpPr>
              <p:cNvPr id="76" name="Group 17">
                <a:extLst>
                  <a:ext uri="{FF2B5EF4-FFF2-40B4-BE49-F238E27FC236}">
                    <a16:creationId xmlns:a16="http://schemas.microsoft.com/office/drawing/2014/main" id="{A373090E-7E50-40EA-90EE-CE051C930A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66397" y="3605665"/>
                <a:ext cx="2763585" cy="1913773"/>
                <a:chOff x="0" y="0"/>
                <a:chExt cx="2732549" cy="1952677"/>
              </a:xfrm>
            </p:grpSpPr>
            <p:sp>
              <p:nvSpPr>
                <p:cNvPr id="78" name="任意多边形 119">
                  <a:extLst>
                    <a:ext uri="{FF2B5EF4-FFF2-40B4-BE49-F238E27FC236}">
                      <a16:creationId xmlns:a16="http://schemas.microsoft.com/office/drawing/2014/main" id="{78453BFF-DA69-4C08-B61C-652608A275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0" y="0"/>
                  <a:ext cx="2732549" cy="1952677"/>
                </a:xfrm>
                <a:custGeom>
                  <a:avLst/>
                  <a:gdLst>
                    <a:gd name="T0" fmla="*/ 2077705 w 2732549"/>
                    <a:gd name="T1" fmla="*/ 0 h 1952677"/>
                    <a:gd name="T2" fmla="*/ 2732549 w 2732549"/>
                    <a:gd name="T3" fmla="*/ 654844 h 1952677"/>
                    <a:gd name="T4" fmla="*/ 2332600 w 2732549"/>
                    <a:gd name="T5" fmla="*/ 1258227 h 1952677"/>
                    <a:gd name="T6" fmla="*/ 2310273 w 2732549"/>
                    <a:gd name="T7" fmla="*/ 1265158 h 1952677"/>
                    <a:gd name="T8" fmla="*/ 2310273 w 2732549"/>
                    <a:gd name="T9" fmla="*/ 1952677 h 1952677"/>
                    <a:gd name="T10" fmla="*/ 468749 w 2732549"/>
                    <a:gd name="T11" fmla="*/ 1952677 h 1952677"/>
                    <a:gd name="T12" fmla="*/ 0 w 2732549"/>
                    <a:gd name="T13" fmla="*/ 1483928 h 1952677"/>
                    <a:gd name="T14" fmla="*/ 0 w 2732549"/>
                    <a:gd name="T15" fmla="*/ 503238 h 1952677"/>
                    <a:gd name="T16" fmla="*/ 1442259 w 2732549"/>
                    <a:gd name="T17" fmla="*/ 503238 h 1952677"/>
                    <a:gd name="T18" fmla="*/ 1474322 w 2732549"/>
                    <a:gd name="T19" fmla="*/ 399949 h 1952677"/>
                    <a:gd name="T20" fmla="*/ 2077705 w 2732549"/>
                    <a:gd name="T21" fmla="*/ 0 h 195267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732549"/>
                    <a:gd name="T34" fmla="*/ 0 h 1952677"/>
                    <a:gd name="T35" fmla="*/ 2732549 w 2732549"/>
                    <a:gd name="T36" fmla="*/ 1952677 h 195267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732549" h="1952677">
                      <a:moveTo>
                        <a:pt x="2077705" y="0"/>
                      </a:moveTo>
                      <a:cubicBezTo>
                        <a:pt x="2439365" y="0"/>
                        <a:pt x="2732549" y="293184"/>
                        <a:pt x="2732549" y="654844"/>
                      </a:cubicBezTo>
                      <a:cubicBezTo>
                        <a:pt x="2732549" y="926089"/>
                        <a:pt x="2567633" y="1158816"/>
                        <a:pt x="2332600" y="1258227"/>
                      </a:cubicBezTo>
                      <a:lnTo>
                        <a:pt x="2310273" y="1265158"/>
                      </a:lnTo>
                      <a:lnTo>
                        <a:pt x="2310273" y="1952677"/>
                      </a:lnTo>
                      <a:lnTo>
                        <a:pt x="468749" y="1952677"/>
                      </a:lnTo>
                      <a:lnTo>
                        <a:pt x="0" y="1483928"/>
                      </a:lnTo>
                      <a:lnTo>
                        <a:pt x="0" y="503238"/>
                      </a:lnTo>
                      <a:lnTo>
                        <a:pt x="1442259" y="503238"/>
                      </a:lnTo>
                      <a:lnTo>
                        <a:pt x="1474322" y="399949"/>
                      </a:lnTo>
                      <a:cubicBezTo>
                        <a:pt x="1573733" y="164916"/>
                        <a:pt x="1806460" y="0"/>
                        <a:pt x="2077705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 cmpd="sng">
                      <a:solidFill>
                        <a:srgbClr val="395E8A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79" name="椭圆 120">
                  <a:extLst>
                    <a:ext uri="{FF2B5EF4-FFF2-40B4-BE49-F238E27FC236}">
                      <a16:creationId xmlns:a16="http://schemas.microsoft.com/office/drawing/2014/main" id="{00021BD2-159D-4E6A-82D1-92E8CAB258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6469" y="786559"/>
                  <a:ext cx="1006987" cy="100698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 cmpd="sng">
                      <a:solidFill>
                        <a:srgbClr val="395E8A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77" name="流程图: 卡片 76">
                <a:extLst>
                  <a:ext uri="{FF2B5EF4-FFF2-40B4-BE49-F238E27FC236}">
                    <a16:creationId xmlns:a16="http://schemas.microsoft.com/office/drawing/2014/main" id="{3D622FA1-E37C-4E2D-85B5-D9F7CCB6E617}"/>
                  </a:ext>
                </a:extLst>
              </p:cNvPr>
              <p:cNvSpPr/>
              <p:nvPr/>
            </p:nvSpPr>
            <p:spPr>
              <a:xfrm rot="16200000">
                <a:off x="5301373" y="3561628"/>
                <a:ext cx="1418658" cy="1507408"/>
              </a:xfrm>
              <a:prstGeom prst="flowChartPunchedCard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4" name="文本框 39">
              <a:extLst>
                <a:ext uri="{FF2B5EF4-FFF2-40B4-BE49-F238E27FC236}">
                  <a16:creationId xmlns:a16="http://schemas.microsoft.com/office/drawing/2014/main" id="{8DAB9BC8-0881-4915-848B-4AE4526CB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221" y="4506830"/>
              <a:ext cx="71566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Impact" panose="020B0806030902050204" pitchFamily="34" charset="0"/>
                </a:rPr>
                <a:t>资产使用</a:t>
              </a:r>
            </a:p>
          </p:txBody>
        </p:sp>
        <p:sp>
          <p:nvSpPr>
            <p:cNvPr id="156" name="文本框 44">
              <a:extLst>
                <a:ext uri="{FF2B5EF4-FFF2-40B4-BE49-F238E27FC236}">
                  <a16:creationId xmlns:a16="http://schemas.microsoft.com/office/drawing/2014/main" id="{86BAD406-CA93-4638-9277-068FE3815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8627" y="3882003"/>
              <a:ext cx="2438858" cy="1189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，发现资产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，理解资产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授权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，使用资产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4" name="箭头: 环形 163">
            <a:extLst>
              <a:ext uri="{FF2B5EF4-FFF2-40B4-BE49-F238E27FC236}">
                <a16:creationId xmlns:a16="http://schemas.microsoft.com/office/drawing/2014/main" id="{51FB8A7B-2087-437C-BA6D-E7C4A02147C0}"/>
              </a:ext>
            </a:extLst>
          </p:cNvPr>
          <p:cNvSpPr/>
          <p:nvPr/>
        </p:nvSpPr>
        <p:spPr>
          <a:xfrm rot="1991096">
            <a:off x="6456912" y="3070513"/>
            <a:ext cx="2838210" cy="2838210"/>
          </a:xfrm>
          <a:prstGeom prst="circularArrow">
            <a:avLst>
              <a:gd name="adj1" fmla="val 8252"/>
              <a:gd name="adj2" fmla="val 576426"/>
              <a:gd name="adj3" fmla="val 2962443"/>
              <a:gd name="adj4" fmla="val 52669"/>
              <a:gd name="adj5" fmla="val 9627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6" name="箭头: 环形 165">
            <a:extLst>
              <a:ext uri="{FF2B5EF4-FFF2-40B4-BE49-F238E27FC236}">
                <a16:creationId xmlns:a16="http://schemas.microsoft.com/office/drawing/2014/main" id="{8F9B0343-E45B-4067-8562-DE1EB15FCEFE}"/>
              </a:ext>
            </a:extLst>
          </p:cNvPr>
          <p:cNvSpPr/>
          <p:nvPr/>
        </p:nvSpPr>
        <p:spPr>
          <a:xfrm rot="20208217">
            <a:off x="2804678" y="3103469"/>
            <a:ext cx="2838210" cy="2838210"/>
          </a:xfrm>
          <a:prstGeom prst="circularArrow">
            <a:avLst>
              <a:gd name="adj1" fmla="val 8252"/>
              <a:gd name="adj2" fmla="val 576426"/>
              <a:gd name="adj3" fmla="val 10170905"/>
              <a:gd name="adj4" fmla="val 7261132"/>
              <a:gd name="adj5" fmla="val 9627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8" name="箭头: 环形 167">
            <a:extLst>
              <a:ext uri="{FF2B5EF4-FFF2-40B4-BE49-F238E27FC236}">
                <a16:creationId xmlns:a16="http://schemas.microsoft.com/office/drawing/2014/main" id="{1DAEF2E1-A7F8-4CB3-8B58-AA400999E79C}"/>
              </a:ext>
            </a:extLst>
          </p:cNvPr>
          <p:cNvSpPr/>
          <p:nvPr/>
        </p:nvSpPr>
        <p:spPr>
          <a:xfrm>
            <a:off x="4705381" y="3456123"/>
            <a:ext cx="2838210" cy="2838210"/>
          </a:xfrm>
          <a:prstGeom prst="circularArrow">
            <a:avLst>
              <a:gd name="adj1" fmla="val 8252"/>
              <a:gd name="adj2" fmla="val 576426"/>
              <a:gd name="adj3" fmla="val 16855402"/>
              <a:gd name="adj4" fmla="val 14968173"/>
              <a:gd name="adj5" fmla="val 9627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71" name="图片 170">
            <a:extLst>
              <a:ext uri="{FF2B5EF4-FFF2-40B4-BE49-F238E27FC236}">
                <a16:creationId xmlns:a16="http://schemas.microsoft.com/office/drawing/2014/main" id="{93B94DA5-562A-4B7D-8624-F8045DF02B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0416" y="3144842"/>
            <a:ext cx="2232248" cy="1542017"/>
          </a:xfrm>
          <a:prstGeom prst="rect">
            <a:avLst/>
          </a:prstGeom>
        </p:spPr>
      </p:pic>
      <p:pic>
        <p:nvPicPr>
          <p:cNvPr id="173" name="图片 172">
            <a:extLst>
              <a:ext uri="{FF2B5EF4-FFF2-40B4-BE49-F238E27FC236}">
                <a16:creationId xmlns:a16="http://schemas.microsoft.com/office/drawing/2014/main" id="{7DD15EDC-0F4C-4E52-9E1E-A1A05B15072F}"/>
              </a:ext>
            </a:extLst>
          </p:cNvPr>
          <p:cNvPicPr/>
          <p:nvPr/>
        </p:nvPicPr>
        <p:blipFill rotWithShape="1">
          <a:blip r:embed="rId4"/>
          <a:srcRect l="14973" t="53332" b="2216"/>
          <a:stretch/>
        </p:blipFill>
        <p:spPr bwMode="auto">
          <a:xfrm>
            <a:off x="8882644" y="5330776"/>
            <a:ext cx="3112582" cy="11659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DF8BA688-5BDE-4EE0-9E5B-368E2878CB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216"/>
          <a:stretch/>
        </p:blipFill>
        <p:spPr>
          <a:xfrm>
            <a:off x="220159" y="3108586"/>
            <a:ext cx="1894871" cy="1413988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EFC38613-AC40-4FED-A1E1-C3CC0D043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50" y="5330776"/>
            <a:ext cx="2710157" cy="1244543"/>
          </a:xfrm>
          <a:prstGeom prst="rect">
            <a:avLst/>
          </a:prstGeom>
          <a:ln w="3175">
            <a:solidFill>
              <a:srgbClr val="002060"/>
            </a:solidFill>
          </a:ln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FA9635B9-8A6A-4C4C-B384-8D2093B35AFD}"/>
              </a:ext>
            </a:extLst>
          </p:cNvPr>
          <p:cNvSpPr/>
          <p:nvPr/>
        </p:nvSpPr>
        <p:spPr>
          <a:xfrm>
            <a:off x="1167594" y="1000232"/>
            <a:ext cx="1009197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缺乏资产运营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缺乏统一的资产盘点和开放，数据中心解释不清数据，业务部门找不到数据，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规范管理、方便使用、提升价值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以资产为中心，打通资产从创建到应用的全流程，加速资产价值实现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C6FCFE-6F46-4D2A-A496-ECA0135C8346}"/>
              </a:ext>
            </a:extLst>
          </p:cNvPr>
          <p:cNvSpPr/>
          <p:nvPr/>
        </p:nvSpPr>
        <p:spPr>
          <a:xfrm>
            <a:off x="10414797" y="4627186"/>
            <a:ext cx="1359954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数据资产目录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13F42BE-436C-4247-9703-F6DA51DE3C12}"/>
              </a:ext>
            </a:extLst>
          </p:cNvPr>
          <p:cNvSpPr/>
          <p:nvPr/>
        </p:nvSpPr>
        <p:spPr>
          <a:xfrm>
            <a:off x="9819515" y="6437270"/>
            <a:ext cx="1359954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数据服务排名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D8B07E5-50BD-4CF7-9C37-A5765EF70428}"/>
              </a:ext>
            </a:extLst>
          </p:cNvPr>
          <p:cNvSpPr/>
          <p:nvPr/>
        </p:nvSpPr>
        <p:spPr>
          <a:xfrm>
            <a:off x="1213251" y="6513538"/>
            <a:ext cx="1359954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数据资产状态管理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3350D21-2872-480C-80D9-BD831A8E7777}"/>
              </a:ext>
            </a:extLst>
          </p:cNvPr>
          <p:cNvSpPr/>
          <p:nvPr/>
        </p:nvSpPr>
        <p:spPr>
          <a:xfrm>
            <a:off x="499221" y="4469001"/>
            <a:ext cx="1359954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数据资产批量标注</a:t>
            </a:r>
          </a:p>
        </p:txBody>
      </p:sp>
    </p:spTree>
    <p:extLst>
      <p:ext uri="{BB962C8B-B14F-4D97-AF65-F5344CB8AC3E}">
        <p14:creationId xmlns:p14="http://schemas.microsoft.com/office/powerpoint/2010/main" val="3447227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654A5236-F2D4-44E3-8EC5-F14C0B34C39F}"/>
              </a:ext>
            </a:extLst>
          </p:cNvPr>
          <p:cNvGrpSpPr/>
          <p:nvPr/>
        </p:nvGrpSpPr>
        <p:grpSpPr>
          <a:xfrm>
            <a:off x="4384267" y="5697876"/>
            <a:ext cx="3477171" cy="909843"/>
            <a:chOff x="4384267" y="5697877"/>
            <a:chExt cx="3477171" cy="696324"/>
          </a:xfrm>
        </p:grpSpPr>
        <p:sp>
          <p:nvSpPr>
            <p:cNvPr id="405" name="罐形 41">
              <a:extLst>
                <a:ext uri="{FF2B5EF4-FFF2-40B4-BE49-F238E27FC236}">
                  <a16:creationId xmlns:a16="http://schemas.microsoft.com/office/drawing/2014/main" id="{903085F9-1C46-4CCC-B882-9B2216F61809}"/>
                </a:ext>
              </a:extLst>
            </p:cNvPr>
            <p:cNvSpPr/>
            <p:nvPr/>
          </p:nvSpPr>
          <p:spPr>
            <a:xfrm>
              <a:off x="4384267" y="5697877"/>
              <a:ext cx="3477171" cy="696324"/>
            </a:xfrm>
            <a:prstGeom prst="can">
              <a:avLst>
                <a:gd name="adj" fmla="val 36551"/>
              </a:avLst>
            </a:pr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  <p:sp>
          <p:nvSpPr>
            <p:cNvPr id="441" name="矩形 440">
              <a:extLst>
                <a:ext uri="{FF2B5EF4-FFF2-40B4-BE49-F238E27FC236}">
                  <a16:creationId xmlns:a16="http://schemas.microsoft.com/office/drawing/2014/main" id="{585CE6C5-A1D2-4A86-B231-A958E3165847}"/>
                </a:ext>
              </a:extLst>
            </p:cNvPr>
            <p:cNvSpPr/>
            <p:nvPr/>
          </p:nvSpPr>
          <p:spPr>
            <a:xfrm>
              <a:off x="4883926" y="6085227"/>
              <a:ext cx="226261" cy="200362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2" name="矩形 441">
              <a:extLst>
                <a:ext uri="{FF2B5EF4-FFF2-40B4-BE49-F238E27FC236}">
                  <a16:creationId xmlns:a16="http://schemas.microsoft.com/office/drawing/2014/main" id="{D2D54859-DE55-4EEF-9C2F-F054F148D6C1}"/>
                </a:ext>
              </a:extLst>
            </p:cNvPr>
            <p:cNvSpPr/>
            <p:nvPr/>
          </p:nvSpPr>
          <p:spPr>
            <a:xfrm>
              <a:off x="5989633" y="6078890"/>
              <a:ext cx="226261" cy="200362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7F526408-8693-4000-8F01-0DE5366F5864}"/>
                </a:ext>
              </a:extLst>
            </p:cNvPr>
            <p:cNvSpPr/>
            <p:nvPr/>
          </p:nvSpPr>
          <p:spPr>
            <a:xfrm>
              <a:off x="5433556" y="6078890"/>
              <a:ext cx="226261" cy="200362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4" name="矩形 443">
              <a:extLst>
                <a:ext uri="{FF2B5EF4-FFF2-40B4-BE49-F238E27FC236}">
                  <a16:creationId xmlns:a16="http://schemas.microsoft.com/office/drawing/2014/main" id="{39E906EE-17C5-4E95-A6DC-F9D298775847}"/>
                </a:ext>
              </a:extLst>
            </p:cNvPr>
            <p:cNvSpPr/>
            <p:nvPr/>
          </p:nvSpPr>
          <p:spPr>
            <a:xfrm>
              <a:off x="5605870" y="5708249"/>
              <a:ext cx="1005404" cy="259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crosoft YaHei Light" charset="-122"/>
                </a:rPr>
                <a:t>数据仓库</a:t>
              </a:r>
              <a:endParaRPr kumimoji="1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endParaRPr>
            </a:p>
          </p:txBody>
        </p:sp>
      </p:grpSp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147592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数据云产品特性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（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5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）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——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自定义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数据服务体系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403" name="文本框 402">
            <a:extLst>
              <a:ext uri="{FF2B5EF4-FFF2-40B4-BE49-F238E27FC236}">
                <a16:creationId xmlns:a16="http://schemas.microsoft.com/office/drawing/2014/main" id="{0D66BBFC-8D31-4CCA-A787-20151E60AE85}"/>
              </a:ext>
            </a:extLst>
          </p:cNvPr>
          <p:cNvSpPr txBox="1"/>
          <p:nvPr/>
        </p:nvSpPr>
        <p:spPr>
          <a:xfrm>
            <a:off x="660034" y="2098250"/>
            <a:ext cx="1881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微软雅黑"/>
              </a:rPr>
              <a:t>公共数据服务</a:t>
            </a:r>
          </a:p>
        </p:txBody>
      </p:sp>
      <p:grpSp>
        <p:nvGrpSpPr>
          <p:cNvPr id="404" name="组 23">
            <a:extLst>
              <a:ext uri="{FF2B5EF4-FFF2-40B4-BE49-F238E27FC236}">
                <a16:creationId xmlns:a16="http://schemas.microsoft.com/office/drawing/2014/main" id="{3D17332F-3C31-443D-A5D1-213B7FDD3C29}"/>
              </a:ext>
            </a:extLst>
          </p:cNvPr>
          <p:cNvGrpSpPr/>
          <p:nvPr/>
        </p:nvGrpSpPr>
        <p:grpSpPr>
          <a:xfrm>
            <a:off x="10047837" y="2976473"/>
            <a:ext cx="1544173" cy="1544173"/>
            <a:chOff x="8966200" y="3708400"/>
            <a:chExt cx="1800000" cy="1800000"/>
          </a:xfrm>
        </p:grpSpPr>
        <p:sp>
          <p:nvSpPr>
            <p:cNvPr id="473" name="椭圆 472">
              <a:extLst>
                <a:ext uri="{FF2B5EF4-FFF2-40B4-BE49-F238E27FC236}">
                  <a16:creationId xmlns:a16="http://schemas.microsoft.com/office/drawing/2014/main" id="{FC2C7A26-7F94-4022-AAF9-8FED5EE7AC94}"/>
                </a:ext>
              </a:extLst>
            </p:cNvPr>
            <p:cNvSpPr/>
            <p:nvPr/>
          </p:nvSpPr>
          <p:spPr bwMode="auto">
            <a:xfrm>
              <a:off x="8966200" y="3708400"/>
              <a:ext cx="1800000" cy="1800000"/>
            </a:xfrm>
            <a:prstGeom prst="ellipse">
              <a:avLst/>
            </a:prstGeom>
            <a:noFill/>
            <a:ln w="28575" cap="flat" cmpd="sng" algn="ctr">
              <a:solidFill>
                <a:srgbClr val="3CA0B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4" name="组合 236">
              <a:extLst>
                <a:ext uri="{FF2B5EF4-FFF2-40B4-BE49-F238E27FC236}">
                  <a16:creationId xmlns:a16="http://schemas.microsoft.com/office/drawing/2014/main" id="{4E85B68C-7CD9-4251-9DEC-5D57A5A8D1B6}"/>
                </a:ext>
              </a:extLst>
            </p:cNvPr>
            <p:cNvGrpSpPr/>
            <p:nvPr/>
          </p:nvGrpSpPr>
          <p:grpSpPr>
            <a:xfrm>
              <a:off x="9228388" y="3975099"/>
              <a:ext cx="1299912" cy="1282701"/>
              <a:chOff x="8664575" y="5318125"/>
              <a:chExt cx="731837" cy="820738"/>
            </a:xfrm>
            <a:solidFill>
              <a:srgbClr val="008000"/>
            </a:solidFill>
          </p:grpSpPr>
          <p:sp>
            <p:nvSpPr>
              <p:cNvPr id="517" name="Freeform 135">
                <a:extLst>
                  <a:ext uri="{FF2B5EF4-FFF2-40B4-BE49-F238E27FC236}">
                    <a16:creationId xmlns:a16="http://schemas.microsoft.com/office/drawing/2014/main" id="{5A2AB327-E47F-4800-A80A-0E2CB8AAC6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64575" y="5318125"/>
                <a:ext cx="358775" cy="396875"/>
              </a:xfrm>
              <a:custGeom>
                <a:avLst/>
                <a:gdLst>
                  <a:gd name="T0" fmla="*/ 220 w 226"/>
                  <a:gd name="T1" fmla="*/ 8 h 250"/>
                  <a:gd name="T2" fmla="*/ 202 w 226"/>
                  <a:gd name="T3" fmla="*/ 0 h 250"/>
                  <a:gd name="T4" fmla="*/ 24 w 226"/>
                  <a:gd name="T5" fmla="*/ 0 h 250"/>
                  <a:gd name="T6" fmla="*/ 6 w 226"/>
                  <a:gd name="T7" fmla="*/ 8 h 250"/>
                  <a:gd name="T8" fmla="*/ 2 w 226"/>
                  <a:gd name="T9" fmla="*/ 16 h 250"/>
                  <a:gd name="T10" fmla="*/ 0 w 226"/>
                  <a:gd name="T11" fmla="*/ 164 h 250"/>
                  <a:gd name="T12" fmla="*/ 2 w 226"/>
                  <a:gd name="T13" fmla="*/ 174 h 250"/>
                  <a:gd name="T14" fmla="*/ 6 w 226"/>
                  <a:gd name="T15" fmla="*/ 182 h 250"/>
                  <a:gd name="T16" fmla="*/ 24 w 226"/>
                  <a:gd name="T17" fmla="*/ 190 h 250"/>
                  <a:gd name="T18" fmla="*/ 202 w 226"/>
                  <a:gd name="T19" fmla="*/ 190 h 250"/>
                  <a:gd name="T20" fmla="*/ 220 w 226"/>
                  <a:gd name="T21" fmla="*/ 182 h 250"/>
                  <a:gd name="T22" fmla="*/ 224 w 226"/>
                  <a:gd name="T23" fmla="*/ 174 h 250"/>
                  <a:gd name="T24" fmla="*/ 226 w 226"/>
                  <a:gd name="T25" fmla="*/ 26 h 250"/>
                  <a:gd name="T26" fmla="*/ 224 w 226"/>
                  <a:gd name="T27" fmla="*/ 16 h 250"/>
                  <a:gd name="T28" fmla="*/ 220 w 226"/>
                  <a:gd name="T29" fmla="*/ 8 h 250"/>
                  <a:gd name="T30" fmla="*/ 214 w 226"/>
                  <a:gd name="T31" fmla="*/ 164 h 250"/>
                  <a:gd name="T32" fmla="*/ 210 w 226"/>
                  <a:gd name="T33" fmla="*/ 172 h 250"/>
                  <a:gd name="T34" fmla="*/ 206 w 226"/>
                  <a:gd name="T35" fmla="*/ 176 h 250"/>
                  <a:gd name="T36" fmla="*/ 24 w 226"/>
                  <a:gd name="T37" fmla="*/ 176 h 250"/>
                  <a:gd name="T38" fmla="*/ 20 w 226"/>
                  <a:gd name="T39" fmla="*/ 176 h 250"/>
                  <a:gd name="T40" fmla="*/ 16 w 226"/>
                  <a:gd name="T41" fmla="*/ 172 h 250"/>
                  <a:gd name="T42" fmla="*/ 12 w 226"/>
                  <a:gd name="T43" fmla="*/ 164 h 250"/>
                  <a:gd name="T44" fmla="*/ 12 w 226"/>
                  <a:gd name="T45" fmla="*/ 26 h 250"/>
                  <a:gd name="T46" fmla="*/ 16 w 226"/>
                  <a:gd name="T47" fmla="*/ 18 h 250"/>
                  <a:gd name="T48" fmla="*/ 20 w 226"/>
                  <a:gd name="T49" fmla="*/ 14 h 250"/>
                  <a:gd name="T50" fmla="*/ 202 w 226"/>
                  <a:gd name="T51" fmla="*/ 14 h 250"/>
                  <a:gd name="T52" fmla="*/ 206 w 226"/>
                  <a:gd name="T53" fmla="*/ 14 h 250"/>
                  <a:gd name="T54" fmla="*/ 210 w 226"/>
                  <a:gd name="T55" fmla="*/ 18 h 250"/>
                  <a:gd name="T56" fmla="*/ 214 w 226"/>
                  <a:gd name="T57" fmla="*/ 26 h 250"/>
                  <a:gd name="T58" fmla="*/ 218 w 226"/>
                  <a:gd name="T59" fmla="*/ 192 h 250"/>
                  <a:gd name="T60" fmla="*/ 4 w 226"/>
                  <a:gd name="T61" fmla="*/ 194 h 250"/>
                  <a:gd name="T62" fmla="*/ 2 w 226"/>
                  <a:gd name="T63" fmla="*/ 242 h 250"/>
                  <a:gd name="T64" fmla="*/ 8 w 226"/>
                  <a:gd name="T65" fmla="*/ 250 h 250"/>
                  <a:gd name="T66" fmla="*/ 222 w 226"/>
                  <a:gd name="T67" fmla="*/ 248 h 250"/>
                  <a:gd name="T68" fmla="*/ 224 w 226"/>
                  <a:gd name="T69" fmla="*/ 198 h 250"/>
                  <a:gd name="T70" fmla="*/ 218 w 226"/>
                  <a:gd name="T71" fmla="*/ 192 h 250"/>
                  <a:gd name="T72" fmla="*/ 14 w 226"/>
                  <a:gd name="T73" fmla="*/ 236 h 250"/>
                  <a:gd name="T74" fmla="*/ 212 w 226"/>
                  <a:gd name="T75" fmla="*/ 206 h 250"/>
                  <a:gd name="T76" fmla="*/ 26 w 226"/>
                  <a:gd name="T77" fmla="*/ 232 h 250"/>
                  <a:gd name="T78" fmla="*/ 130 w 226"/>
                  <a:gd name="T79" fmla="*/ 230 h 250"/>
                  <a:gd name="T80" fmla="*/ 130 w 226"/>
                  <a:gd name="T81" fmla="*/ 218 h 250"/>
                  <a:gd name="T82" fmla="*/ 124 w 226"/>
                  <a:gd name="T83" fmla="*/ 212 h 250"/>
                  <a:gd name="T84" fmla="*/ 22 w 226"/>
                  <a:gd name="T85" fmla="*/ 214 h 250"/>
                  <a:gd name="T86" fmla="*/ 20 w 226"/>
                  <a:gd name="T87" fmla="*/ 226 h 250"/>
                  <a:gd name="T88" fmla="*/ 26 w 226"/>
                  <a:gd name="T89" fmla="*/ 23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6" h="250">
                    <a:moveTo>
                      <a:pt x="220" y="8"/>
                    </a:moveTo>
                    <a:lnTo>
                      <a:pt x="220" y="8"/>
                    </a:lnTo>
                    <a:lnTo>
                      <a:pt x="212" y="2"/>
                    </a:lnTo>
                    <a:lnTo>
                      <a:pt x="20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6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2" y="174"/>
                    </a:lnTo>
                    <a:lnTo>
                      <a:pt x="6" y="182"/>
                    </a:lnTo>
                    <a:lnTo>
                      <a:pt x="6" y="182"/>
                    </a:lnTo>
                    <a:lnTo>
                      <a:pt x="14" y="188"/>
                    </a:lnTo>
                    <a:lnTo>
                      <a:pt x="24" y="190"/>
                    </a:lnTo>
                    <a:lnTo>
                      <a:pt x="202" y="190"/>
                    </a:lnTo>
                    <a:lnTo>
                      <a:pt x="202" y="190"/>
                    </a:lnTo>
                    <a:lnTo>
                      <a:pt x="212" y="188"/>
                    </a:lnTo>
                    <a:lnTo>
                      <a:pt x="220" y="182"/>
                    </a:lnTo>
                    <a:lnTo>
                      <a:pt x="220" y="182"/>
                    </a:lnTo>
                    <a:lnTo>
                      <a:pt x="224" y="174"/>
                    </a:lnTo>
                    <a:lnTo>
                      <a:pt x="226" y="164"/>
                    </a:lnTo>
                    <a:lnTo>
                      <a:pt x="226" y="26"/>
                    </a:lnTo>
                    <a:lnTo>
                      <a:pt x="226" y="26"/>
                    </a:lnTo>
                    <a:lnTo>
                      <a:pt x="224" y="16"/>
                    </a:lnTo>
                    <a:lnTo>
                      <a:pt x="220" y="8"/>
                    </a:lnTo>
                    <a:lnTo>
                      <a:pt x="220" y="8"/>
                    </a:lnTo>
                    <a:close/>
                    <a:moveTo>
                      <a:pt x="214" y="164"/>
                    </a:moveTo>
                    <a:lnTo>
                      <a:pt x="214" y="164"/>
                    </a:lnTo>
                    <a:lnTo>
                      <a:pt x="212" y="168"/>
                    </a:lnTo>
                    <a:lnTo>
                      <a:pt x="210" y="172"/>
                    </a:lnTo>
                    <a:lnTo>
                      <a:pt x="210" y="172"/>
                    </a:lnTo>
                    <a:lnTo>
                      <a:pt x="206" y="176"/>
                    </a:lnTo>
                    <a:lnTo>
                      <a:pt x="202" y="176"/>
                    </a:lnTo>
                    <a:lnTo>
                      <a:pt x="24" y="176"/>
                    </a:lnTo>
                    <a:lnTo>
                      <a:pt x="24" y="176"/>
                    </a:lnTo>
                    <a:lnTo>
                      <a:pt x="20" y="176"/>
                    </a:lnTo>
                    <a:lnTo>
                      <a:pt x="16" y="172"/>
                    </a:lnTo>
                    <a:lnTo>
                      <a:pt x="16" y="172"/>
                    </a:lnTo>
                    <a:lnTo>
                      <a:pt x="14" y="168"/>
                    </a:lnTo>
                    <a:lnTo>
                      <a:pt x="12" y="16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0" y="14"/>
                    </a:lnTo>
                    <a:lnTo>
                      <a:pt x="24" y="14"/>
                    </a:lnTo>
                    <a:lnTo>
                      <a:pt x="202" y="14"/>
                    </a:lnTo>
                    <a:lnTo>
                      <a:pt x="202" y="14"/>
                    </a:lnTo>
                    <a:lnTo>
                      <a:pt x="206" y="14"/>
                    </a:lnTo>
                    <a:lnTo>
                      <a:pt x="210" y="18"/>
                    </a:lnTo>
                    <a:lnTo>
                      <a:pt x="210" y="18"/>
                    </a:lnTo>
                    <a:lnTo>
                      <a:pt x="212" y="22"/>
                    </a:lnTo>
                    <a:lnTo>
                      <a:pt x="214" y="26"/>
                    </a:lnTo>
                    <a:lnTo>
                      <a:pt x="214" y="164"/>
                    </a:lnTo>
                    <a:close/>
                    <a:moveTo>
                      <a:pt x="218" y="192"/>
                    </a:moveTo>
                    <a:lnTo>
                      <a:pt x="8" y="192"/>
                    </a:lnTo>
                    <a:lnTo>
                      <a:pt x="4" y="194"/>
                    </a:lnTo>
                    <a:lnTo>
                      <a:pt x="2" y="198"/>
                    </a:lnTo>
                    <a:lnTo>
                      <a:pt x="2" y="242"/>
                    </a:lnTo>
                    <a:lnTo>
                      <a:pt x="4" y="248"/>
                    </a:lnTo>
                    <a:lnTo>
                      <a:pt x="8" y="250"/>
                    </a:lnTo>
                    <a:lnTo>
                      <a:pt x="218" y="250"/>
                    </a:lnTo>
                    <a:lnTo>
                      <a:pt x="222" y="248"/>
                    </a:lnTo>
                    <a:lnTo>
                      <a:pt x="224" y="242"/>
                    </a:lnTo>
                    <a:lnTo>
                      <a:pt x="224" y="198"/>
                    </a:lnTo>
                    <a:lnTo>
                      <a:pt x="222" y="194"/>
                    </a:lnTo>
                    <a:lnTo>
                      <a:pt x="218" y="192"/>
                    </a:lnTo>
                    <a:close/>
                    <a:moveTo>
                      <a:pt x="212" y="236"/>
                    </a:moveTo>
                    <a:lnTo>
                      <a:pt x="14" y="236"/>
                    </a:lnTo>
                    <a:lnTo>
                      <a:pt x="14" y="206"/>
                    </a:lnTo>
                    <a:lnTo>
                      <a:pt x="212" y="206"/>
                    </a:lnTo>
                    <a:lnTo>
                      <a:pt x="212" y="236"/>
                    </a:lnTo>
                    <a:close/>
                    <a:moveTo>
                      <a:pt x="26" y="232"/>
                    </a:moveTo>
                    <a:lnTo>
                      <a:pt x="124" y="232"/>
                    </a:lnTo>
                    <a:lnTo>
                      <a:pt x="130" y="230"/>
                    </a:lnTo>
                    <a:lnTo>
                      <a:pt x="130" y="226"/>
                    </a:lnTo>
                    <a:lnTo>
                      <a:pt x="130" y="218"/>
                    </a:lnTo>
                    <a:lnTo>
                      <a:pt x="130" y="214"/>
                    </a:lnTo>
                    <a:lnTo>
                      <a:pt x="124" y="212"/>
                    </a:lnTo>
                    <a:lnTo>
                      <a:pt x="26" y="212"/>
                    </a:lnTo>
                    <a:lnTo>
                      <a:pt x="22" y="214"/>
                    </a:lnTo>
                    <a:lnTo>
                      <a:pt x="20" y="218"/>
                    </a:lnTo>
                    <a:lnTo>
                      <a:pt x="20" y="226"/>
                    </a:lnTo>
                    <a:lnTo>
                      <a:pt x="22" y="230"/>
                    </a:lnTo>
                    <a:lnTo>
                      <a:pt x="26" y="2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8" name="Freeform 136">
                <a:extLst>
                  <a:ext uri="{FF2B5EF4-FFF2-40B4-BE49-F238E27FC236}">
                    <a16:creationId xmlns:a16="http://schemas.microsoft.com/office/drawing/2014/main" id="{4D29A822-794A-41D9-96C7-7C16B7F7DB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36050" y="5746750"/>
                <a:ext cx="360362" cy="392113"/>
              </a:xfrm>
              <a:custGeom>
                <a:avLst/>
                <a:gdLst>
                  <a:gd name="T0" fmla="*/ 219 w 227"/>
                  <a:gd name="T1" fmla="*/ 6 h 247"/>
                  <a:gd name="T2" fmla="*/ 201 w 227"/>
                  <a:gd name="T3" fmla="*/ 0 h 247"/>
                  <a:gd name="T4" fmla="*/ 26 w 227"/>
                  <a:gd name="T5" fmla="*/ 0 h 247"/>
                  <a:gd name="T6" fmla="*/ 8 w 227"/>
                  <a:gd name="T7" fmla="*/ 6 h 247"/>
                  <a:gd name="T8" fmla="*/ 2 w 227"/>
                  <a:gd name="T9" fmla="*/ 14 h 247"/>
                  <a:gd name="T10" fmla="*/ 0 w 227"/>
                  <a:gd name="T11" fmla="*/ 161 h 247"/>
                  <a:gd name="T12" fmla="*/ 2 w 227"/>
                  <a:gd name="T13" fmla="*/ 171 h 247"/>
                  <a:gd name="T14" fmla="*/ 8 w 227"/>
                  <a:gd name="T15" fmla="*/ 179 h 247"/>
                  <a:gd name="T16" fmla="*/ 26 w 227"/>
                  <a:gd name="T17" fmla="*/ 187 h 247"/>
                  <a:gd name="T18" fmla="*/ 201 w 227"/>
                  <a:gd name="T19" fmla="*/ 187 h 247"/>
                  <a:gd name="T20" fmla="*/ 219 w 227"/>
                  <a:gd name="T21" fmla="*/ 179 h 247"/>
                  <a:gd name="T22" fmla="*/ 225 w 227"/>
                  <a:gd name="T23" fmla="*/ 171 h 247"/>
                  <a:gd name="T24" fmla="*/ 227 w 227"/>
                  <a:gd name="T25" fmla="*/ 24 h 247"/>
                  <a:gd name="T26" fmla="*/ 225 w 227"/>
                  <a:gd name="T27" fmla="*/ 14 h 247"/>
                  <a:gd name="T28" fmla="*/ 219 w 227"/>
                  <a:gd name="T29" fmla="*/ 6 h 247"/>
                  <a:gd name="T30" fmla="*/ 215 w 227"/>
                  <a:gd name="T31" fmla="*/ 161 h 247"/>
                  <a:gd name="T32" fmla="*/ 211 w 227"/>
                  <a:gd name="T33" fmla="*/ 171 h 247"/>
                  <a:gd name="T34" fmla="*/ 207 w 227"/>
                  <a:gd name="T35" fmla="*/ 173 h 247"/>
                  <a:gd name="T36" fmla="*/ 26 w 227"/>
                  <a:gd name="T37" fmla="*/ 175 h 247"/>
                  <a:gd name="T38" fmla="*/ 22 w 227"/>
                  <a:gd name="T39" fmla="*/ 173 h 247"/>
                  <a:gd name="T40" fmla="*/ 18 w 227"/>
                  <a:gd name="T41" fmla="*/ 171 h 247"/>
                  <a:gd name="T42" fmla="*/ 14 w 227"/>
                  <a:gd name="T43" fmla="*/ 161 h 247"/>
                  <a:gd name="T44" fmla="*/ 14 w 227"/>
                  <a:gd name="T45" fmla="*/ 24 h 247"/>
                  <a:gd name="T46" fmla="*/ 18 w 227"/>
                  <a:gd name="T47" fmla="*/ 16 h 247"/>
                  <a:gd name="T48" fmla="*/ 22 w 227"/>
                  <a:gd name="T49" fmla="*/ 14 h 247"/>
                  <a:gd name="T50" fmla="*/ 201 w 227"/>
                  <a:gd name="T51" fmla="*/ 12 h 247"/>
                  <a:gd name="T52" fmla="*/ 207 w 227"/>
                  <a:gd name="T53" fmla="*/ 14 h 247"/>
                  <a:gd name="T54" fmla="*/ 211 w 227"/>
                  <a:gd name="T55" fmla="*/ 16 h 247"/>
                  <a:gd name="T56" fmla="*/ 215 w 227"/>
                  <a:gd name="T57" fmla="*/ 24 h 247"/>
                  <a:gd name="T58" fmla="*/ 219 w 227"/>
                  <a:gd name="T59" fmla="*/ 191 h 247"/>
                  <a:gd name="T60" fmla="*/ 6 w 227"/>
                  <a:gd name="T61" fmla="*/ 193 h 247"/>
                  <a:gd name="T62" fmla="*/ 4 w 227"/>
                  <a:gd name="T63" fmla="*/ 241 h 247"/>
                  <a:gd name="T64" fmla="*/ 10 w 227"/>
                  <a:gd name="T65" fmla="*/ 247 h 247"/>
                  <a:gd name="T66" fmla="*/ 223 w 227"/>
                  <a:gd name="T67" fmla="*/ 245 h 247"/>
                  <a:gd name="T68" fmla="*/ 225 w 227"/>
                  <a:gd name="T69" fmla="*/ 197 h 247"/>
                  <a:gd name="T70" fmla="*/ 219 w 227"/>
                  <a:gd name="T71" fmla="*/ 191 h 247"/>
                  <a:gd name="T72" fmla="*/ 16 w 227"/>
                  <a:gd name="T73" fmla="*/ 235 h 247"/>
                  <a:gd name="T74" fmla="*/ 213 w 227"/>
                  <a:gd name="T75" fmla="*/ 203 h 247"/>
                  <a:gd name="T76" fmla="*/ 28 w 227"/>
                  <a:gd name="T77" fmla="*/ 229 h 247"/>
                  <a:gd name="T78" fmla="*/ 130 w 227"/>
                  <a:gd name="T79" fmla="*/ 227 h 247"/>
                  <a:gd name="T80" fmla="*/ 132 w 227"/>
                  <a:gd name="T81" fmla="*/ 215 h 247"/>
                  <a:gd name="T82" fmla="*/ 126 w 227"/>
                  <a:gd name="T83" fmla="*/ 209 h 247"/>
                  <a:gd name="T84" fmla="*/ 24 w 227"/>
                  <a:gd name="T85" fmla="*/ 211 h 247"/>
                  <a:gd name="T86" fmla="*/ 22 w 227"/>
                  <a:gd name="T87" fmla="*/ 223 h 247"/>
                  <a:gd name="T88" fmla="*/ 28 w 227"/>
                  <a:gd name="T89" fmla="*/ 229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7" h="247">
                    <a:moveTo>
                      <a:pt x="219" y="6"/>
                    </a:moveTo>
                    <a:lnTo>
                      <a:pt x="219" y="6"/>
                    </a:lnTo>
                    <a:lnTo>
                      <a:pt x="211" y="2"/>
                    </a:lnTo>
                    <a:lnTo>
                      <a:pt x="201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2" y="171"/>
                    </a:lnTo>
                    <a:lnTo>
                      <a:pt x="8" y="179"/>
                    </a:lnTo>
                    <a:lnTo>
                      <a:pt x="8" y="179"/>
                    </a:lnTo>
                    <a:lnTo>
                      <a:pt x="16" y="185"/>
                    </a:lnTo>
                    <a:lnTo>
                      <a:pt x="26" y="187"/>
                    </a:lnTo>
                    <a:lnTo>
                      <a:pt x="201" y="187"/>
                    </a:lnTo>
                    <a:lnTo>
                      <a:pt x="201" y="187"/>
                    </a:lnTo>
                    <a:lnTo>
                      <a:pt x="211" y="185"/>
                    </a:lnTo>
                    <a:lnTo>
                      <a:pt x="219" y="179"/>
                    </a:lnTo>
                    <a:lnTo>
                      <a:pt x="219" y="179"/>
                    </a:lnTo>
                    <a:lnTo>
                      <a:pt x="225" y="171"/>
                    </a:lnTo>
                    <a:lnTo>
                      <a:pt x="227" y="161"/>
                    </a:lnTo>
                    <a:lnTo>
                      <a:pt x="227" y="24"/>
                    </a:lnTo>
                    <a:lnTo>
                      <a:pt x="227" y="24"/>
                    </a:lnTo>
                    <a:lnTo>
                      <a:pt x="225" y="14"/>
                    </a:lnTo>
                    <a:lnTo>
                      <a:pt x="219" y="6"/>
                    </a:lnTo>
                    <a:lnTo>
                      <a:pt x="219" y="6"/>
                    </a:lnTo>
                    <a:close/>
                    <a:moveTo>
                      <a:pt x="215" y="161"/>
                    </a:moveTo>
                    <a:lnTo>
                      <a:pt x="215" y="161"/>
                    </a:lnTo>
                    <a:lnTo>
                      <a:pt x="213" y="167"/>
                    </a:lnTo>
                    <a:lnTo>
                      <a:pt x="211" y="171"/>
                    </a:lnTo>
                    <a:lnTo>
                      <a:pt x="211" y="171"/>
                    </a:lnTo>
                    <a:lnTo>
                      <a:pt x="207" y="173"/>
                    </a:lnTo>
                    <a:lnTo>
                      <a:pt x="201" y="175"/>
                    </a:lnTo>
                    <a:lnTo>
                      <a:pt x="26" y="175"/>
                    </a:lnTo>
                    <a:lnTo>
                      <a:pt x="26" y="175"/>
                    </a:lnTo>
                    <a:lnTo>
                      <a:pt x="22" y="173"/>
                    </a:lnTo>
                    <a:lnTo>
                      <a:pt x="18" y="171"/>
                    </a:lnTo>
                    <a:lnTo>
                      <a:pt x="18" y="171"/>
                    </a:lnTo>
                    <a:lnTo>
                      <a:pt x="14" y="167"/>
                    </a:lnTo>
                    <a:lnTo>
                      <a:pt x="14" y="161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4" y="20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6" y="12"/>
                    </a:lnTo>
                    <a:lnTo>
                      <a:pt x="201" y="12"/>
                    </a:lnTo>
                    <a:lnTo>
                      <a:pt x="201" y="12"/>
                    </a:lnTo>
                    <a:lnTo>
                      <a:pt x="207" y="14"/>
                    </a:lnTo>
                    <a:lnTo>
                      <a:pt x="211" y="16"/>
                    </a:lnTo>
                    <a:lnTo>
                      <a:pt x="211" y="16"/>
                    </a:lnTo>
                    <a:lnTo>
                      <a:pt x="213" y="20"/>
                    </a:lnTo>
                    <a:lnTo>
                      <a:pt x="215" y="24"/>
                    </a:lnTo>
                    <a:lnTo>
                      <a:pt x="215" y="161"/>
                    </a:lnTo>
                    <a:close/>
                    <a:moveTo>
                      <a:pt x="219" y="191"/>
                    </a:moveTo>
                    <a:lnTo>
                      <a:pt x="10" y="191"/>
                    </a:lnTo>
                    <a:lnTo>
                      <a:pt x="6" y="193"/>
                    </a:lnTo>
                    <a:lnTo>
                      <a:pt x="4" y="197"/>
                    </a:lnTo>
                    <a:lnTo>
                      <a:pt x="4" y="241"/>
                    </a:lnTo>
                    <a:lnTo>
                      <a:pt x="6" y="245"/>
                    </a:lnTo>
                    <a:lnTo>
                      <a:pt x="10" y="247"/>
                    </a:lnTo>
                    <a:lnTo>
                      <a:pt x="219" y="247"/>
                    </a:lnTo>
                    <a:lnTo>
                      <a:pt x="223" y="245"/>
                    </a:lnTo>
                    <a:lnTo>
                      <a:pt x="225" y="241"/>
                    </a:lnTo>
                    <a:lnTo>
                      <a:pt x="225" y="197"/>
                    </a:lnTo>
                    <a:lnTo>
                      <a:pt x="223" y="193"/>
                    </a:lnTo>
                    <a:lnTo>
                      <a:pt x="219" y="191"/>
                    </a:lnTo>
                    <a:close/>
                    <a:moveTo>
                      <a:pt x="213" y="235"/>
                    </a:moveTo>
                    <a:lnTo>
                      <a:pt x="16" y="235"/>
                    </a:lnTo>
                    <a:lnTo>
                      <a:pt x="16" y="203"/>
                    </a:lnTo>
                    <a:lnTo>
                      <a:pt x="213" y="203"/>
                    </a:lnTo>
                    <a:lnTo>
                      <a:pt x="213" y="235"/>
                    </a:lnTo>
                    <a:close/>
                    <a:moveTo>
                      <a:pt x="28" y="229"/>
                    </a:moveTo>
                    <a:lnTo>
                      <a:pt x="126" y="229"/>
                    </a:lnTo>
                    <a:lnTo>
                      <a:pt x="130" y="227"/>
                    </a:lnTo>
                    <a:lnTo>
                      <a:pt x="132" y="223"/>
                    </a:lnTo>
                    <a:lnTo>
                      <a:pt x="132" y="215"/>
                    </a:lnTo>
                    <a:lnTo>
                      <a:pt x="130" y="211"/>
                    </a:lnTo>
                    <a:lnTo>
                      <a:pt x="126" y="209"/>
                    </a:lnTo>
                    <a:lnTo>
                      <a:pt x="28" y="209"/>
                    </a:lnTo>
                    <a:lnTo>
                      <a:pt x="24" y="211"/>
                    </a:lnTo>
                    <a:lnTo>
                      <a:pt x="22" y="215"/>
                    </a:lnTo>
                    <a:lnTo>
                      <a:pt x="22" y="223"/>
                    </a:lnTo>
                    <a:lnTo>
                      <a:pt x="24" y="227"/>
                    </a:lnTo>
                    <a:lnTo>
                      <a:pt x="28" y="2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9" name="Rectangle 137">
                <a:extLst>
                  <a:ext uri="{FF2B5EF4-FFF2-40B4-BE49-F238E27FC236}">
                    <a16:creationId xmlns:a16="http://schemas.microsoft.com/office/drawing/2014/main" id="{0E4ED252-AB2A-47F0-959B-CF74BE1A6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7325" y="5397500"/>
                <a:ext cx="63500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20" name="Rectangle 138">
                <a:extLst>
                  <a:ext uri="{FF2B5EF4-FFF2-40B4-BE49-F238E27FC236}">
                    <a16:creationId xmlns:a16="http://schemas.microsoft.com/office/drawing/2014/main" id="{FFC30887-D995-42F8-B65E-3AC12DAED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4800" y="5397500"/>
                <a:ext cx="61912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21" name="Freeform 139">
                <a:extLst>
                  <a:ext uri="{FF2B5EF4-FFF2-40B4-BE49-F238E27FC236}">
                    <a16:creationId xmlns:a16="http://schemas.microsoft.com/office/drawing/2014/main" id="{2C33A20A-653E-45F7-882D-300360D8A6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13863" y="5397500"/>
                <a:ext cx="41275" cy="279400"/>
              </a:xfrm>
              <a:custGeom>
                <a:avLst/>
                <a:gdLst>
                  <a:gd name="T0" fmla="*/ 0 w 26"/>
                  <a:gd name="T1" fmla="*/ 0 h 176"/>
                  <a:gd name="T2" fmla="*/ 0 w 26"/>
                  <a:gd name="T3" fmla="*/ 14 h 176"/>
                  <a:gd name="T4" fmla="*/ 12 w 26"/>
                  <a:gd name="T5" fmla="*/ 14 h 176"/>
                  <a:gd name="T6" fmla="*/ 12 w 26"/>
                  <a:gd name="T7" fmla="*/ 28 h 176"/>
                  <a:gd name="T8" fmla="*/ 26 w 26"/>
                  <a:gd name="T9" fmla="*/ 28 h 176"/>
                  <a:gd name="T10" fmla="*/ 26 w 26"/>
                  <a:gd name="T11" fmla="*/ 0 h 176"/>
                  <a:gd name="T12" fmla="*/ 0 w 26"/>
                  <a:gd name="T13" fmla="*/ 0 h 176"/>
                  <a:gd name="T14" fmla="*/ 12 w 26"/>
                  <a:gd name="T15" fmla="*/ 176 h 176"/>
                  <a:gd name="T16" fmla="*/ 26 w 26"/>
                  <a:gd name="T17" fmla="*/ 176 h 176"/>
                  <a:gd name="T18" fmla="*/ 26 w 26"/>
                  <a:gd name="T19" fmla="*/ 136 h 176"/>
                  <a:gd name="T20" fmla="*/ 12 w 26"/>
                  <a:gd name="T21" fmla="*/ 136 h 176"/>
                  <a:gd name="T22" fmla="*/ 12 w 26"/>
                  <a:gd name="T23" fmla="*/ 176 h 176"/>
                  <a:gd name="T24" fmla="*/ 12 w 26"/>
                  <a:gd name="T25" fmla="*/ 102 h 176"/>
                  <a:gd name="T26" fmla="*/ 26 w 26"/>
                  <a:gd name="T27" fmla="*/ 102 h 176"/>
                  <a:gd name="T28" fmla="*/ 26 w 26"/>
                  <a:gd name="T29" fmla="*/ 62 h 176"/>
                  <a:gd name="T30" fmla="*/ 12 w 26"/>
                  <a:gd name="T31" fmla="*/ 62 h 176"/>
                  <a:gd name="T32" fmla="*/ 12 w 26"/>
                  <a:gd name="T33" fmla="*/ 10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176">
                    <a:moveTo>
                      <a:pt x="0" y="0"/>
                    </a:moveTo>
                    <a:lnTo>
                      <a:pt x="0" y="14"/>
                    </a:lnTo>
                    <a:lnTo>
                      <a:pt x="12" y="14"/>
                    </a:lnTo>
                    <a:lnTo>
                      <a:pt x="12" y="28"/>
                    </a:lnTo>
                    <a:lnTo>
                      <a:pt x="26" y="28"/>
                    </a:lnTo>
                    <a:lnTo>
                      <a:pt x="26" y="0"/>
                    </a:lnTo>
                    <a:lnTo>
                      <a:pt x="0" y="0"/>
                    </a:lnTo>
                    <a:close/>
                    <a:moveTo>
                      <a:pt x="12" y="176"/>
                    </a:moveTo>
                    <a:lnTo>
                      <a:pt x="26" y="176"/>
                    </a:lnTo>
                    <a:lnTo>
                      <a:pt x="26" y="136"/>
                    </a:lnTo>
                    <a:lnTo>
                      <a:pt x="12" y="136"/>
                    </a:lnTo>
                    <a:lnTo>
                      <a:pt x="12" y="176"/>
                    </a:lnTo>
                    <a:close/>
                    <a:moveTo>
                      <a:pt x="12" y="102"/>
                    </a:moveTo>
                    <a:lnTo>
                      <a:pt x="26" y="102"/>
                    </a:lnTo>
                    <a:lnTo>
                      <a:pt x="26" y="62"/>
                    </a:lnTo>
                    <a:lnTo>
                      <a:pt x="12" y="62"/>
                    </a:lnTo>
                    <a:lnTo>
                      <a:pt x="12" y="10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22" name="Freeform 140">
                <a:extLst>
                  <a:ext uri="{FF2B5EF4-FFF2-40B4-BE49-F238E27FC236}">
                    <a16:creationId xmlns:a16="http://schemas.microsoft.com/office/drawing/2014/main" id="{53FD022D-4FEF-448B-8258-B393BB57C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89975" y="5826125"/>
                <a:ext cx="38100" cy="277813"/>
              </a:xfrm>
              <a:custGeom>
                <a:avLst/>
                <a:gdLst>
                  <a:gd name="T0" fmla="*/ 24 w 24"/>
                  <a:gd name="T1" fmla="*/ 175 h 175"/>
                  <a:gd name="T2" fmla="*/ 24 w 24"/>
                  <a:gd name="T3" fmla="*/ 161 h 175"/>
                  <a:gd name="T4" fmla="*/ 12 w 24"/>
                  <a:gd name="T5" fmla="*/ 161 h 175"/>
                  <a:gd name="T6" fmla="*/ 12 w 24"/>
                  <a:gd name="T7" fmla="*/ 147 h 175"/>
                  <a:gd name="T8" fmla="*/ 0 w 24"/>
                  <a:gd name="T9" fmla="*/ 147 h 175"/>
                  <a:gd name="T10" fmla="*/ 0 w 24"/>
                  <a:gd name="T11" fmla="*/ 175 h 175"/>
                  <a:gd name="T12" fmla="*/ 24 w 24"/>
                  <a:gd name="T13" fmla="*/ 175 h 175"/>
                  <a:gd name="T14" fmla="*/ 12 w 24"/>
                  <a:gd name="T15" fmla="*/ 0 h 175"/>
                  <a:gd name="T16" fmla="*/ 0 w 24"/>
                  <a:gd name="T17" fmla="*/ 0 h 175"/>
                  <a:gd name="T18" fmla="*/ 0 w 24"/>
                  <a:gd name="T19" fmla="*/ 39 h 175"/>
                  <a:gd name="T20" fmla="*/ 12 w 24"/>
                  <a:gd name="T21" fmla="*/ 39 h 175"/>
                  <a:gd name="T22" fmla="*/ 12 w 24"/>
                  <a:gd name="T23" fmla="*/ 0 h 175"/>
                  <a:gd name="T24" fmla="*/ 12 w 24"/>
                  <a:gd name="T25" fmla="*/ 73 h 175"/>
                  <a:gd name="T26" fmla="*/ 0 w 24"/>
                  <a:gd name="T27" fmla="*/ 73 h 175"/>
                  <a:gd name="T28" fmla="*/ 0 w 24"/>
                  <a:gd name="T29" fmla="*/ 113 h 175"/>
                  <a:gd name="T30" fmla="*/ 12 w 24"/>
                  <a:gd name="T31" fmla="*/ 113 h 175"/>
                  <a:gd name="T32" fmla="*/ 12 w 24"/>
                  <a:gd name="T33" fmla="*/ 7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175">
                    <a:moveTo>
                      <a:pt x="24" y="175"/>
                    </a:moveTo>
                    <a:lnTo>
                      <a:pt x="24" y="161"/>
                    </a:lnTo>
                    <a:lnTo>
                      <a:pt x="12" y="161"/>
                    </a:lnTo>
                    <a:lnTo>
                      <a:pt x="12" y="147"/>
                    </a:lnTo>
                    <a:lnTo>
                      <a:pt x="0" y="147"/>
                    </a:lnTo>
                    <a:lnTo>
                      <a:pt x="0" y="175"/>
                    </a:lnTo>
                    <a:lnTo>
                      <a:pt x="24" y="175"/>
                    </a:lnTo>
                    <a:close/>
                    <a:moveTo>
                      <a:pt x="12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12" y="39"/>
                    </a:lnTo>
                    <a:lnTo>
                      <a:pt x="12" y="0"/>
                    </a:lnTo>
                    <a:close/>
                    <a:moveTo>
                      <a:pt x="12" y="73"/>
                    </a:moveTo>
                    <a:lnTo>
                      <a:pt x="0" y="73"/>
                    </a:lnTo>
                    <a:lnTo>
                      <a:pt x="0" y="113"/>
                    </a:lnTo>
                    <a:lnTo>
                      <a:pt x="12" y="113"/>
                    </a:lnTo>
                    <a:lnTo>
                      <a:pt x="12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23" name="Rectangle 137">
                <a:extLst>
                  <a:ext uri="{FF2B5EF4-FFF2-40B4-BE49-F238E27FC236}">
                    <a16:creationId xmlns:a16="http://schemas.microsoft.com/office/drawing/2014/main" id="{BCB13A54-944C-48D1-A380-354587428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4396" y="6083349"/>
                <a:ext cx="63500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24" name="Rectangle 138">
                <a:extLst>
                  <a:ext uri="{FF2B5EF4-FFF2-40B4-BE49-F238E27FC236}">
                    <a16:creationId xmlns:a16="http://schemas.microsoft.com/office/drawing/2014/main" id="{B8F96CA9-18C5-4870-920F-41920DA88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1871" y="6083349"/>
                <a:ext cx="61912" cy="222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75" name="组合 168">
              <a:extLst>
                <a:ext uri="{FF2B5EF4-FFF2-40B4-BE49-F238E27FC236}">
                  <a16:creationId xmlns:a16="http://schemas.microsoft.com/office/drawing/2014/main" id="{A02EA18A-F8C1-4EC5-AF29-45C03C2F15A6}"/>
                </a:ext>
              </a:extLst>
            </p:cNvPr>
            <p:cNvGrpSpPr/>
            <p:nvPr/>
          </p:nvGrpSpPr>
          <p:grpSpPr>
            <a:xfrm>
              <a:off x="9351963" y="4022725"/>
              <a:ext cx="414337" cy="358775"/>
              <a:chOff x="11079163" y="784225"/>
              <a:chExt cx="809626" cy="784225"/>
            </a:xfrm>
            <a:solidFill>
              <a:srgbClr val="3C810A"/>
            </a:solidFill>
          </p:grpSpPr>
          <p:sp>
            <p:nvSpPr>
              <p:cNvPr id="486" name="Freeform 128">
                <a:extLst>
                  <a:ext uri="{FF2B5EF4-FFF2-40B4-BE49-F238E27FC236}">
                    <a16:creationId xmlns:a16="http://schemas.microsoft.com/office/drawing/2014/main" id="{4C9C3263-081F-4198-8448-602AF805D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163" y="1485900"/>
                <a:ext cx="142875" cy="82550"/>
              </a:xfrm>
              <a:custGeom>
                <a:avLst/>
                <a:gdLst>
                  <a:gd name="T0" fmla="*/ 90 w 90"/>
                  <a:gd name="T1" fmla="*/ 40 h 52"/>
                  <a:gd name="T2" fmla="*/ 90 w 90"/>
                  <a:gd name="T3" fmla="*/ 40 h 52"/>
                  <a:gd name="T4" fmla="*/ 90 w 90"/>
                  <a:gd name="T5" fmla="*/ 44 h 52"/>
                  <a:gd name="T6" fmla="*/ 88 w 90"/>
                  <a:gd name="T7" fmla="*/ 48 h 52"/>
                  <a:gd name="T8" fmla="*/ 84 w 90"/>
                  <a:gd name="T9" fmla="*/ 52 h 52"/>
                  <a:gd name="T10" fmla="*/ 78 w 90"/>
                  <a:gd name="T11" fmla="*/ 52 h 52"/>
                  <a:gd name="T12" fmla="*/ 12 w 90"/>
                  <a:gd name="T13" fmla="*/ 52 h 52"/>
                  <a:gd name="T14" fmla="*/ 12 w 90"/>
                  <a:gd name="T15" fmla="*/ 52 h 52"/>
                  <a:gd name="T16" fmla="*/ 8 w 90"/>
                  <a:gd name="T17" fmla="*/ 52 h 52"/>
                  <a:gd name="T18" fmla="*/ 4 w 90"/>
                  <a:gd name="T19" fmla="*/ 48 h 52"/>
                  <a:gd name="T20" fmla="*/ 0 w 90"/>
                  <a:gd name="T21" fmla="*/ 44 h 52"/>
                  <a:gd name="T22" fmla="*/ 0 w 90"/>
                  <a:gd name="T23" fmla="*/ 40 h 52"/>
                  <a:gd name="T24" fmla="*/ 0 w 90"/>
                  <a:gd name="T25" fmla="*/ 12 h 52"/>
                  <a:gd name="T26" fmla="*/ 0 w 90"/>
                  <a:gd name="T27" fmla="*/ 12 h 52"/>
                  <a:gd name="T28" fmla="*/ 0 w 90"/>
                  <a:gd name="T29" fmla="*/ 8 h 52"/>
                  <a:gd name="T30" fmla="*/ 4 w 90"/>
                  <a:gd name="T31" fmla="*/ 4 h 52"/>
                  <a:gd name="T32" fmla="*/ 8 w 90"/>
                  <a:gd name="T33" fmla="*/ 2 h 52"/>
                  <a:gd name="T34" fmla="*/ 12 w 90"/>
                  <a:gd name="T35" fmla="*/ 0 h 52"/>
                  <a:gd name="T36" fmla="*/ 78 w 90"/>
                  <a:gd name="T37" fmla="*/ 0 h 52"/>
                  <a:gd name="T38" fmla="*/ 78 w 90"/>
                  <a:gd name="T39" fmla="*/ 0 h 52"/>
                  <a:gd name="T40" fmla="*/ 84 w 90"/>
                  <a:gd name="T41" fmla="*/ 2 h 52"/>
                  <a:gd name="T42" fmla="*/ 88 w 90"/>
                  <a:gd name="T43" fmla="*/ 4 h 52"/>
                  <a:gd name="T44" fmla="*/ 90 w 90"/>
                  <a:gd name="T45" fmla="*/ 8 h 52"/>
                  <a:gd name="T46" fmla="*/ 90 w 90"/>
                  <a:gd name="T47" fmla="*/ 12 h 52"/>
                  <a:gd name="T48" fmla="*/ 90 w 90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52">
                    <a:moveTo>
                      <a:pt x="90" y="40"/>
                    </a:moveTo>
                    <a:lnTo>
                      <a:pt x="90" y="40"/>
                    </a:lnTo>
                    <a:lnTo>
                      <a:pt x="90" y="44"/>
                    </a:lnTo>
                    <a:lnTo>
                      <a:pt x="88" y="48"/>
                    </a:lnTo>
                    <a:lnTo>
                      <a:pt x="84" y="52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2"/>
                    </a:lnTo>
                    <a:lnTo>
                      <a:pt x="88" y="4"/>
                    </a:lnTo>
                    <a:lnTo>
                      <a:pt x="90" y="8"/>
                    </a:lnTo>
                    <a:lnTo>
                      <a:pt x="90" y="12"/>
                    </a:lnTo>
                    <a:lnTo>
                      <a:pt x="90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7" name="Freeform 129">
                <a:extLst>
                  <a:ext uri="{FF2B5EF4-FFF2-40B4-BE49-F238E27FC236}">
                    <a16:creationId xmlns:a16="http://schemas.microsoft.com/office/drawing/2014/main" id="{0766B027-A9AD-4BF7-A467-C7C8BE489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163" y="1389063"/>
                <a:ext cx="142875" cy="77788"/>
              </a:xfrm>
              <a:custGeom>
                <a:avLst/>
                <a:gdLst>
                  <a:gd name="T0" fmla="*/ 90 w 90"/>
                  <a:gd name="T1" fmla="*/ 37 h 49"/>
                  <a:gd name="T2" fmla="*/ 90 w 90"/>
                  <a:gd name="T3" fmla="*/ 37 h 49"/>
                  <a:gd name="T4" fmla="*/ 90 w 90"/>
                  <a:gd name="T5" fmla="*/ 43 h 49"/>
                  <a:gd name="T6" fmla="*/ 88 w 90"/>
                  <a:gd name="T7" fmla="*/ 47 h 49"/>
                  <a:gd name="T8" fmla="*/ 84 w 90"/>
                  <a:gd name="T9" fmla="*/ 49 h 49"/>
                  <a:gd name="T10" fmla="*/ 78 w 90"/>
                  <a:gd name="T11" fmla="*/ 49 h 49"/>
                  <a:gd name="T12" fmla="*/ 12 w 90"/>
                  <a:gd name="T13" fmla="*/ 49 h 49"/>
                  <a:gd name="T14" fmla="*/ 12 w 90"/>
                  <a:gd name="T15" fmla="*/ 49 h 49"/>
                  <a:gd name="T16" fmla="*/ 8 w 90"/>
                  <a:gd name="T17" fmla="*/ 49 h 49"/>
                  <a:gd name="T18" fmla="*/ 4 w 90"/>
                  <a:gd name="T19" fmla="*/ 47 h 49"/>
                  <a:gd name="T20" fmla="*/ 0 w 90"/>
                  <a:gd name="T21" fmla="*/ 43 h 49"/>
                  <a:gd name="T22" fmla="*/ 0 w 90"/>
                  <a:gd name="T23" fmla="*/ 37 h 49"/>
                  <a:gd name="T24" fmla="*/ 0 w 90"/>
                  <a:gd name="T25" fmla="*/ 11 h 49"/>
                  <a:gd name="T26" fmla="*/ 0 w 90"/>
                  <a:gd name="T27" fmla="*/ 11 h 49"/>
                  <a:gd name="T28" fmla="*/ 0 w 90"/>
                  <a:gd name="T29" fmla="*/ 5 h 49"/>
                  <a:gd name="T30" fmla="*/ 4 w 90"/>
                  <a:gd name="T31" fmla="*/ 1 h 49"/>
                  <a:gd name="T32" fmla="*/ 8 w 90"/>
                  <a:gd name="T33" fmla="*/ 0 h 49"/>
                  <a:gd name="T34" fmla="*/ 12 w 90"/>
                  <a:gd name="T35" fmla="*/ 0 h 49"/>
                  <a:gd name="T36" fmla="*/ 78 w 90"/>
                  <a:gd name="T37" fmla="*/ 0 h 49"/>
                  <a:gd name="T38" fmla="*/ 78 w 90"/>
                  <a:gd name="T39" fmla="*/ 0 h 49"/>
                  <a:gd name="T40" fmla="*/ 84 w 90"/>
                  <a:gd name="T41" fmla="*/ 0 h 49"/>
                  <a:gd name="T42" fmla="*/ 88 w 90"/>
                  <a:gd name="T43" fmla="*/ 1 h 49"/>
                  <a:gd name="T44" fmla="*/ 90 w 90"/>
                  <a:gd name="T45" fmla="*/ 5 h 49"/>
                  <a:gd name="T46" fmla="*/ 90 w 90"/>
                  <a:gd name="T47" fmla="*/ 11 h 49"/>
                  <a:gd name="T48" fmla="*/ 90 w 90"/>
                  <a:gd name="T49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49">
                    <a:moveTo>
                      <a:pt x="90" y="37"/>
                    </a:moveTo>
                    <a:lnTo>
                      <a:pt x="90" y="37"/>
                    </a:lnTo>
                    <a:lnTo>
                      <a:pt x="90" y="43"/>
                    </a:lnTo>
                    <a:lnTo>
                      <a:pt x="88" y="47"/>
                    </a:lnTo>
                    <a:lnTo>
                      <a:pt x="84" y="49"/>
                    </a:lnTo>
                    <a:lnTo>
                      <a:pt x="78" y="49"/>
                    </a:lnTo>
                    <a:lnTo>
                      <a:pt x="12" y="49"/>
                    </a:lnTo>
                    <a:lnTo>
                      <a:pt x="12" y="49"/>
                    </a:lnTo>
                    <a:lnTo>
                      <a:pt x="8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5"/>
                    </a:lnTo>
                    <a:lnTo>
                      <a:pt x="4" y="1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88" y="1"/>
                    </a:lnTo>
                    <a:lnTo>
                      <a:pt x="90" y="5"/>
                    </a:lnTo>
                    <a:lnTo>
                      <a:pt x="90" y="11"/>
                    </a:lnTo>
                    <a:lnTo>
                      <a:pt x="90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8" name="Freeform 130">
                <a:extLst>
                  <a:ext uri="{FF2B5EF4-FFF2-40B4-BE49-F238E27FC236}">
                    <a16:creationId xmlns:a16="http://schemas.microsoft.com/office/drawing/2014/main" id="{815B7428-48B1-4901-A529-5E4784D20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163" y="1287463"/>
                <a:ext cx="142875" cy="82550"/>
              </a:xfrm>
              <a:custGeom>
                <a:avLst/>
                <a:gdLst>
                  <a:gd name="T0" fmla="*/ 90 w 90"/>
                  <a:gd name="T1" fmla="*/ 40 h 52"/>
                  <a:gd name="T2" fmla="*/ 90 w 90"/>
                  <a:gd name="T3" fmla="*/ 40 h 52"/>
                  <a:gd name="T4" fmla="*/ 90 w 90"/>
                  <a:gd name="T5" fmla="*/ 44 h 52"/>
                  <a:gd name="T6" fmla="*/ 88 w 90"/>
                  <a:gd name="T7" fmla="*/ 48 h 52"/>
                  <a:gd name="T8" fmla="*/ 84 w 90"/>
                  <a:gd name="T9" fmla="*/ 50 h 52"/>
                  <a:gd name="T10" fmla="*/ 78 w 90"/>
                  <a:gd name="T11" fmla="*/ 52 h 52"/>
                  <a:gd name="T12" fmla="*/ 12 w 90"/>
                  <a:gd name="T13" fmla="*/ 52 h 52"/>
                  <a:gd name="T14" fmla="*/ 12 w 90"/>
                  <a:gd name="T15" fmla="*/ 52 h 52"/>
                  <a:gd name="T16" fmla="*/ 8 w 90"/>
                  <a:gd name="T17" fmla="*/ 50 h 52"/>
                  <a:gd name="T18" fmla="*/ 4 w 90"/>
                  <a:gd name="T19" fmla="*/ 48 h 52"/>
                  <a:gd name="T20" fmla="*/ 0 w 90"/>
                  <a:gd name="T21" fmla="*/ 44 h 52"/>
                  <a:gd name="T22" fmla="*/ 0 w 90"/>
                  <a:gd name="T23" fmla="*/ 40 h 52"/>
                  <a:gd name="T24" fmla="*/ 0 w 90"/>
                  <a:gd name="T25" fmla="*/ 12 h 52"/>
                  <a:gd name="T26" fmla="*/ 0 w 90"/>
                  <a:gd name="T27" fmla="*/ 12 h 52"/>
                  <a:gd name="T28" fmla="*/ 0 w 90"/>
                  <a:gd name="T29" fmla="*/ 8 h 52"/>
                  <a:gd name="T30" fmla="*/ 4 w 90"/>
                  <a:gd name="T31" fmla="*/ 4 h 52"/>
                  <a:gd name="T32" fmla="*/ 8 w 90"/>
                  <a:gd name="T33" fmla="*/ 0 h 52"/>
                  <a:gd name="T34" fmla="*/ 12 w 90"/>
                  <a:gd name="T35" fmla="*/ 0 h 52"/>
                  <a:gd name="T36" fmla="*/ 78 w 90"/>
                  <a:gd name="T37" fmla="*/ 0 h 52"/>
                  <a:gd name="T38" fmla="*/ 78 w 90"/>
                  <a:gd name="T39" fmla="*/ 0 h 52"/>
                  <a:gd name="T40" fmla="*/ 84 w 90"/>
                  <a:gd name="T41" fmla="*/ 0 h 52"/>
                  <a:gd name="T42" fmla="*/ 88 w 90"/>
                  <a:gd name="T43" fmla="*/ 4 h 52"/>
                  <a:gd name="T44" fmla="*/ 90 w 90"/>
                  <a:gd name="T45" fmla="*/ 8 h 52"/>
                  <a:gd name="T46" fmla="*/ 90 w 90"/>
                  <a:gd name="T47" fmla="*/ 12 h 52"/>
                  <a:gd name="T48" fmla="*/ 90 w 90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52">
                    <a:moveTo>
                      <a:pt x="90" y="40"/>
                    </a:moveTo>
                    <a:lnTo>
                      <a:pt x="90" y="40"/>
                    </a:lnTo>
                    <a:lnTo>
                      <a:pt x="90" y="44"/>
                    </a:lnTo>
                    <a:lnTo>
                      <a:pt x="88" y="48"/>
                    </a:lnTo>
                    <a:lnTo>
                      <a:pt x="84" y="50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88" y="4"/>
                    </a:lnTo>
                    <a:lnTo>
                      <a:pt x="90" y="8"/>
                    </a:lnTo>
                    <a:lnTo>
                      <a:pt x="90" y="12"/>
                    </a:lnTo>
                    <a:lnTo>
                      <a:pt x="90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9" name="Freeform 131">
                <a:extLst>
                  <a:ext uri="{FF2B5EF4-FFF2-40B4-BE49-F238E27FC236}">
                    <a16:creationId xmlns:a16="http://schemas.microsoft.com/office/drawing/2014/main" id="{F5CFAE16-FE56-47AD-A4B3-C3AA168B1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163" y="1185863"/>
                <a:ext cx="142875" cy="82550"/>
              </a:xfrm>
              <a:custGeom>
                <a:avLst/>
                <a:gdLst>
                  <a:gd name="T0" fmla="*/ 90 w 90"/>
                  <a:gd name="T1" fmla="*/ 40 h 52"/>
                  <a:gd name="T2" fmla="*/ 90 w 90"/>
                  <a:gd name="T3" fmla="*/ 40 h 52"/>
                  <a:gd name="T4" fmla="*/ 90 w 90"/>
                  <a:gd name="T5" fmla="*/ 44 h 52"/>
                  <a:gd name="T6" fmla="*/ 88 w 90"/>
                  <a:gd name="T7" fmla="*/ 48 h 52"/>
                  <a:gd name="T8" fmla="*/ 84 w 90"/>
                  <a:gd name="T9" fmla="*/ 50 h 52"/>
                  <a:gd name="T10" fmla="*/ 78 w 90"/>
                  <a:gd name="T11" fmla="*/ 52 h 52"/>
                  <a:gd name="T12" fmla="*/ 12 w 90"/>
                  <a:gd name="T13" fmla="*/ 52 h 52"/>
                  <a:gd name="T14" fmla="*/ 12 w 90"/>
                  <a:gd name="T15" fmla="*/ 52 h 52"/>
                  <a:gd name="T16" fmla="*/ 8 w 90"/>
                  <a:gd name="T17" fmla="*/ 50 h 52"/>
                  <a:gd name="T18" fmla="*/ 4 w 90"/>
                  <a:gd name="T19" fmla="*/ 48 h 52"/>
                  <a:gd name="T20" fmla="*/ 0 w 90"/>
                  <a:gd name="T21" fmla="*/ 44 h 52"/>
                  <a:gd name="T22" fmla="*/ 0 w 90"/>
                  <a:gd name="T23" fmla="*/ 40 h 52"/>
                  <a:gd name="T24" fmla="*/ 0 w 90"/>
                  <a:gd name="T25" fmla="*/ 12 h 52"/>
                  <a:gd name="T26" fmla="*/ 0 w 90"/>
                  <a:gd name="T27" fmla="*/ 12 h 52"/>
                  <a:gd name="T28" fmla="*/ 0 w 90"/>
                  <a:gd name="T29" fmla="*/ 8 h 52"/>
                  <a:gd name="T30" fmla="*/ 4 w 90"/>
                  <a:gd name="T31" fmla="*/ 4 h 52"/>
                  <a:gd name="T32" fmla="*/ 8 w 90"/>
                  <a:gd name="T33" fmla="*/ 2 h 52"/>
                  <a:gd name="T34" fmla="*/ 12 w 90"/>
                  <a:gd name="T35" fmla="*/ 0 h 52"/>
                  <a:gd name="T36" fmla="*/ 78 w 90"/>
                  <a:gd name="T37" fmla="*/ 0 h 52"/>
                  <a:gd name="T38" fmla="*/ 78 w 90"/>
                  <a:gd name="T39" fmla="*/ 0 h 52"/>
                  <a:gd name="T40" fmla="*/ 84 w 90"/>
                  <a:gd name="T41" fmla="*/ 2 h 52"/>
                  <a:gd name="T42" fmla="*/ 88 w 90"/>
                  <a:gd name="T43" fmla="*/ 4 h 52"/>
                  <a:gd name="T44" fmla="*/ 90 w 90"/>
                  <a:gd name="T45" fmla="*/ 8 h 52"/>
                  <a:gd name="T46" fmla="*/ 90 w 90"/>
                  <a:gd name="T47" fmla="*/ 12 h 52"/>
                  <a:gd name="T48" fmla="*/ 90 w 90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52">
                    <a:moveTo>
                      <a:pt x="90" y="40"/>
                    </a:moveTo>
                    <a:lnTo>
                      <a:pt x="90" y="40"/>
                    </a:lnTo>
                    <a:lnTo>
                      <a:pt x="90" y="44"/>
                    </a:lnTo>
                    <a:lnTo>
                      <a:pt x="88" y="48"/>
                    </a:lnTo>
                    <a:lnTo>
                      <a:pt x="84" y="50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2"/>
                    </a:lnTo>
                    <a:lnTo>
                      <a:pt x="88" y="4"/>
                    </a:lnTo>
                    <a:lnTo>
                      <a:pt x="90" y="8"/>
                    </a:lnTo>
                    <a:lnTo>
                      <a:pt x="90" y="12"/>
                    </a:lnTo>
                    <a:lnTo>
                      <a:pt x="90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0" name="Freeform 132">
                <a:extLst>
                  <a:ext uri="{FF2B5EF4-FFF2-40B4-BE49-F238E27FC236}">
                    <a16:creationId xmlns:a16="http://schemas.microsoft.com/office/drawing/2014/main" id="{41E8DDAE-F240-46C6-8FCE-EF55F96A6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163" y="1084263"/>
                <a:ext cx="142875" cy="82550"/>
              </a:xfrm>
              <a:custGeom>
                <a:avLst/>
                <a:gdLst>
                  <a:gd name="T0" fmla="*/ 90 w 90"/>
                  <a:gd name="T1" fmla="*/ 40 h 52"/>
                  <a:gd name="T2" fmla="*/ 90 w 90"/>
                  <a:gd name="T3" fmla="*/ 40 h 52"/>
                  <a:gd name="T4" fmla="*/ 90 w 90"/>
                  <a:gd name="T5" fmla="*/ 44 h 52"/>
                  <a:gd name="T6" fmla="*/ 88 w 90"/>
                  <a:gd name="T7" fmla="*/ 48 h 52"/>
                  <a:gd name="T8" fmla="*/ 84 w 90"/>
                  <a:gd name="T9" fmla="*/ 52 h 52"/>
                  <a:gd name="T10" fmla="*/ 78 w 90"/>
                  <a:gd name="T11" fmla="*/ 52 h 52"/>
                  <a:gd name="T12" fmla="*/ 12 w 90"/>
                  <a:gd name="T13" fmla="*/ 52 h 52"/>
                  <a:gd name="T14" fmla="*/ 12 w 90"/>
                  <a:gd name="T15" fmla="*/ 52 h 52"/>
                  <a:gd name="T16" fmla="*/ 8 w 90"/>
                  <a:gd name="T17" fmla="*/ 52 h 52"/>
                  <a:gd name="T18" fmla="*/ 4 w 90"/>
                  <a:gd name="T19" fmla="*/ 48 h 52"/>
                  <a:gd name="T20" fmla="*/ 0 w 90"/>
                  <a:gd name="T21" fmla="*/ 44 h 52"/>
                  <a:gd name="T22" fmla="*/ 0 w 90"/>
                  <a:gd name="T23" fmla="*/ 40 h 52"/>
                  <a:gd name="T24" fmla="*/ 0 w 90"/>
                  <a:gd name="T25" fmla="*/ 12 h 52"/>
                  <a:gd name="T26" fmla="*/ 0 w 90"/>
                  <a:gd name="T27" fmla="*/ 12 h 52"/>
                  <a:gd name="T28" fmla="*/ 0 w 90"/>
                  <a:gd name="T29" fmla="*/ 8 h 52"/>
                  <a:gd name="T30" fmla="*/ 4 w 90"/>
                  <a:gd name="T31" fmla="*/ 4 h 52"/>
                  <a:gd name="T32" fmla="*/ 8 w 90"/>
                  <a:gd name="T33" fmla="*/ 2 h 52"/>
                  <a:gd name="T34" fmla="*/ 12 w 90"/>
                  <a:gd name="T35" fmla="*/ 0 h 52"/>
                  <a:gd name="T36" fmla="*/ 78 w 90"/>
                  <a:gd name="T37" fmla="*/ 0 h 52"/>
                  <a:gd name="T38" fmla="*/ 78 w 90"/>
                  <a:gd name="T39" fmla="*/ 0 h 52"/>
                  <a:gd name="T40" fmla="*/ 84 w 90"/>
                  <a:gd name="T41" fmla="*/ 2 h 52"/>
                  <a:gd name="T42" fmla="*/ 88 w 90"/>
                  <a:gd name="T43" fmla="*/ 4 h 52"/>
                  <a:gd name="T44" fmla="*/ 90 w 90"/>
                  <a:gd name="T45" fmla="*/ 8 h 52"/>
                  <a:gd name="T46" fmla="*/ 90 w 90"/>
                  <a:gd name="T47" fmla="*/ 12 h 52"/>
                  <a:gd name="T48" fmla="*/ 90 w 90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52">
                    <a:moveTo>
                      <a:pt x="90" y="40"/>
                    </a:moveTo>
                    <a:lnTo>
                      <a:pt x="90" y="40"/>
                    </a:lnTo>
                    <a:lnTo>
                      <a:pt x="90" y="44"/>
                    </a:lnTo>
                    <a:lnTo>
                      <a:pt x="88" y="48"/>
                    </a:lnTo>
                    <a:lnTo>
                      <a:pt x="84" y="52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2"/>
                    </a:lnTo>
                    <a:lnTo>
                      <a:pt x="88" y="4"/>
                    </a:lnTo>
                    <a:lnTo>
                      <a:pt x="90" y="8"/>
                    </a:lnTo>
                    <a:lnTo>
                      <a:pt x="90" y="12"/>
                    </a:lnTo>
                    <a:lnTo>
                      <a:pt x="90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1" name="Freeform 133">
                <a:extLst>
                  <a:ext uri="{FF2B5EF4-FFF2-40B4-BE49-F238E27FC236}">
                    <a16:creationId xmlns:a16="http://schemas.microsoft.com/office/drawing/2014/main" id="{8563F280-1329-4746-8829-9EF1391F1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163" y="985838"/>
                <a:ext cx="142875" cy="79375"/>
              </a:xfrm>
              <a:custGeom>
                <a:avLst/>
                <a:gdLst>
                  <a:gd name="T0" fmla="*/ 90 w 90"/>
                  <a:gd name="T1" fmla="*/ 38 h 50"/>
                  <a:gd name="T2" fmla="*/ 90 w 90"/>
                  <a:gd name="T3" fmla="*/ 38 h 50"/>
                  <a:gd name="T4" fmla="*/ 90 w 90"/>
                  <a:gd name="T5" fmla="*/ 44 h 50"/>
                  <a:gd name="T6" fmla="*/ 88 w 90"/>
                  <a:gd name="T7" fmla="*/ 48 h 50"/>
                  <a:gd name="T8" fmla="*/ 84 w 90"/>
                  <a:gd name="T9" fmla="*/ 50 h 50"/>
                  <a:gd name="T10" fmla="*/ 78 w 90"/>
                  <a:gd name="T11" fmla="*/ 50 h 50"/>
                  <a:gd name="T12" fmla="*/ 12 w 90"/>
                  <a:gd name="T13" fmla="*/ 50 h 50"/>
                  <a:gd name="T14" fmla="*/ 12 w 90"/>
                  <a:gd name="T15" fmla="*/ 50 h 50"/>
                  <a:gd name="T16" fmla="*/ 8 w 90"/>
                  <a:gd name="T17" fmla="*/ 50 h 50"/>
                  <a:gd name="T18" fmla="*/ 4 w 90"/>
                  <a:gd name="T19" fmla="*/ 48 h 50"/>
                  <a:gd name="T20" fmla="*/ 0 w 90"/>
                  <a:gd name="T21" fmla="*/ 44 h 50"/>
                  <a:gd name="T22" fmla="*/ 0 w 90"/>
                  <a:gd name="T23" fmla="*/ 38 h 50"/>
                  <a:gd name="T24" fmla="*/ 0 w 90"/>
                  <a:gd name="T25" fmla="*/ 12 h 50"/>
                  <a:gd name="T26" fmla="*/ 0 w 90"/>
                  <a:gd name="T27" fmla="*/ 12 h 50"/>
                  <a:gd name="T28" fmla="*/ 0 w 90"/>
                  <a:gd name="T29" fmla="*/ 6 h 50"/>
                  <a:gd name="T30" fmla="*/ 4 w 90"/>
                  <a:gd name="T31" fmla="*/ 2 h 50"/>
                  <a:gd name="T32" fmla="*/ 8 w 90"/>
                  <a:gd name="T33" fmla="*/ 0 h 50"/>
                  <a:gd name="T34" fmla="*/ 12 w 90"/>
                  <a:gd name="T35" fmla="*/ 0 h 50"/>
                  <a:gd name="T36" fmla="*/ 78 w 90"/>
                  <a:gd name="T37" fmla="*/ 0 h 50"/>
                  <a:gd name="T38" fmla="*/ 78 w 90"/>
                  <a:gd name="T39" fmla="*/ 0 h 50"/>
                  <a:gd name="T40" fmla="*/ 84 w 90"/>
                  <a:gd name="T41" fmla="*/ 0 h 50"/>
                  <a:gd name="T42" fmla="*/ 88 w 90"/>
                  <a:gd name="T43" fmla="*/ 2 h 50"/>
                  <a:gd name="T44" fmla="*/ 90 w 90"/>
                  <a:gd name="T45" fmla="*/ 6 h 50"/>
                  <a:gd name="T46" fmla="*/ 90 w 90"/>
                  <a:gd name="T47" fmla="*/ 12 h 50"/>
                  <a:gd name="T48" fmla="*/ 90 w 90"/>
                  <a:gd name="T49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50">
                    <a:moveTo>
                      <a:pt x="90" y="38"/>
                    </a:moveTo>
                    <a:lnTo>
                      <a:pt x="90" y="38"/>
                    </a:lnTo>
                    <a:lnTo>
                      <a:pt x="90" y="44"/>
                    </a:lnTo>
                    <a:lnTo>
                      <a:pt x="88" y="48"/>
                    </a:lnTo>
                    <a:lnTo>
                      <a:pt x="84" y="50"/>
                    </a:lnTo>
                    <a:lnTo>
                      <a:pt x="78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0" y="44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88" y="2"/>
                    </a:lnTo>
                    <a:lnTo>
                      <a:pt x="90" y="6"/>
                    </a:lnTo>
                    <a:lnTo>
                      <a:pt x="90" y="12"/>
                    </a:lnTo>
                    <a:lnTo>
                      <a:pt x="90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2" name="Freeform 134">
                <a:extLst>
                  <a:ext uri="{FF2B5EF4-FFF2-40B4-BE49-F238E27FC236}">
                    <a16:creationId xmlns:a16="http://schemas.microsoft.com/office/drawing/2014/main" id="{61581C87-79C2-4B65-9BDF-320D6D441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163" y="885825"/>
                <a:ext cx="142875" cy="80963"/>
              </a:xfrm>
              <a:custGeom>
                <a:avLst/>
                <a:gdLst>
                  <a:gd name="T0" fmla="*/ 90 w 90"/>
                  <a:gd name="T1" fmla="*/ 37 h 51"/>
                  <a:gd name="T2" fmla="*/ 90 w 90"/>
                  <a:gd name="T3" fmla="*/ 37 h 51"/>
                  <a:gd name="T4" fmla="*/ 90 w 90"/>
                  <a:gd name="T5" fmla="*/ 43 h 51"/>
                  <a:gd name="T6" fmla="*/ 88 w 90"/>
                  <a:gd name="T7" fmla="*/ 47 h 51"/>
                  <a:gd name="T8" fmla="*/ 84 w 90"/>
                  <a:gd name="T9" fmla="*/ 49 h 51"/>
                  <a:gd name="T10" fmla="*/ 78 w 90"/>
                  <a:gd name="T11" fmla="*/ 51 h 51"/>
                  <a:gd name="T12" fmla="*/ 12 w 90"/>
                  <a:gd name="T13" fmla="*/ 51 h 51"/>
                  <a:gd name="T14" fmla="*/ 12 w 90"/>
                  <a:gd name="T15" fmla="*/ 51 h 51"/>
                  <a:gd name="T16" fmla="*/ 8 w 90"/>
                  <a:gd name="T17" fmla="*/ 49 h 51"/>
                  <a:gd name="T18" fmla="*/ 4 w 90"/>
                  <a:gd name="T19" fmla="*/ 47 h 51"/>
                  <a:gd name="T20" fmla="*/ 0 w 90"/>
                  <a:gd name="T21" fmla="*/ 43 h 51"/>
                  <a:gd name="T22" fmla="*/ 0 w 90"/>
                  <a:gd name="T23" fmla="*/ 37 h 51"/>
                  <a:gd name="T24" fmla="*/ 0 w 90"/>
                  <a:gd name="T25" fmla="*/ 12 h 51"/>
                  <a:gd name="T26" fmla="*/ 0 w 90"/>
                  <a:gd name="T27" fmla="*/ 12 h 51"/>
                  <a:gd name="T28" fmla="*/ 0 w 90"/>
                  <a:gd name="T29" fmla="*/ 6 h 51"/>
                  <a:gd name="T30" fmla="*/ 4 w 90"/>
                  <a:gd name="T31" fmla="*/ 4 h 51"/>
                  <a:gd name="T32" fmla="*/ 8 w 90"/>
                  <a:gd name="T33" fmla="*/ 0 h 51"/>
                  <a:gd name="T34" fmla="*/ 12 w 90"/>
                  <a:gd name="T35" fmla="*/ 0 h 51"/>
                  <a:gd name="T36" fmla="*/ 78 w 90"/>
                  <a:gd name="T37" fmla="*/ 0 h 51"/>
                  <a:gd name="T38" fmla="*/ 78 w 90"/>
                  <a:gd name="T39" fmla="*/ 0 h 51"/>
                  <a:gd name="T40" fmla="*/ 84 w 90"/>
                  <a:gd name="T41" fmla="*/ 0 h 51"/>
                  <a:gd name="T42" fmla="*/ 88 w 90"/>
                  <a:gd name="T43" fmla="*/ 4 h 51"/>
                  <a:gd name="T44" fmla="*/ 90 w 90"/>
                  <a:gd name="T45" fmla="*/ 6 h 51"/>
                  <a:gd name="T46" fmla="*/ 90 w 90"/>
                  <a:gd name="T47" fmla="*/ 12 h 51"/>
                  <a:gd name="T48" fmla="*/ 90 w 90"/>
                  <a:gd name="T49" fmla="*/ 3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51">
                    <a:moveTo>
                      <a:pt x="90" y="37"/>
                    </a:moveTo>
                    <a:lnTo>
                      <a:pt x="90" y="37"/>
                    </a:lnTo>
                    <a:lnTo>
                      <a:pt x="90" y="43"/>
                    </a:lnTo>
                    <a:lnTo>
                      <a:pt x="88" y="47"/>
                    </a:lnTo>
                    <a:lnTo>
                      <a:pt x="84" y="49"/>
                    </a:lnTo>
                    <a:lnTo>
                      <a:pt x="78" y="51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8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88" y="4"/>
                    </a:lnTo>
                    <a:lnTo>
                      <a:pt x="90" y="6"/>
                    </a:lnTo>
                    <a:lnTo>
                      <a:pt x="90" y="12"/>
                    </a:lnTo>
                    <a:lnTo>
                      <a:pt x="90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3" name="Freeform 135">
                <a:extLst>
                  <a:ext uri="{FF2B5EF4-FFF2-40B4-BE49-F238E27FC236}">
                    <a16:creationId xmlns:a16="http://schemas.microsoft.com/office/drawing/2014/main" id="{238E8662-3D22-40FA-9131-7F9A909E6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9163" y="784225"/>
                <a:ext cx="142875" cy="82550"/>
              </a:xfrm>
              <a:custGeom>
                <a:avLst/>
                <a:gdLst>
                  <a:gd name="T0" fmla="*/ 90 w 90"/>
                  <a:gd name="T1" fmla="*/ 40 h 52"/>
                  <a:gd name="T2" fmla="*/ 90 w 90"/>
                  <a:gd name="T3" fmla="*/ 40 h 52"/>
                  <a:gd name="T4" fmla="*/ 90 w 90"/>
                  <a:gd name="T5" fmla="*/ 44 h 52"/>
                  <a:gd name="T6" fmla="*/ 88 w 90"/>
                  <a:gd name="T7" fmla="*/ 48 h 52"/>
                  <a:gd name="T8" fmla="*/ 84 w 90"/>
                  <a:gd name="T9" fmla="*/ 50 h 52"/>
                  <a:gd name="T10" fmla="*/ 78 w 90"/>
                  <a:gd name="T11" fmla="*/ 52 h 52"/>
                  <a:gd name="T12" fmla="*/ 12 w 90"/>
                  <a:gd name="T13" fmla="*/ 52 h 52"/>
                  <a:gd name="T14" fmla="*/ 12 w 90"/>
                  <a:gd name="T15" fmla="*/ 52 h 52"/>
                  <a:gd name="T16" fmla="*/ 8 w 90"/>
                  <a:gd name="T17" fmla="*/ 50 h 52"/>
                  <a:gd name="T18" fmla="*/ 4 w 90"/>
                  <a:gd name="T19" fmla="*/ 48 h 52"/>
                  <a:gd name="T20" fmla="*/ 0 w 90"/>
                  <a:gd name="T21" fmla="*/ 44 h 52"/>
                  <a:gd name="T22" fmla="*/ 0 w 90"/>
                  <a:gd name="T23" fmla="*/ 40 h 52"/>
                  <a:gd name="T24" fmla="*/ 0 w 90"/>
                  <a:gd name="T25" fmla="*/ 12 h 52"/>
                  <a:gd name="T26" fmla="*/ 0 w 90"/>
                  <a:gd name="T27" fmla="*/ 12 h 52"/>
                  <a:gd name="T28" fmla="*/ 0 w 90"/>
                  <a:gd name="T29" fmla="*/ 8 h 52"/>
                  <a:gd name="T30" fmla="*/ 4 w 90"/>
                  <a:gd name="T31" fmla="*/ 4 h 52"/>
                  <a:gd name="T32" fmla="*/ 8 w 90"/>
                  <a:gd name="T33" fmla="*/ 0 h 52"/>
                  <a:gd name="T34" fmla="*/ 12 w 90"/>
                  <a:gd name="T35" fmla="*/ 0 h 52"/>
                  <a:gd name="T36" fmla="*/ 78 w 90"/>
                  <a:gd name="T37" fmla="*/ 0 h 52"/>
                  <a:gd name="T38" fmla="*/ 78 w 90"/>
                  <a:gd name="T39" fmla="*/ 0 h 52"/>
                  <a:gd name="T40" fmla="*/ 84 w 90"/>
                  <a:gd name="T41" fmla="*/ 0 h 52"/>
                  <a:gd name="T42" fmla="*/ 88 w 90"/>
                  <a:gd name="T43" fmla="*/ 4 h 52"/>
                  <a:gd name="T44" fmla="*/ 90 w 90"/>
                  <a:gd name="T45" fmla="*/ 8 h 52"/>
                  <a:gd name="T46" fmla="*/ 90 w 90"/>
                  <a:gd name="T47" fmla="*/ 12 h 52"/>
                  <a:gd name="T48" fmla="*/ 90 w 90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52">
                    <a:moveTo>
                      <a:pt x="90" y="40"/>
                    </a:moveTo>
                    <a:lnTo>
                      <a:pt x="90" y="40"/>
                    </a:lnTo>
                    <a:lnTo>
                      <a:pt x="90" y="44"/>
                    </a:lnTo>
                    <a:lnTo>
                      <a:pt x="88" y="48"/>
                    </a:lnTo>
                    <a:lnTo>
                      <a:pt x="84" y="50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88" y="4"/>
                    </a:lnTo>
                    <a:lnTo>
                      <a:pt x="90" y="8"/>
                    </a:lnTo>
                    <a:lnTo>
                      <a:pt x="90" y="12"/>
                    </a:lnTo>
                    <a:lnTo>
                      <a:pt x="90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4" name="Freeform 136">
                <a:extLst>
                  <a:ext uri="{FF2B5EF4-FFF2-40B4-BE49-F238E27FC236}">
                    <a16:creationId xmlns:a16="http://schemas.microsoft.com/office/drawing/2014/main" id="{79D110A6-4B0B-44B4-90EA-1AFE637F1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4263" y="1485900"/>
                <a:ext cx="144463" cy="82550"/>
              </a:xfrm>
              <a:custGeom>
                <a:avLst/>
                <a:gdLst>
                  <a:gd name="T0" fmla="*/ 91 w 91"/>
                  <a:gd name="T1" fmla="*/ 40 h 52"/>
                  <a:gd name="T2" fmla="*/ 91 w 91"/>
                  <a:gd name="T3" fmla="*/ 40 h 52"/>
                  <a:gd name="T4" fmla="*/ 91 w 91"/>
                  <a:gd name="T5" fmla="*/ 44 h 52"/>
                  <a:gd name="T6" fmla="*/ 87 w 91"/>
                  <a:gd name="T7" fmla="*/ 48 h 52"/>
                  <a:gd name="T8" fmla="*/ 83 w 91"/>
                  <a:gd name="T9" fmla="*/ 52 h 52"/>
                  <a:gd name="T10" fmla="*/ 79 w 91"/>
                  <a:gd name="T11" fmla="*/ 52 h 52"/>
                  <a:gd name="T12" fmla="*/ 14 w 91"/>
                  <a:gd name="T13" fmla="*/ 52 h 52"/>
                  <a:gd name="T14" fmla="*/ 14 w 91"/>
                  <a:gd name="T15" fmla="*/ 52 h 52"/>
                  <a:gd name="T16" fmla="*/ 8 w 91"/>
                  <a:gd name="T17" fmla="*/ 52 h 52"/>
                  <a:gd name="T18" fmla="*/ 4 w 91"/>
                  <a:gd name="T19" fmla="*/ 48 h 52"/>
                  <a:gd name="T20" fmla="*/ 2 w 91"/>
                  <a:gd name="T21" fmla="*/ 44 h 52"/>
                  <a:gd name="T22" fmla="*/ 0 w 91"/>
                  <a:gd name="T23" fmla="*/ 40 h 52"/>
                  <a:gd name="T24" fmla="*/ 0 w 91"/>
                  <a:gd name="T25" fmla="*/ 12 h 52"/>
                  <a:gd name="T26" fmla="*/ 0 w 91"/>
                  <a:gd name="T27" fmla="*/ 12 h 52"/>
                  <a:gd name="T28" fmla="*/ 2 w 91"/>
                  <a:gd name="T29" fmla="*/ 8 h 52"/>
                  <a:gd name="T30" fmla="*/ 4 w 91"/>
                  <a:gd name="T31" fmla="*/ 4 h 52"/>
                  <a:gd name="T32" fmla="*/ 8 w 91"/>
                  <a:gd name="T33" fmla="*/ 2 h 52"/>
                  <a:gd name="T34" fmla="*/ 14 w 91"/>
                  <a:gd name="T35" fmla="*/ 0 h 52"/>
                  <a:gd name="T36" fmla="*/ 79 w 91"/>
                  <a:gd name="T37" fmla="*/ 0 h 52"/>
                  <a:gd name="T38" fmla="*/ 79 w 91"/>
                  <a:gd name="T39" fmla="*/ 0 h 52"/>
                  <a:gd name="T40" fmla="*/ 83 w 91"/>
                  <a:gd name="T41" fmla="*/ 2 h 52"/>
                  <a:gd name="T42" fmla="*/ 87 w 91"/>
                  <a:gd name="T43" fmla="*/ 4 h 52"/>
                  <a:gd name="T44" fmla="*/ 91 w 91"/>
                  <a:gd name="T45" fmla="*/ 8 h 52"/>
                  <a:gd name="T46" fmla="*/ 91 w 91"/>
                  <a:gd name="T47" fmla="*/ 12 h 52"/>
                  <a:gd name="T48" fmla="*/ 91 w 91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52">
                    <a:moveTo>
                      <a:pt x="91" y="40"/>
                    </a:moveTo>
                    <a:lnTo>
                      <a:pt x="91" y="40"/>
                    </a:lnTo>
                    <a:lnTo>
                      <a:pt x="91" y="44"/>
                    </a:lnTo>
                    <a:lnTo>
                      <a:pt x="87" y="48"/>
                    </a:lnTo>
                    <a:lnTo>
                      <a:pt x="83" y="52"/>
                    </a:lnTo>
                    <a:lnTo>
                      <a:pt x="79" y="5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2"/>
                    </a:lnTo>
                    <a:lnTo>
                      <a:pt x="87" y="4"/>
                    </a:lnTo>
                    <a:lnTo>
                      <a:pt x="91" y="8"/>
                    </a:lnTo>
                    <a:lnTo>
                      <a:pt x="91" y="12"/>
                    </a:lnTo>
                    <a:lnTo>
                      <a:pt x="91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5" name="Freeform 137">
                <a:extLst>
                  <a:ext uri="{FF2B5EF4-FFF2-40B4-BE49-F238E27FC236}">
                    <a16:creationId xmlns:a16="http://schemas.microsoft.com/office/drawing/2014/main" id="{E177508A-D5FD-4388-860D-C420F278F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4263" y="1389063"/>
                <a:ext cx="144463" cy="77788"/>
              </a:xfrm>
              <a:custGeom>
                <a:avLst/>
                <a:gdLst>
                  <a:gd name="T0" fmla="*/ 91 w 91"/>
                  <a:gd name="T1" fmla="*/ 37 h 49"/>
                  <a:gd name="T2" fmla="*/ 91 w 91"/>
                  <a:gd name="T3" fmla="*/ 37 h 49"/>
                  <a:gd name="T4" fmla="*/ 91 w 91"/>
                  <a:gd name="T5" fmla="*/ 43 h 49"/>
                  <a:gd name="T6" fmla="*/ 87 w 91"/>
                  <a:gd name="T7" fmla="*/ 47 h 49"/>
                  <a:gd name="T8" fmla="*/ 83 w 91"/>
                  <a:gd name="T9" fmla="*/ 49 h 49"/>
                  <a:gd name="T10" fmla="*/ 79 w 91"/>
                  <a:gd name="T11" fmla="*/ 49 h 49"/>
                  <a:gd name="T12" fmla="*/ 14 w 91"/>
                  <a:gd name="T13" fmla="*/ 49 h 49"/>
                  <a:gd name="T14" fmla="*/ 14 w 91"/>
                  <a:gd name="T15" fmla="*/ 49 h 49"/>
                  <a:gd name="T16" fmla="*/ 8 w 91"/>
                  <a:gd name="T17" fmla="*/ 49 h 49"/>
                  <a:gd name="T18" fmla="*/ 4 w 91"/>
                  <a:gd name="T19" fmla="*/ 47 h 49"/>
                  <a:gd name="T20" fmla="*/ 2 w 91"/>
                  <a:gd name="T21" fmla="*/ 43 h 49"/>
                  <a:gd name="T22" fmla="*/ 0 w 91"/>
                  <a:gd name="T23" fmla="*/ 37 h 49"/>
                  <a:gd name="T24" fmla="*/ 0 w 91"/>
                  <a:gd name="T25" fmla="*/ 11 h 49"/>
                  <a:gd name="T26" fmla="*/ 0 w 91"/>
                  <a:gd name="T27" fmla="*/ 11 h 49"/>
                  <a:gd name="T28" fmla="*/ 2 w 91"/>
                  <a:gd name="T29" fmla="*/ 5 h 49"/>
                  <a:gd name="T30" fmla="*/ 4 w 91"/>
                  <a:gd name="T31" fmla="*/ 1 h 49"/>
                  <a:gd name="T32" fmla="*/ 8 w 91"/>
                  <a:gd name="T33" fmla="*/ 0 h 49"/>
                  <a:gd name="T34" fmla="*/ 14 w 91"/>
                  <a:gd name="T35" fmla="*/ 0 h 49"/>
                  <a:gd name="T36" fmla="*/ 79 w 91"/>
                  <a:gd name="T37" fmla="*/ 0 h 49"/>
                  <a:gd name="T38" fmla="*/ 79 w 91"/>
                  <a:gd name="T39" fmla="*/ 0 h 49"/>
                  <a:gd name="T40" fmla="*/ 83 w 91"/>
                  <a:gd name="T41" fmla="*/ 0 h 49"/>
                  <a:gd name="T42" fmla="*/ 87 w 91"/>
                  <a:gd name="T43" fmla="*/ 1 h 49"/>
                  <a:gd name="T44" fmla="*/ 91 w 91"/>
                  <a:gd name="T45" fmla="*/ 5 h 49"/>
                  <a:gd name="T46" fmla="*/ 91 w 91"/>
                  <a:gd name="T47" fmla="*/ 11 h 49"/>
                  <a:gd name="T48" fmla="*/ 91 w 91"/>
                  <a:gd name="T49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49">
                    <a:moveTo>
                      <a:pt x="91" y="37"/>
                    </a:moveTo>
                    <a:lnTo>
                      <a:pt x="91" y="37"/>
                    </a:lnTo>
                    <a:lnTo>
                      <a:pt x="91" y="43"/>
                    </a:lnTo>
                    <a:lnTo>
                      <a:pt x="87" y="47"/>
                    </a:lnTo>
                    <a:lnTo>
                      <a:pt x="83" y="49"/>
                    </a:lnTo>
                    <a:lnTo>
                      <a:pt x="79" y="49"/>
                    </a:lnTo>
                    <a:lnTo>
                      <a:pt x="14" y="49"/>
                    </a:lnTo>
                    <a:lnTo>
                      <a:pt x="14" y="49"/>
                    </a:lnTo>
                    <a:lnTo>
                      <a:pt x="8" y="49"/>
                    </a:lnTo>
                    <a:lnTo>
                      <a:pt x="4" y="47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4" y="1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87" y="1"/>
                    </a:lnTo>
                    <a:lnTo>
                      <a:pt x="91" y="5"/>
                    </a:lnTo>
                    <a:lnTo>
                      <a:pt x="91" y="11"/>
                    </a:lnTo>
                    <a:lnTo>
                      <a:pt x="91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6" name="Freeform 138">
                <a:extLst>
                  <a:ext uri="{FF2B5EF4-FFF2-40B4-BE49-F238E27FC236}">
                    <a16:creationId xmlns:a16="http://schemas.microsoft.com/office/drawing/2014/main" id="{3237F6D3-E748-4C19-9E50-1DF339BA0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4263" y="1287463"/>
                <a:ext cx="144463" cy="82550"/>
              </a:xfrm>
              <a:custGeom>
                <a:avLst/>
                <a:gdLst>
                  <a:gd name="T0" fmla="*/ 91 w 91"/>
                  <a:gd name="T1" fmla="*/ 40 h 52"/>
                  <a:gd name="T2" fmla="*/ 91 w 91"/>
                  <a:gd name="T3" fmla="*/ 40 h 52"/>
                  <a:gd name="T4" fmla="*/ 91 w 91"/>
                  <a:gd name="T5" fmla="*/ 44 h 52"/>
                  <a:gd name="T6" fmla="*/ 87 w 91"/>
                  <a:gd name="T7" fmla="*/ 48 h 52"/>
                  <a:gd name="T8" fmla="*/ 83 w 91"/>
                  <a:gd name="T9" fmla="*/ 50 h 52"/>
                  <a:gd name="T10" fmla="*/ 79 w 91"/>
                  <a:gd name="T11" fmla="*/ 52 h 52"/>
                  <a:gd name="T12" fmla="*/ 14 w 91"/>
                  <a:gd name="T13" fmla="*/ 52 h 52"/>
                  <a:gd name="T14" fmla="*/ 14 w 91"/>
                  <a:gd name="T15" fmla="*/ 52 h 52"/>
                  <a:gd name="T16" fmla="*/ 8 w 91"/>
                  <a:gd name="T17" fmla="*/ 50 h 52"/>
                  <a:gd name="T18" fmla="*/ 4 w 91"/>
                  <a:gd name="T19" fmla="*/ 48 h 52"/>
                  <a:gd name="T20" fmla="*/ 2 w 91"/>
                  <a:gd name="T21" fmla="*/ 44 h 52"/>
                  <a:gd name="T22" fmla="*/ 0 w 91"/>
                  <a:gd name="T23" fmla="*/ 40 h 52"/>
                  <a:gd name="T24" fmla="*/ 0 w 91"/>
                  <a:gd name="T25" fmla="*/ 12 h 52"/>
                  <a:gd name="T26" fmla="*/ 0 w 91"/>
                  <a:gd name="T27" fmla="*/ 12 h 52"/>
                  <a:gd name="T28" fmla="*/ 2 w 91"/>
                  <a:gd name="T29" fmla="*/ 8 h 52"/>
                  <a:gd name="T30" fmla="*/ 4 w 91"/>
                  <a:gd name="T31" fmla="*/ 4 h 52"/>
                  <a:gd name="T32" fmla="*/ 8 w 91"/>
                  <a:gd name="T33" fmla="*/ 0 h 52"/>
                  <a:gd name="T34" fmla="*/ 14 w 91"/>
                  <a:gd name="T35" fmla="*/ 0 h 52"/>
                  <a:gd name="T36" fmla="*/ 79 w 91"/>
                  <a:gd name="T37" fmla="*/ 0 h 52"/>
                  <a:gd name="T38" fmla="*/ 79 w 91"/>
                  <a:gd name="T39" fmla="*/ 0 h 52"/>
                  <a:gd name="T40" fmla="*/ 83 w 91"/>
                  <a:gd name="T41" fmla="*/ 0 h 52"/>
                  <a:gd name="T42" fmla="*/ 87 w 91"/>
                  <a:gd name="T43" fmla="*/ 4 h 52"/>
                  <a:gd name="T44" fmla="*/ 91 w 91"/>
                  <a:gd name="T45" fmla="*/ 8 h 52"/>
                  <a:gd name="T46" fmla="*/ 91 w 91"/>
                  <a:gd name="T47" fmla="*/ 12 h 52"/>
                  <a:gd name="T48" fmla="*/ 91 w 91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52">
                    <a:moveTo>
                      <a:pt x="91" y="40"/>
                    </a:moveTo>
                    <a:lnTo>
                      <a:pt x="91" y="40"/>
                    </a:lnTo>
                    <a:lnTo>
                      <a:pt x="91" y="44"/>
                    </a:lnTo>
                    <a:lnTo>
                      <a:pt x="87" y="48"/>
                    </a:lnTo>
                    <a:lnTo>
                      <a:pt x="83" y="50"/>
                    </a:lnTo>
                    <a:lnTo>
                      <a:pt x="79" y="5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87" y="4"/>
                    </a:lnTo>
                    <a:lnTo>
                      <a:pt x="91" y="8"/>
                    </a:lnTo>
                    <a:lnTo>
                      <a:pt x="91" y="12"/>
                    </a:lnTo>
                    <a:lnTo>
                      <a:pt x="91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7" name="Freeform 139">
                <a:extLst>
                  <a:ext uri="{FF2B5EF4-FFF2-40B4-BE49-F238E27FC236}">
                    <a16:creationId xmlns:a16="http://schemas.microsoft.com/office/drawing/2014/main" id="{36AF1F05-BD72-4303-BEA1-1D29F288A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4263" y="1185863"/>
                <a:ext cx="144463" cy="82550"/>
              </a:xfrm>
              <a:custGeom>
                <a:avLst/>
                <a:gdLst>
                  <a:gd name="T0" fmla="*/ 91 w 91"/>
                  <a:gd name="T1" fmla="*/ 40 h 52"/>
                  <a:gd name="T2" fmla="*/ 91 w 91"/>
                  <a:gd name="T3" fmla="*/ 40 h 52"/>
                  <a:gd name="T4" fmla="*/ 91 w 91"/>
                  <a:gd name="T5" fmla="*/ 44 h 52"/>
                  <a:gd name="T6" fmla="*/ 87 w 91"/>
                  <a:gd name="T7" fmla="*/ 48 h 52"/>
                  <a:gd name="T8" fmla="*/ 83 w 91"/>
                  <a:gd name="T9" fmla="*/ 50 h 52"/>
                  <a:gd name="T10" fmla="*/ 79 w 91"/>
                  <a:gd name="T11" fmla="*/ 52 h 52"/>
                  <a:gd name="T12" fmla="*/ 14 w 91"/>
                  <a:gd name="T13" fmla="*/ 52 h 52"/>
                  <a:gd name="T14" fmla="*/ 14 w 91"/>
                  <a:gd name="T15" fmla="*/ 52 h 52"/>
                  <a:gd name="T16" fmla="*/ 8 w 91"/>
                  <a:gd name="T17" fmla="*/ 50 h 52"/>
                  <a:gd name="T18" fmla="*/ 4 w 91"/>
                  <a:gd name="T19" fmla="*/ 48 h 52"/>
                  <a:gd name="T20" fmla="*/ 2 w 91"/>
                  <a:gd name="T21" fmla="*/ 44 h 52"/>
                  <a:gd name="T22" fmla="*/ 0 w 91"/>
                  <a:gd name="T23" fmla="*/ 40 h 52"/>
                  <a:gd name="T24" fmla="*/ 0 w 91"/>
                  <a:gd name="T25" fmla="*/ 12 h 52"/>
                  <a:gd name="T26" fmla="*/ 0 w 91"/>
                  <a:gd name="T27" fmla="*/ 12 h 52"/>
                  <a:gd name="T28" fmla="*/ 2 w 91"/>
                  <a:gd name="T29" fmla="*/ 8 h 52"/>
                  <a:gd name="T30" fmla="*/ 4 w 91"/>
                  <a:gd name="T31" fmla="*/ 4 h 52"/>
                  <a:gd name="T32" fmla="*/ 8 w 91"/>
                  <a:gd name="T33" fmla="*/ 2 h 52"/>
                  <a:gd name="T34" fmla="*/ 14 w 91"/>
                  <a:gd name="T35" fmla="*/ 0 h 52"/>
                  <a:gd name="T36" fmla="*/ 79 w 91"/>
                  <a:gd name="T37" fmla="*/ 0 h 52"/>
                  <a:gd name="T38" fmla="*/ 79 w 91"/>
                  <a:gd name="T39" fmla="*/ 0 h 52"/>
                  <a:gd name="T40" fmla="*/ 83 w 91"/>
                  <a:gd name="T41" fmla="*/ 2 h 52"/>
                  <a:gd name="T42" fmla="*/ 87 w 91"/>
                  <a:gd name="T43" fmla="*/ 4 h 52"/>
                  <a:gd name="T44" fmla="*/ 91 w 91"/>
                  <a:gd name="T45" fmla="*/ 8 h 52"/>
                  <a:gd name="T46" fmla="*/ 91 w 91"/>
                  <a:gd name="T47" fmla="*/ 12 h 52"/>
                  <a:gd name="T48" fmla="*/ 91 w 91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52">
                    <a:moveTo>
                      <a:pt x="91" y="40"/>
                    </a:moveTo>
                    <a:lnTo>
                      <a:pt x="91" y="40"/>
                    </a:lnTo>
                    <a:lnTo>
                      <a:pt x="91" y="44"/>
                    </a:lnTo>
                    <a:lnTo>
                      <a:pt x="87" y="48"/>
                    </a:lnTo>
                    <a:lnTo>
                      <a:pt x="83" y="50"/>
                    </a:lnTo>
                    <a:lnTo>
                      <a:pt x="79" y="5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2"/>
                    </a:lnTo>
                    <a:lnTo>
                      <a:pt x="87" y="4"/>
                    </a:lnTo>
                    <a:lnTo>
                      <a:pt x="91" y="8"/>
                    </a:lnTo>
                    <a:lnTo>
                      <a:pt x="91" y="12"/>
                    </a:lnTo>
                    <a:lnTo>
                      <a:pt x="91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8" name="Freeform 140">
                <a:extLst>
                  <a:ext uri="{FF2B5EF4-FFF2-40B4-BE49-F238E27FC236}">
                    <a16:creationId xmlns:a16="http://schemas.microsoft.com/office/drawing/2014/main" id="{2C7CA3A3-BDD7-435A-B21A-AD1B9C259B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4263" y="1084263"/>
                <a:ext cx="144463" cy="82550"/>
              </a:xfrm>
              <a:custGeom>
                <a:avLst/>
                <a:gdLst>
                  <a:gd name="T0" fmla="*/ 91 w 91"/>
                  <a:gd name="T1" fmla="*/ 40 h 52"/>
                  <a:gd name="T2" fmla="*/ 91 w 91"/>
                  <a:gd name="T3" fmla="*/ 40 h 52"/>
                  <a:gd name="T4" fmla="*/ 91 w 91"/>
                  <a:gd name="T5" fmla="*/ 44 h 52"/>
                  <a:gd name="T6" fmla="*/ 87 w 91"/>
                  <a:gd name="T7" fmla="*/ 48 h 52"/>
                  <a:gd name="T8" fmla="*/ 83 w 91"/>
                  <a:gd name="T9" fmla="*/ 52 h 52"/>
                  <a:gd name="T10" fmla="*/ 79 w 91"/>
                  <a:gd name="T11" fmla="*/ 52 h 52"/>
                  <a:gd name="T12" fmla="*/ 14 w 91"/>
                  <a:gd name="T13" fmla="*/ 52 h 52"/>
                  <a:gd name="T14" fmla="*/ 14 w 91"/>
                  <a:gd name="T15" fmla="*/ 52 h 52"/>
                  <a:gd name="T16" fmla="*/ 8 w 91"/>
                  <a:gd name="T17" fmla="*/ 52 h 52"/>
                  <a:gd name="T18" fmla="*/ 4 w 91"/>
                  <a:gd name="T19" fmla="*/ 48 h 52"/>
                  <a:gd name="T20" fmla="*/ 2 w 91"/>
                  <a:gd name="T21" fmla="*/ 44 h 52"/>
                  <a:gd name="T22" fmla="*/ 0 w 91"/>
                  <a:gd name="T23" fmla="*/ 40 h 52"/>
                  <a:gd name="T24" fmla="*/ 0 w 91"/>
                  <a:gd name="T25" fmla="*/ 12 h 52"/>
                  <a:gd name="T26" fmla="*/ 0 w 91"/>
                  <a:gd name="T27" fmla="*/ 12 h 52"/>
                  <a:gd name="T28" fmla="*/ 2 w 91"/>
                  <a:gd name="T29" fmla="*/ 8 h 52"/>
                  <a:gd name="T30" fmla="*/ 4 w 91"/>
                  <a:gd name="T31" fmla="*/ 4 h 52"/>
                  <a:gd name="T32" fmla="*/ 8 w 91"/>
                  <a:gd name="T33" fmla="*/ 2 h 52"/>
                  <a:gd name="T34" fmla="*/ 14 w 91"/>
                  <a:gd name="T35" fmla="*/ 0 h 52"/>
                  <a:gd name="T36" fmla="*/ 79 w 91"/>
                  <a:gd name="T37" fmla="*/ 0 h 52"/>
                  <a:gd name="T38" fmla="*/ 79 w 91"/>
                  <a:gd name="T39" fmla="*/ 0 h 52"/>
                  <a:gd name="T40" fmla="*/ 83 w 91"/>
                  <a:gd name="T41" fmla="*/ 2 h 52"/>
                  <a:gd name="T42" fmla="*/ 87 w 91"/>
                  <a:gd name="T43" fmla="*/ 4 h 52"/>
                  <a:gd name="T44" fmla="*/ 91 w 91"/>
                  <a:gd name="T45" fmla="*/ 8 h 52"/>
                  <a:gd name="T46" fmla="*/ 91 w 91"/>
                  <a:gd name="T47" fmla="*/ 12 h 52"/>
                  <a:gd name="T48" fmla="*/ 91 w 91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52">
                    <a:moveTo>
                      <a:pt x="91" y="40"/>
                    </a:moveTo>
                    <a:lnTo>
                      <a:pt x="91" y="40"/>
                    </a:lnTo>
                    <a:lnTo>
                      <a:pt x="91" y="44"/>
                    </a:lnTo>
                    <a:lnTo>
                      <a:pt x="87" y="48"/>
                    </a:lnTo>
                    <a:lnTo>
                      <a:pt x="83" y="52"/>
                    </a:lnTo>
                    <a:lnTo>
                      <a:pt x="79" y="52"/>
                    </a:lnTo>
                    <a:lnTo>
                      <a:pt x="14" y="52"/>
                    </a:lnTo>
                    <a:lnTo>
                      <a:pt x="14" y="52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2"/>
                    </a:lnTo>
                    <a:lnTo>
                      <a:pt x="87" y="4"/>
                    </a:lnTo>
                    <a:lnTo>
                      <a:pt x="91" y="8"/>
                    </a:lnTo>
                    <a:lnTo>
                      <a:pt x="91" y="12"/>
                    </a:lnTo>
                    <a:lnTo>
                      <a:pt x="91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9" name="Freeform 141">
                <a:extLst>
                  <a:ext uri="{FF2B5EF4-FFF2-40B4-BE49-F238E27FC236}">
                    <a16:creationId xmlns:a16="http://schemas.microsoft.com/office/drawing/2014/main" id="{CA1B496A-8D1C-4635-A855-7847C026A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951" y="1485900"/>
                <a:ext cx="146050" cy="82550"/>
              </a:xfrm>
              <a:custGeom>
                <a:avLst/>
                <a:gdLst>
                  <a:gd name="T0" fmla="*/ 92 w 92"/>
                  <a:gd name="T1" fmla="*/ 40 h 52"/>
                  <a:gd name="T2" fmla="*/ 92 w 92"/>
                  <a:gd name="T3" fmla="*/ 40 h 52"/>
                  <a:gd name="T4" fmla="*/ 90 w 92"/>
                  <a:gd name="T5" fmla="*/ 44 h 52"/>
                  <a:gd name="T6" fmla="*/ 88 w 92"/>
                  <a:gd name="T7" fmla="*/ 48 h 52"/>
                  <a:gd name="T8" fmla="*/ 84 w 92"/>
                  <a:gd name="T9" fmla="*/ 52 h 52"/>
                  <a:gd name="T10" fmla="*/ 78 w 92"/>
                  <a:gd name="T11" fmla="*/ 52 h 52"/>
                  <a:gd name="T12" fmla="*/ 12 w 92"/>
                  <a:gd name="T13" fmla="*/ 52 h 52"/>
                  <a:gd name="T14" fmla="*/ 12 w 92"/>
                  <a:gd name="T15" fmla="*/ 52 h 52"/>
                  <a:gd name="T16" fmla="*/ 8 w 92"/>
                  <a:gd name="T17" fmla="*/ 52 h 52"/>
                  <a:gd name="T18" fmla="*/ 4 w 92"/>
                  <a:gd name="T19" fmla="*/ 48 h 52"/>
                  <a:gd name="T20" fmla="*/ 2 w 92"/>
                  <a:gd name="T21" fmla="*/ 44 h 52"/>
                  <a:gd name="T22" fmla="*/ 0 w 92"/>
                  <a:gd name="T23" fmla="*/ 40 h 52"/>
                  <a:gd name="T24" fmla="*/ 0 w 92"/>
                  <a:gd name="T25" fmla="*/ 12 h 52"/>
                  <a:gd name="T26" fmla="*/ 0 w 92"/>
                  <a:gd name="T27" fmla="*/ 12 h 52"/>
                  <a:gd name="T28" fmla="*/ 2 w 92"/>
                  <a:gd name="T29" fmla="*/ 8 h 52"/>
                  <a:gd name="T30" fmla="*/ 4 w 92"/>
                  <a:gd name="T31" fmla="*/ 4 h 52"/>
                  <a:gd name="T32" fmla="*/ 8 w 92"/>
                  <a:gd name="T33" fmla="*/ 2 h 52"/>
                  <a:gd name="T34" fmla="*/ 12 w 92"/>
                  <a:gd name="T35" fmla="*/ 0 h 52"/>
                  <a:gd name="T36" fmla="*/ 78 w 92"/>
                  <a:gd name="T37" fmla="*/ 0 h 52"/>
                  <a:gd name="T38" fmla="*/ 78 w 92"/>
                  <a:gd name="T39" fmla="*/ 0 h 52"/>
                  <a:gd name="T40" fmla="*/ 84 w 92"/>
                  <a:gd name="T41" fmla="*/ 2 h 52"/>
                  <a:gd name="T42" fmla="*/ 88 w 92"/>
                  <a:gd name="T43" fmla="*/ 4 h 52"/>
                  <a:gd name="T44" fmla="*/ 90 w 92"/>
                  <a:gd name="T45" fmla="*/ 8 h 52"/>
                  <a:gd name="T46" fmla="*/ 92 w 92"/>
                  <a:gd name="T47" fmla="*/ 12 h 52"/>
                  <a:gd name="T48" fmla="*/ 92 w 92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" h="52">
                    <a:moveTo>
                      <a:pt x="92" y="40"/>
                    </a:moveTo>
                    <a:lnTo>
                      <a:pt x="92" y="40"/>
                    </a:lnTo>
                    <a:lnTo>
                      <a:pt x="90" y="44"/>
                    </a:lnTo>
                    <a:lnTo>
                      <a:pt x="88" y="48"/>
                    </a:lnTo>
                    <a:lnTo>
                      <a:pt x="84" y="52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2"/>
                    </a:lnTo>
                    <a:lnTo>
                      <a:pt x="88" y="4"/>
                    </a:lnTo>
                    <a:lnTo>
                      <a:pt x="90" y="8"/>
                    </a:lnTo>
                    <a:lnTo>
                      <a:pt x="92" y="12"/>
                    </a:lnTo>
                    <a:lnTo>
                      <a:pt x="92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0" name="Freeform 142">
                <a:extLst>
                  <a:ext uri="{FF2B5EF4-FFF2-40B4-BE49-F238E27FC236}">
                    <a16:creationId xmlns:a16="http://schemas.microsoft.com/office/drawing/2014/main" id="{3C18E77E-89E5-434E-AA5C-45817609A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951" y="1389063"/>
                <a:ext cx="146050" cy="77788"/>
              </a:xfrm>
              <a:custGeom>
                <a:avLst/>
                <a:gdLst>
                  <a:gd name="T0" fmla="*/ 92 w 92"/>
                  <a:gd name="T1" fmla="*/ 37 h 49"/>
                  <a:gd name="T2" fmla="*/ 92 w 92"/>
                  <a:gd name="T3" fmla="*/ 37 h 49"/>
                  <a:gd name="T4" fmla="*/ 90 w 92"/>
                  <a:gd name="T5" fmla="*/ 43 h 49"/>
                  <a:gd name="T6" fmla="*/ 88 w 92"/>
                  <a:gd name="T7" fmla="*/ 47 h 49"/>
                  <a:gd name="T8" fmla="*/ 84 w 92"/>
                  <a:gd name="T9" fmla="*/ 49 h 49"/>
                  <a:gd name="T10" fmla="*/ 78 w 92"/>
                  <a:gd name="T11" fmla="*/ 49 h 49"/>
                  <a:gd name="T12" fmla="*/ 12 w 92"/>
                  <a:gd name="T13" fmla="*/ 49 h 49"/>
                  <a:gd name="T14" fmla="*/ 12 w 92"/>
                  <a:gd name="T15" fmla="*/ 49 h 49"/>
                  <a:gd name="T16" fmla="*/ 8 w 92"/>
                  <a:gd name="T17" fmla="*/ 49 h 49"/>
                  <a:gd name="T18" fmla="*/ 4 w 92"/>
                  <a:gd name="T19" fmla="*/ 47 h 49"/>
                  <a:gd name="T20" fmla="*/ 2 w 92"/>
                  <a:gd name="T21" fmla="*/ 43 h 49"/>
                  <a:gd name="T22" fmla="*/ 0 w 92"/>
                  <a:gd name="T23" fmla="*/ 37 h 49"/>
                  <a:gd name="T24" fmla="*/ 0 w 92"/>
                  <a:gd name="T25" fmla="*/ 11 h 49"/>
                  <a:gd name="T26" fmla="*/ 0 w 92"/>
                  <a:gd name="T27" fmla="*/ 11 h 49"/>
                  <a:gd name="T28" fmla="*/ 2 w 92"/>
                  <a:gd name="T29" fmla="*/ 5 h 49"/>
                  <a:gd name="T30" fmla="*/ 4 w 92"/>
                  <a:gd name="T31" fmla="*/ 1 h 49"/>
                  <a:gd name="T32" fmla="*/ 8 w 92"/>
                  <a:gd name="T33" fmla="*/ 0 h 49"/>
                  <a:gd name="T34" fmla="*/ 12 w 92"/>
                  <a:gd name="T35" fmla="*/ 0 h 49"/>
                  <a:gd name="T36" fmla="*/ 78 w 92"/>
                  <a:gd name="T37" fmla="*/ 0 h 49"/>
                  <a:gd name="T38" fmla="*/ 78 w 92"/>
                  <a:gd name="T39" fmla="*/ 0 h 49"/>
                  <a:gd name="T40" fmla="*/ 84 w 92"/>
                  <a:gd name="T41" fmla="*/ 0 h 49"/>
                  <a:gd name="T42" fmla="*/ 88 w 92"/>
                  <a:gd name="T43" fmla="*/ 1 h 49"/>
                  <a:gd name="T44" fmla="*/ 90 w 92"/>
                  <a:gd name="T45" fmla="*/ 5 h 49"/>
                  <a:gd name="T46" fmla="*/ 92 w 92"/>
                  <a:gd name="T47" fmla="*/ 11 h 49"/>
                  <a:gd name="T48" fmla="*/ 92 w 92"/>
                  <a:gd name="T49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" h="49">
                    <a:moveTo>
                      <a:pt x="92" y="37"/>
                    </a:moveTo>
                    <a:lnTo>
                      <a:pt x="92" y="37"/>
                    </a:lnTo>
                    <a:lnTo>
                      <a:pt x="90" y="43"/>
                    </a:lnTo>
                    <a:lnTo>
                      <a:pt x="88" y="47"/>
                    </a:lnTo>
                    <a:lnTo>
                      <a:pt x="84" y="49"/>
                    </a:lnTo>
                    <a:lnTo>
                      <a:pt x="78" y="49"/>
                    </a:lnTo>
                    <a:lnTo>
                      <a:pt x="12" y="49"/>
                    </a:lnTo>
                    <a:lnTo>
                      <a:pt x="12" y="49"/>
                    </a:lnTo>
                    <a:lnTo>
                      <a:pt x="8" y="49"/>
                    </a:lnTo>
                    <a:lnTo>
                      <a:pt x="4" y="47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4" y="1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88" y="1"/>
                    </a:lnTo>
                    <a:lnTo>
                      <a:pt x="90" y="5"/>
                    </a:lnTo>
                    <a:lnTo>
                      <a:pt x="92" y="11"/>
                    </a:lnTo>
                    <a:lnTo>
                      <a:pt x="92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1" name="Freeform 143">
                <a:extLst>
                  <a:ext uri="{FF2B5EF4-FFF2-40B4-BE49-F238E27FC236}">
                    <a16:creationId xmlns:a16="http://schemas.microsoft.com/office/drawing/2014/main" id="{45DA32E7-5B49-4CCF-B342-733AC04CB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951" y="1287463"/>
                <a:ext cx="146050" cy="82550"/>
              </a:xfrm>
              <a:custGeom>
                <a:avLst/>
                <a:gdLst>
                  <a:gd name="T0" fmla="*/ 92 w 92"/>
                  <a:gd name="T1" fmla="*/ 40 h 52"/>
                  <a:gd name="T2" fmla="*/ 92 w 92"/>
                  <a:gd name="T3" fmla="*/ 40 h 52"/>
                  <a:gd name="T4" fmla="*/ 90 w 92"/>
                  <a:gd name="T5" fmla="*/ 44 h 52"/>
                  <a:gd name="T6" fmla="*/ 88 w 92"/>
                  <a:gd name="T7" fmla="*/ 48 h 52"/>
                  <a:gd name="T8" fmla="*/ 84 w 92"/>
                  <a:gd name="T9" fmla="*/ 50 h 52"/>
                  <a:gd name="T10" fmla="*/ 78 w 92"/>
                  <a:gd name="T11" fmla="*/ 52 h 52"/>
                  <a:gd name="T12" fmla="*/ 12 w 92"/>
                  <a:gd name="T13" fmla="*/ 52 h 52"/>
                  <a:gd name="T14" fmla="*/ 12 w 92"/>
                  <a:gd name="T15" fmla="*/ 52 h 52"/>
                  <a:gd name="T16" fmla="*/ 8 w 92"/>
                  <a:gd name="T17" fmla="*/ 50 h 52"/>
                  <a:gd name="T18" fmla="*/ 4 w 92"/>
                  <a:gd name="T19" fmla="*/ 48 h 52"/>
                  <a:gd name="T20" fmla="*/ 2 w 92"/>
                  <a:gd name="T21" fmla="*/ 44 h 52"/>
                  <a:gd name="T22" fmla="*/ 0 w 92"/>
                  <a:gd name="T23" fmla="*/ 40 h 52"/>
                  <a:gd name="T24" fmla="*/ 0 w 92"/>
                  <a:gd name="T25" fmla="*/ 12 h 52"/>
                  <a:gd name="T26" fmla="*/ 0 w 92"/>
                  <a:gd name="T27" fmla="*/ 12 h 52"/>
                  <a:gd name="T28" fmla="*/ 2 w 92"/>
                  <a:gd name="T29" fmla="*/ 8 h 52"/>
                  <a:gd name="T30" fmla="*/ 4 w 92"/>
                  <a:gd name="T31" fmla="*/ 4 h 52"/>
                  <a:gd name="T32" fmla="*/ 8 w 92"/>
                  <a:gd name="T33" fmla="*/ 0 h 52"/>
                  <a:gd name="T34" fmla="*/ 12 w 92"/>
                  <a:gd name="T35" fmla="*/ 0 h 52"/>
                  <a:gd name="T36" fmla="*/ 78 w 92"/>
                  <a:gd name="T37" fmla="*/ 0 h 52"/>
                  <a:gd name="T38" fmla="*/ 78 w 92"/>
                  <a:gd name="T39" fmla="*/ 0 h 52"/>
                  <a:gd name="T40" fmla="*/ 84 w 92"/>
                  <a:gd name="T41" fmla="*/ 0 h 52"/>
                  <a:gd name="T42" fmla="*/ 88 w 92"/>
                  <a:gd name="T43" fmla="*/ 4 h 52"/>
                  <a:gd name="T44" fmla="*/ 90 w 92"/>
                  <a:gd name="T45" fmla="*/ 8 h 52"/>
                  <a:gd name="T46" fmla="*/ 92 w 92"/>
                  <a:gd name="T47" fmla="*/ 12 h 52"/>
                  <a:gd name="T48" fmla="*/ 92 w 92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" h="52">
                    <a:moveTo>
                      <a:pt x="92" y="40"/>
                    </a:moveTo>
                    <a:lnTo>
                      <a:pt x="92" y="40"/>
                    </a:lnTo>
                    <a:lnTo>
                      <a:pt x="90" y="44"/>
                    </a:lnTo>
                    <a:lnTo>
                      <a:pt x="88" y="48"/>
                    </a:lnTo>
                    <a:lnTo>
                      <a:pt x="84" y="50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88" y="4"/>
                    </a:lnTo>
                    <a:lnTo>
                      <a:pt x="90" y="8"/>
                    </a:lnTo>
                    <a:lnTo>
                      <a:pt x="92" y="12"/>
                    </a:lnTo>
                    <a:lnTo>
                      <a:pt x="92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2" name="Freeform 144">
                <a:extLst>
                  <a:ext uri="{FF2B5EF4-FFF2-40B4-BE49-F238E27FC236}">
                    <a16:creationId xmlns:a16="http://schemas.microsoft.com/office/drawing/2014/main" id="{BB0B7546-E778-4B66-826F-8848C5228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951" y="1185863"/>
                <a:ext cx="146050" cy="82550"/>
              </a:xfrm>
              <a:custGeom>
                <a:avLst/>
                <a:gdLst>
                  <a:gd name="T0" fmla="*/ 92 w 92"/>
                  <a:gd name="T1" fmla="*/ 40 h 52"/>
                  <a:gd name="T2" fmla="*/ 92 w 92"/>
                  <a:gd name="T3" fmla="*/ 40 h 52"/>
                  <a:gd name="T4" fmla="*/ 90 w 92"/>
                  <a:gd name="T5" fmla="*/ 44 h 52"/>
                  <a:gd name="T6" fmla="*/ 88 w 92"/>
                  <a:gd name="T7" fmla="*/ 48 h 52"/>
                  <a:gd name="T8" fmla="*/ 84 w 92"/>
                  <a:gd name="T9" fmla="*/ 50 h 52"/>
                  <a:gd name="T10" fmla="*/ 78 w 92"/>
                  <a:gd name="T11" fmla="*/ 52 h 52"/>
                  <a:gd name="T12" fmla="*/ 12 w 92"/>
                  <a:gd name="T13" fmla="*/ 52 h 52"/>
                  <a:gd name="T14" fmla="*/ 12 w 92"/>
                  <a:gd name="T15" fmla="*/ 52 h 52"/>
                  <a:gd name="T16" fmla="*/ 8 w 92"/>
                  <a:gd name="T17" fmla="*/ 50 h 52"/>
                  <a:gd name="T18" fmla="*/ 4 w 92"/>
                  <a:gd name="T19" fmla="*/ 48 h 52"/>
                  <a:gd name="T20" fmla="*/ 2 w 92"/>
                  <a:gd name="T21" fmla="*/ 44 h 52"/>
                  <a:gd name="T22" fmla="*/ 0 w 92"/>
                  <a:gd name="T23" fmla="*/ 40 h 52"/>
                  <a:gd name="T24" fmla="*/ 0 w 92"/>
                  <a:gd name="T25" fmla="*/ 12 h 52"/>
                  <a:gd name="T26" fmla="*/ 0 w 92"/>
                  <a:gd name="T27" fmla="*/ 12 h 52"/>
                  <a:gd name="T28" fmla="*/ 2 w 92"/>
                  <a:gd name="T29" fmla="*/ 8 h 52"/>
                  <a:gd name="T30" fmla="*/ 4 w 92"/>
                  <a:gd name="T31" fmla="*/ 4 h 52"/>
                  <a:gd name="T32" fmla="*/ 8 w 92"/>
                  <a:gd name="T33" fmla="*/ 2 h 52"/>
                  <a:gd name="T34" fmla="*/ 12 w 92"/>
                  <a:gd name="T35" fmla="*/ 0 h 52"/>
                  <a:gd name="T36" fmla="*/ 78 w 92"/>
                  <a:gd name="T37" fmla="*/ 0 h 52"/>
                  <a:gd name="T38" fmla="*/ 78 w 92"/>
                  <a:gd name="T39" fmla="*/ 0 h 52"/>
                  <a:gd name="T40" fmla="*/ 84 w 92"/>
                  <a:gd name="T41" fmla="*/ 2 h 52"/>
                  <a:gd name="T42" fmla="*/ 88 w 92"/>
                  <a:gd name="T43" fmla="*/ 4 h 52"/>
                  <a:gd name="T44" fmla="*/ 90 w 92"/>
                  <a:gd name="T45" fmla="*/ 8 h 52"/>
                  <a:gd name="T46" fmla="*/ 92 w 92"/>
                  <a:gd name="T47" fmla="*/ 12 h 52"/>
                  <a:gd name="T48" fmla="*/ 92 w 92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" h="52">
                    <a:moveTo>
                      <a:pt x="92" y="40"/>
                    </a:moveTo>
                    <a:lnTo>
                      <a:pt x="92" y="40"/>
                    </a:lnTo>
                    <a:lnTo>
                      <a:pt x="90" y="44"/>
                    </a:lnTo>
                    <a:lnTo>
                      <a:pt x="88" y="48"/>
                    </a:lnTo>
                    <a:lnTo>
                      <a:pt x="84" y="50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2"/>
                    </a:lnTo>
                    <a:lnTo>
                      <a:pt x="88" y="4"/>
                    </a:lnTo>
                    <a:lnTo>
                      <a:pt x="90" y="8"/>
                    </a:lnTo>
                    <a:lnTo>
                      <a:pt x="92" y="12"/>
                    </a:lnTo>
                    <a:lnTo>
                      <a:pt x="92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3" name="Freeform 145">
                <a:extLst>
                  <a:ext uri="{FF2B5EF4-FFF2-40B4-BE49-F238E27FC236}">
                    <a16:creationId xmlns:a16="http://schemas.microsoft.com/office/drawing/2014/main" id="{817D8919-2AAC-4B75-8034-52352AE14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951" y="1084263"/>
                <a:ext cx="146050" cy="82550"/>
              </a:xfrm>
              <a:custGeom>
                <a:avLst/>
                <a:gdLst>
                  <a:gd name="T0" fmla="*/ 92 w 92"/>
                  <a:gd name="T1" fmla="*/ 40 h 52"/>
                  <a:gd name="T2" fmla="*/ 92 w 92"/>
                  <a:gd name="T3" fmla="*/ 40 h 52"/>
                  <a:gd name="T4" fmla="*/ 90 w 92"/>
                  <a:gd name="T5" fmla="*/ 44 h 52"/>
                  <a:gd name="T6" fmla="*/ 88 w 92"/>
                  <a:gd name="T7" fmla="*/ 48 h 52"/>
                  <a:gd name="T8" fmla="*/ 84 w 92"/>
                  <a:gd name="T9" fmla="*/ 52 h 52"/>
                  <a:gd name="T10" fmla="*/ 78 w 92"/>
                  <a:gd name="T11" fmla="*/ 52 h 52"/>
                  <a:gd name="T12" fmla="*/ 12 w 92"/>
                  <a:gd name="T13" fmla="*/ 52 h 52"/>
                  <a:gd name="T14" fmla="*/ 12 w 92"/>
                  <a:gd name="T15" fmla="*/ 52 h 52"/>
                  <a:gd name="T16" fmla="*/ 8 w 92"/>
                  <a:gd name="T17" fmla="*/ 52 h 52"/>
                  <a:gd name="T18" fmla="*/ 4 w 92"/>
                  <a:gd name="T19" fmla="*/ 48 h 52"/>
                  <a:gd name="T20" fmla="*/ 2 w 92"/>
                  <a:gd name="T21" fmla="*/ 44 h 52"/>
                  <a:gd name="T22" fmla="*/ 0 w 92"/>
                  <a:gd name="T23" fmla="*/ 40 h 52"/>
                  <a:gd name="T24" fmla="*/ 0 w 92"/>
                  <a:gd name="T25" fmla="*/ 12 h 52"/>
                  <a:gd name="T26" fmla="*/ 0 w 92"/>
                  <a:gd name="T27" fmla="*/ 12 h 52"/>
                  <a:gd name="T28" fmla="*/ 2 w 92"/>
                  <a:gd name="T29" fmla="*/ 8 h 52"/>
                  <a:gd name="T30" fmla="*/ 4 w 92"/>
                  <a:gd name="T31" fmla="*/ 4 h 52"/>
                  <a:gd name="T32" fmla="*/ 8 w 92"/>
                  <a:gd name="T33" fmla="*/ 2 h 52"/>
                  <a:gd name="T34" fmla="*/ 12 w 92"/>
                  <a:gd name="T35" fmla="*/ 0 h 52"/>
                  <a:gd name="T36" fmla="*/ 78 w 92"/>
                  <a:gd name="T37" fmla="*/ 0 h 52"/>
                  <a:gd name="T38" fmla="*/ 78 w 92"/>
                  <a:gd name="T39" fmla="*/ 0 h 52"/>
                  <a:gd name="T40" fmla="*/ 84 w 92"/>
                  <a:gd name="T41" fmla="*/ 2 h 52"/>
                  <a:gd name="T42" fmla="*/ 88 w 92"/>
                  <a:gd name="T43" fmla="*/ 4 h 52"/>
                  <a:gd name="T44" fmla="*/ 90 w 92"/>
                  <a:gd name="T45" fmla="*/ 8 h 52"/>
                  <a:gd name="T46" fmla="*/ 92 w 92"/>
                  <a:gd name="T47" fmla="*/ 12 h 52"/>
                  <a:gd name="T48" fmla="*/ 92 w 92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" h="52">
                    <a:moveTo>
                      <a:pt x="92" y="40"/>
                    </a:moveTo>
                    <a:lnTo>
                      <a:pt x="92" y="40"/>
                    </a:lnTo>
                    <a:lnTo>
                      <a:pt x="90" y="44"/>
                    </a:lnTo>
                    <a:lnTo>
                      <a:pt x="88" y="48"/>
                    </a:lnTo>
                    <a:lnTo>
                      <a:pt x="84" y="52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2"/>
                    </a:lnTo>
                    <a:lnTo>
                      <a:pt x="88" y="4"/>
                    </a:lnTo>
                    <a:lnTo>
                      <a:pt x="90" y="8"/>
                    </a:lnTo>
                    <a:lnTo>
                      <a:pt x="92" y="12"/>
                    </a:lnTo>
                    <a:lnTo>
                      <a:pt x="92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4" name="Freeform 146">
                <a:extLst>
                  <a:ext uri="{FF2B5EF4-FFF2-40B4-BE49-F238E27FC236}">
                    <a16:creationId xmlns:a16="http://schemas.microsoft.com/office/drawing/2014/main" id="{9C686D9A-65DE-4421-A0D6-D3D11CD24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0951" y="985838"/>
                <a:ext cx="146050" cy="79375"/>
              </a:xfrm>
              <a:custGeom>
                <a:avLst/>
                <a:gdLst>
                  <a:gd name="T0" fmla="*/ 92 w 92"/>
                  <a:gd name="T1" fmla="*/ 38 h 50"/>
                  <a:gd name="T2" fmla="*/ 92 w 92"/>
                  <a:gd name="T3" fmla="*/ 38 h 50"/>
                  <a:gd name="T4" fmla="*/ 90 w 92"/>
                  <a:gd name="T5" fmla="*/ 44 h 50"/>
                  <a:gd name="T6" fmla="*/ 88 w 92"/>
                  <a:gd name="T7" fmla="*/ 48 h 50"/>
                  <a:gd name="T8" fmla="*/ 84 w 92"/>
                  <a:gd name="T9" fmla="*/ 50 h 50"/>
                  <a:gd name="T10" fmla="*/ 78 w 92"/>
                  <a:gd name="T11" fmla="*/ 50 h 50"/>
                  <a:gd name="T12" fmla="*/ 12 w 92"/>
                  <a:gd name="T13" fmla="*/ 50 h 50"/>
                  <a:gd name="T14" fmla="*/ 12 w 92"/>
                  <a:gd name="T15" fmla="*/ 50 h 50"/>
                  <a:gd name="T16" fmla="*/ 8 w 92"/>
                  <a:gd name="T17" fmla="*/ 50 h 50"/>
                  <a:gd name="T18" fmla="*/ 4 w 92"/>
                  <a:gd name="T19" fmla="*/ 48 h 50"/>
                  <a:gd name="T20" fmla="*/ 2 w 92"/>
                  <a:gd name="T21" fmla="*/ 44 h 50"/>
                  <a:gd name="T22" fmla="*/ 0 w 92"/>
                  <a:gd name="T23" fmla="*/ 38 h 50"/>
                  <a:gd name="T24" fmla="*/ 0 w 92"/>
                  <a:gd name="T25" fmla="*/ 12 h 50"/>
                  <a:gd name="T26" fmla="*/ 0 w 92"/>
                  <a:gd name="T27" fmla="*/ 12 h 50"/>
                  <a:gd name="T28" fmla="*/ 2 w 92"/>
                  <a:gd name="T29" fmla="*/ 6 h 50"/>
                  <a:gd name="T30" fmla="*/ 4 w 92"/>
                  <a:gd name="T31" fmla="*/ 2 h 50"/>
                  <a:gd name="T32" fmla="*/ 8 w 92"/>
                  <a:gd name="T33" fmla="*/ 0 h 50"/>
                  <a:gd name="T34" fmla="*/ 12 w 92"/>
                  <a:gd name="T35" fmla="*/ 0 h 50"/>
                  <a:gd name="T36" fmla="*/ 78 w 92"/>
                  <a:gd name="T37" fmla="*/ 0 h 50"/>
                  <a:gd name="T38" fmla="*/ 78 w 92"/>
                  <a:gd name="T39" fmla="*/ 0 h 50"/>
                  <a:gd name="T40" fmla="*/ 84 w 92"/>
                  <a:gd name="T41" fmla="*/ 0 h 50"/>
                  <a:gd name="T42" fmla="*/ 88 w 92"/>
                  <a:gd name="T43" fmla="*/ 2 h 50"/>
                  <a:gd name="T44" fmla="*/ 90 w 92"/>
                  <a:gd name="T45" fmla="*/ 6 h 50"/>
                  <a:gd name="T46" fmla="*/ 92 w 92"/>
                  <a:gd name="T47" fmla="*/ 12 h 50"/>
                  <a:gd name="T48" fmla="*/ 92 w 92"/>
                  <a:gd name="T49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" h="50">
                    <a:moveTo>
                      <a:pt x="92" y="38"/>
                    </a:moveTo>
                    <a:lnTo>
                      <a:pt x="92" y="38"/>
                    </a:lnTo>
                    <a:lnTo>
                      <a:pt x="90" y="44"/>
                    </a:lnTo>
                    <a:lnTo>
                      <a:pt x="88" y="48"/>
                    </a:lnTo>
                    <a:lnTo>
                      <a:pt x="84" y="50"/>
                    </a:lnTo>
                    <a:lnTo>
                      <a:pt x="78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88" y="2"/>
                    </a:lnTo>
                    <a:lnTo>
                      <a:pt x="90" y="6"/>
                    </a:lnTo>
                    <a:lnTo>
                      <a:pt x="92" y="12"/>
                    </a:lnTo>
                    <a:lnTo>
                      <a:pt x="92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5" name="Freeform 147">
                <a:extLst>
                  <a:ext uri="{FF2B5EF4-FFF2-40B4-BE49-F238E27FC236}">
                    <a16:creationId xmlns:a16="http://schemas.microsoft.com/office/drawing/2014/main" id="{37EBA155-A94F-4BD4-95A1-4982324AF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9226" y="1485900"/>
                <a:ext cx="142875" cy="82550"/>
              </a:xfrm>
              <a:custGeom>
                <a:avLst/>
                <a:gdLst>
                  <a:gd name="T0" fmla="*/ 90 w 90"/>
                  <a:gd name="T1" fmla="*/ 40 h 52"/>
                  <a:gd name="T2" fmla="*/ 90 w 90"/>
                  <a:gd name="T3" fmla="*/ 40 h 52"/>
                  <a:gd name="T4" fmla="*/ 90 w 90"/>
                  <a:gd name="T5" fmla="*/ 44 h 52"/>
                  <a:gd name="T6" fmla="*/ 86 w 90"/>
                  <a:gd name="T7" fmla="*/ 48 h 52"/>
                  <a:gd name="T8" fmla="*/ 82 w 90"/>
                  <a:gd name="T9" fmla="*/ 52 h 52"/>
                  <a:gd name="T10" fmla="*/ 78 w 90"/>
                  <a:gd name="T11" fmla="*/ 52 h 52"/>
                  <a:gd name="T12" fmla="*/ 12 w 90"/>
                  <a:gd name="T13" fmla="*/ 52 h 52"/>
                  <a:gd name="T14" fmla="*/ 12 w 90"/>
                  <a:gd name="T15" fmla="*/ 52 h 52"/>
                  <a:gd name="T16" fmla="*/ 6 w 90"/>
                  <a:gd name="T17" fmla="*/ 52 h 52"/>
                  <a:gd name="T18" fmla="*/ 2 w 90"/>
                  <a:gd name="T19" fmla="*/ 48 h 52"/>
                  <a:gd name="T20" fmla="*/ 0 w 90"/>
                  <a:gd name="T21" fmla="*/ 44 h 52"/>
                  <a:gd name="T22" fmla="*/ 0 w 90"/>
                  <a:gd name="T23" fmla="*/ 40 h 52"/>
                  <a:gd name="T24" fmla="*/ 0 w 90"/>
                  <a:gd name="T25" fmla="*/ 12 h 52"/>
                  <a:gd name="T26" fmla="*/ 0 w 90"/>
                  <a:gd name="T27" fmla="*/ 12 h 52"/>
                  <a:gd name="T28" fmla="*/ 0 w 90"/>
                  <a:gd name="T29" fmla="*/ 8 h 52"/>
                  <a:gd name="T30" fmla="*/ 2 w 90"/>
                  <a:gd name="T31" fmla="*/ 4 h 52"/>
                  <a:gd name="T32" fmla="*/ 6 w 90"/>
                  <a:gd name="T33" fmla="*/ 2 h 52"/>
                  <a:gd name="T34" fmla="*/ 12 w 90"/>
                  <a:gd name="T35" fmla="*/ 0 h 52"/>
                  <a:gd name="T36" fmla="*/ 78 w 90"/>
                  <a:gd name="T37" fmla="*/ 0 h 52"/>
                  <a:gd name="T38" fmla="*/ 78 w 90"/>
                  <a:gd name="T39" fmla="*/ 0 h 52"/>
                  <a:gd name="T40" fmla="*/ 82 w 90"/>
                  <a:gd name="T41" fmla="*/ 2 h 52"/>
                  <a:gd name="T42" fmla="*/ 86 w 90"/>
                  <a:gd name="T43" fmla="*/ 4 h 52"/>
                  <a:gd name="T44" fmla="*/ 90 w 90"/>
                  <a:gd name="T45" fmla="*/ 8 h 52"/>
                  <a:gd name="T46" fmla="*/ 90 w 90"/>
                  <a:gd name="T47" fmla="*/ 12 h 52"/>
                  <a:gd name="T48" fmla="*/ 90 w 90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52">
                    <a:moveTo>
                      <a:pt x="90" y="40"/>
                    </a:moveTo>
                    <a:lnTo>
                      <a:pt x="90" y="40"/>
                    </a:lnTo>
                    <a:lnTo>
                      <a:pt x="90" y="44"/>
                    </a:lnTo>
                    <a:lnTo>
                      <a:pt x="86" y="48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2" y="2"/>
                    </a:lnTo>
                    <a:lnTo>
                      <a:pt x="86" y="4"/>
                    </a:lnTo>
                    <a:lnTo>
                      <a:pt x="90" y="8"/>
                    </a:lnTo>
                    <a:lnTo>
                      <a:pt x="90" y="12"/>
                    </a:lnTo>
                    <a:lnTo>
                      <a:pt x="90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6" name="Freeform 148">
                <a:extLst>
                  <a:ext uri="{FF2B5EF4-FFF2-40B4-BE49-F238E27FC236}">
                    <a16:creationId xmlns:a16="http://schemas.microsoft.com/office/drawing/2014/main" id="{9877F991-29AF-40BE-A184-1135FF0A5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9226" y="1389063"/>
                <a:ext cx="142875" cy="77788"/>
              </a:xfrm>
              <a:custGeom>
                <a:avLst/>
                <a:gdLst>
                  <a:gd name="T0" fmla="*/ 90 w 90"/>
                  <a:gd name="T1" fmla="*/ 37 h 49"/>
                  <a:gd name="T2" fmla="*/ 90 w 90"/>
                  <a:gd name="T3" fmla="*/ 37 h 49"/>
                  <a:gd name="T4" fmla="*/ 90 w 90"/>
                  <a:gd name="T5" fmla="*/ 43 h 49"/>
                  <a:gd name="T6" fmla="*/ 86 w 90"/>
                  <a:gd name="T7" fmla="*/ 47 h 49"/>
                  <a:gd name="T8" fmla="*/ 82 w 90"/>
                  <a:gd name="T9" fmla="*/ 49 h 49"/>
                  <a:gd name="T10" fmla="*/ 78 w 90"/>
                  <a:gd name="T11" fmla="*/ 49 h 49"/>
                  <a:gd name="T12" fmla="*/ 12 w 90"/>
                  <a:gd name="T13" fmla="*/ 49 h 49"/>
                  <a:gd name="T14" fmla="*/ 12 w 90"/>
                  <a:gd name="T15" fmla="*/ 49 h 49"/>
                  <a:gd name="T16" fmla="*/ 6 w 90"/>
                  <a:gd name="T17" fmla="*/ 49 h 49"/>
                  <a:gd name="T18" fmla="*/ 2 w 90"/>
                  <a:gd name="T19" fmla="*/ 47 h 49"/>
                  <a:gd name="T20" fmla="*/ 0 w 90"/>
                  <a:gd name="T21" fmla="*/ 43 h 49"/>
                  <a:gd name="T22" fmla="*/ 0 w 90"/>
                  <a:gd name="T23" fmla="*/ 37 h 49"/>
                  <a:gd name="T24" fmla="*/ 0 w 90"/>
                  <a:gd name="T25" fmla="*/ 11 h 49"/>
                  <a:gd name="T26" fmla="*/ 0 w 90"/>
                  <a:gd name="T27" fmla="*/ 11 h 49"/>
                  <a:gd name="T28" fmla="*/ 0 w 90"/>
                  <a:gd name="T29" fmla="*/ 5 h 49"/>
                  <a:gd name="T30" fmla="*/ 2 w 90"/>
                  <a:gd name="T31" fmla="*/ 1 h 49"/>
                  <a:gd name="T32" fmla="*/ 6 w 90"/>
                  <a:gd name="T33" fmla="*/ 0 h 49"/>
                  <a:gd name="T34" fmla="*/ 12 w 90"/>
                  <a:gd name="T35" fmla="*/ 0 h 49"/>
                  <a:gd name="T36" fmla="*/ 78 w 90"/>
                  <a:gd name="T37" fmla="*/ 0 h 49"/>
                  <a:gd name="T38" fmla="*/ 78 w 90"/>
                  <a:gd name="T39" fmla="*/ 0 h 49"/>
                  <a:gd name="T40" fmla="*/ 82 w 90"/>
                  <a:gd name="T41" fmla="*/ 0 h 49"/>
                  <a:gd name="T42" fmla="*/ 86 w 90"/>
                  <a:gd name="T43" fmla="*/ 1 h 49"/>
                  <a:gd name="T44" fmla="*/ 90 w 90"/>
                  <a:gd name="T45" fmla="*/ 5 h 49"/>
                  <a:gd name="T46" fmla="*/ 90 w 90"/>
                  <a:gd name="T47" fmla="*/ 11 h 49"/>
                  <a:gd name="T48" fmla="*/ 90 w 90"/>
                  <a:gd name="T49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49">
                    <a:moveTo>
                      <a:pt x="90" y="37"/>
                    </a:moveTo>
                    <a:lnTo>
                      <a:pt x="90" y="37"/>
                    </a:lnTo>
                    <a:lnTo>
                      <a:pt x="90" y="43"/>
                    </a:lnTo>
                    <a:lnTo>
                      <a:pt x="86" y="47"/>
                    </a:lnTo>
                    <a:lnTo>
                      <a:pt x="82" y="49"/>
                    </a:lnTo>
                    <a:lnTo>
                      <a:pt x="78" y="49"/>
                    </a:lnTo>
                    <a:lnTo>
                      <a:pt x="12" y="49"/>
                    </a:lnTo>
                    <a:lnTo>
                      <a:pt x="12" y="49"/>
                    </a:lnTo>
                    <a:lnTo>
                      <a:pt x="6" y="49"/>
                    </a:lnTo>
                    <a:lnTo>
                      <a:pt x="2" y="47"/>
                    </a:lnTo>
                    <a:lnTo>
                      <a:pt x="0" y="43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2" y="0"/>
                    </a:lnTo>
                    <a:lnTo>
                      <a:pt x="86" y="1"/>
                    </a:lnTo>
                    <a:lnTo>
                      <a:pt x="90" y="5"/>
                    </a:lnTo>
                    <a:lnTo>
                      <a:pt x="90" y="11"/>
                    </a:lnTo>
                    <a:lnTo>
                      <a:pt x="90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7" name="Freeform 149">
                <a:extLst>
                  <a:ext uri="{FF2B5EF4-FFF2-40B4-BE49-F238E27FC236}">
                    <a16:creationId xmlns:a16="http://schemas.microsoft.com/office/drawing/2014/main" id="{BDBCDF7B-DD52-472E-854C-99C62B8C9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9226" y="1287463"/>
                <a:ext cx="142875" cy="82550"/>
              </a:xfrm>
              <a:custGeom>
                <a:avLst/>
                <a:gdLst>
                  <a:gd name="T0" fmla="*/ 90 w 90"/>
                  <a:gd name="T1" fmla="*/ 40 h 52"/>
                  <a:gd name="T2" fmla="*/ 90 w 90"/>
                  <a:gd name="T3" fmla="*/ 40 h 52"/>
                  <a:gd name="T4" fmla="*/ 90 w 90"/>
                  <a:gd name="T5" fmla="*/ 44 h 52"/>
                  <a:gd name="T6" fmla="*/ 86 w 90"/>
                  <a:gd name="T7" fmla="*/ 48 h 52"/>
                  <a:gd name="T8" fmla="*/ 82 w 90"/>
                  <a:gd name="T9" fmla="*/ 50 h 52"/>
                  <a:gd name="T10" fmla="*/ 78 w 90"/>
                  <a:gd name="T11" fmla="*/ 52 h 52"/>
                  <a:gd name="T12" fmla="*/ 12 w 90"/>
                  <a:gd name="T13" fmla="*/ 52 h 52"/>
                  <a:gd name="T14" fmla="*/ 12 w 90"/>
                  <a:gd name="T15" fmla="*/ 52 h 52"/>
                  <a:gd name="T16" fmla="*/ 6 w 90"/>
                  <a:gd name="T17" fmla="*/ 50 h 52"/>
                  <a:gd name="T18" fmla="*/ 2 w 90"/>
                  <a:gd name="T19" fmla="*/ 48 h 52"/>
                  <a:gd name="T20" fmla="*/ 0 w 90"/>
                  <a:gd name="T21" fmla="*/ 44 h 52"/>
                  <a:gd name="T22" fmla="*/ 0 w 90"/>
                  <a:gd name="T23" fmla="*/ 40 h 52"/>
                  <a:gd name="T24" fmla="*/ 0 w 90"/>
                  <a:gd name="T25" fmla="*/ 12 h 52"/>
                  <a:gd name="T26" fmla="*/ 0 w 90"/>
                  <a:gd name="T27" fmla="*/ 12 h 52"/>
                  <a:gd name="T28" fmla="*/ 0 w 90"/>
                  <a:gd name="T29" fmla="*/ 8 h 52"/>
                  <a:gd name="T30" fmla="*/ 2 w 90"/>
                  <a:gd name="T31" fmla="*/ 4 h 52"/>
                  <a:gd name="T32" fmla="*/ 6 w 90"/>
                  <a:gd name="T33" fmla="*/ 0 h 52"/>
                  <a:gd name="T34" fmla="*/ 12 w 90"/>
                  <a:gd name="T35" fmla="*/ 0 h 52"/>
                  <a:gd name="T36" fmla="*/ 78 w 90"/>
                  <a:gd name="T37" fmla="*/ 0 h 52"/>
                  <a:gd name="T38" fmla="*/ 78 w 90"/>
                  <a:gd name="T39" fmla="*/ 0 h 52"/>
                  <a:gd name="T40" fmla="*/ 82 w 90"/>
                  <a:gd name="T41" fmla="*/ 0 h 52"/>
                  <a:gd name="T42" fmla="*/ 86 w 90"/>
                  <a:gd name="T43" fmla="*/ 4 h 52"/>
                  <a:gd name="T44" fmla="*/ 90 w 90"/>
                  <a:gd name="T45" fmla="*/ 8 h 52"/>
                  <a:gd name="T46" fmla="*/ 90 w 90"/>
                  <a:gd name="T47" fmla="*/ 12 h 52"/>
                  <a:gd name="T48" fmla="*/ 90 w 90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52">
                    <a:moveTo>
                      <a:pt x="90" y="40"/>
                    </a:moveTo>
                    <a:lnTo>
                      <a:pt x="90" y="40"/>
                    </a:lnTo>
                    <a:lnTo>
                      <a:pt x="90" y="44"/>
                    </a:lnTo>
                    <a:lnTo>
                      <a:pt x="86" y="48"/>
                    </a:lnTo>
                    <a:lnTo>
                      <a:pt x="82" y="50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6" y="50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2" y="0"/>
                    </a:lnTo>
                    <a:lnTo>
                      <a:pt x="86" y="4"/>
                    </a:lnTo>
                    <a:lnTo>
                      <a:pt x="90" y="8"/>
                    </a:lnTo>
                    <a:lnTo>
                      <a:pt x="90" y="12"/>
                    </a:lnTo>
                    <a:lnTo>
                      <a:pt x="90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8" name="Freeform 150">
                <a:extLst>
                  <a:ext uri="{FF2B5EF4-FFF2-40B4-BE49-F238E27FC236}">
                    <a16:creationId xmlns:a16="http://schemas.microsoft.com/office/drawing/2014/main" id="{3375BFF4-2E61-44FC-B43A-406F80E15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9226" y="1185863"/>
                <a:ext cx="142875" cy="82550"/>
              </a:xfrm>
              <a:custGeom>
                <a:avLst/>
                <a:gdLst>
                  <a:gd name="T0" fmla="*/ 90 w 90"/>
                  <a:gd name="T1" fmla="*/ 40 h 52"/>
                  <a:gd name="T2" fmla="*/ 90 w 90"/>
                  <a:gd name="T3" fmla="*/ 40 h 52"/>
                  <a:gd name="T4" fmla="*/ 90 w 90"/>
                  <a:gd name="T5" fmla="*/ 44 h 52"/>
                  <a:gd name="T6" fmla="*/ 86 w 90"/>
                  <a:gd name="T7" fmla="*/ 48 h 52"/>
                  <a:gd name="T8" fmla="*/ 82 w 90"/>
                  <a:gd name="T9" fmla="*/ 50 h 52"/>
                  <a:gd name="T10" fmla="*/ 78 w 90"/>
                  <a:gd name="T11" fmla="*/ 52 h 52"/>
                  <a:gd name="T12" fmla="*/ 12 w 90"/>
                  <a:gd name="T13" fmla="*/ 52 h 52"/>
                  <a:gd name="T14" fmla="*/ 12 w 90"/>
                  <a:gd name="T15" fmla="*/ 52 h 52"/>
                  <a:gd name="T16" fmla="*/ 6 w 90"/>
                  <a:gd name="T17" fmla="*/ 50 h 52"/>
                  <a:gd name="T18" fmla="*/ 2 w 90"/>
                  <a:gd name="T19" fmla="*/ 48 h 52"/>
                  <a:gd name="T20" fmla="*/ 0 w 90"/>
                  <a:gd name="T21" fmla="*/ 44 h 52"/>
                  <a:gd name="T22" fmla="*/ 0 w 90"/>
                  <a:gd name="T23" fmla="*/ 40 h 52"/>
                  <a:gd name="T24" fmla="*/ 0 w 90"/>
                  <a:gd name="T25" fmla="*/ 12 h 52"/>
                  <a:gd name="T26" fmla="*/ 0 w 90"/>
                  <a:gd name="T27" fmla="*/ 12 h 52"/>
                  <a:gd name="T28" fmla="*/ 0 w 90"/>
                  <a:gd name="T29" fmla="*/ 8 h 52"/>
                  <a:gd name="T30" fmla="*/ 2 w 90"/>
                  <a:gd name="T31" fmla="*/ 4 h 52"/>
                  <a:gd name="T32" fmla="*/ 6 w 90"/>
                  <a:gd name="T33" fmla="*/ 2 h 52"/>
                  <a:gd name="T34" fmla="*/ 12 w 90"/>
                  <a:gd name="T35" fmla="*/ 0 h 52"/>
                  <a:gd name="T36" fmla="*/ 78 w 90"/>
                  <a:gd name="T37" fmla="*/ 0 h 52"/>
                  <a:gd name="T38" fmla="*/ 78 w 90"/>
                  <a:gd name="T39" fmla="*/ 0 h 52"/>
                  <a:gd name="T40" fmla="*/ 82 w 90"/>
                  <a:gd name="T41" fmla="*/ 2 h 52"/>
                  <a:gd name="T42" fmla="*/ 86 w 90"/>
                  <a:gd name="T43" fmla="*/ 4 h 52"/>
                  <a:gd name="T44" fmla="*/ 90 w 90"/>
                  <a:gd name="T45" fmla="*/ 8 h 52"/>
                  <a:gd name="T46" fmla="*/ 90 w 90"/>
                  <a:gd name="T47" fmla="*/ 12 h 52"/>
                  <a:gd name="T48" fmla="*/ 90 w 90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52">
                    <a:moveTo>
                      <a:pt x="90" y="40"/>
                    </a:moveTo>
                    <a:lnTo>
                      <a:pt x="90" y="40"/>
                    </a:lnTo>
                    <a:lnTo>
                      <a:pt x="90" y="44"/>
                    </a:lnTo>
                    <a:lnTo>
                      <a:pt x="86" y="48"/>
                    </a:lnTo>
                    <a:lnTo>
                      <a:pt x="82" y="50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6" y="50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2" y="2"/>
                    </a:lnTo>
                    <a:lnTo>
                      <a:pt x="86" y="4"/>
                    </a:lnTo>
                    <a:lnTo>
                      <a:pt x="90" y="8"/>
                    </a:lnTo>
                    <a:lnTo>
                      <a:pt x="90" y="12"/>
                    </a:lnTo>
                    <a:lnTo>
                      <a:pt x="90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09" name="Freeform 151">
                <a:extLst>
                  <a:ext uri="{FF2B5EF4-FFF2-40B4-BE49-F238E27FC236}">
                    <a16:creationId xmlns:a16="http://schemas.microsoft.com/office/drawing/2014/main" id="{75C8951A-CFAF-4B0B-89DD-CD03AB950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9226" y="1084263"/>
                <a:ext cx="142875" cy="82550"/>
              </a:xfrm>
              <a:custGeom>
                <a:avLst/>
                <a:gdLst>
                  <a:gd name="T0" fmla="*/ 90 w 90"/>
                  <a:gd name="T1" fmla="*/ 40 h 52"/>
                  <a:gd name="T2" fmla="*/ 90 w 90"/>
                  <a:gd name="T3" fmla="*/ 40 h 52"/>
                  <a:gd name="T4" fmla="*/ 90 w 90"/>
                  <a:gd name="T5" fmla="*/ 44 h 52"/>
                  <a:gd name="T6" fmla="*/ 86 w 90"/>
                  <a:gd name="T7" fmla="*/ 48 h 52"/>
                  <a:gd name="T8" fmla="*/ 82 w 90"/>
                  <a:gd name="T9" fmla="*/ 52 h 52"/>
                  <a:gd name="T10" fmla="*/ 78 w 90"/>
                  <a:gd name="T11" fmla="*/ 52 h 52"/>
                  <a:gd name="T12" fmla="*/ 12 w 90"/>
                  <a:gd name="T13" fmla="*/ 52 h 52"/>
                  <a:gd name="T14" fmla="*/ 12 w 90"/>
                  <a:gd name="T15" fmla="*/ 52 h 52"/>
                  <a:gd name="T16" fmla="*/ 6 w 90"/>
                  <a:gd name="T17" fmla="*/ 52 h 52"/>
                  <a:gd name="T18" fmla="*/ 2 w 90"/>
                  <a:gd name="T19" fmla="*/ 48 h 52"/>
                  <a:gd name="T20" fmla="*/ 0 w 90"/>
                  <a:gd name="T21" fmla="*/ 44 h 52"/>
                  <a:gd name="T22" fmla="*/ 0 w 90"/>
                  <a:gd name="T23" fmla="*/ 40 h 52"/>
                  <a:gd name="T24" fmla="*/ 0 w 90"/>
                  <a:gd name="T25" fmla="*/ 12 h 52"/>
                  <a:gd name="T26" fmla="*/ 0 w 90"/>
                  <a:gd name="T27" fmla="*/ 12 h 52"/>
                  <a:gd name="T28" fmla="*/ 0 w 90"/>
                  <a:gd name="T29" fmla="*/ 8 h 52"/>
                  <a:gd name="T30" fmla="*/ 2 w 90"/>
                  <a:gd name="T31" fmla="*/ 4 h 52"/>
                  <a:gd name="T32" fmla="*/ 6 w 90"/>
                  <a:gd name="T33" fmla="*/ 2 h 52"/>
                  <a:gd name="T34" fmla="*/ 12 w 90"/>
                  <a:gd name="T35" fmla="*/ 0 h 52"/>
                  <a:gd name="T36" fmla="*/ 78 w 90"/>
                  <a:gd name="T37" fmla="*/ 0 h 52"/>
                  <a:gd name="T38" fmla="*/ 78 w 90"/>
                  <a:gd name="T39" fmla="*/ 0 h 52"/>
                  <a:gd name="T40" fmla="*/ 82 w 90"/>
                  <a:gd name="T41" fmla="*/ 2 h 52"/>
                  <a:gd name="T42" fmla="*/ 86 w 90"/>
                  <a:gd name="T43" fmla="*/ 4 h 52"/>
                  <a:gd name="T44" fmla="*/ 90 w 90"/>
                  <a:gd name="T45" fmla="*/ 8 h 52"/>
                  <a:gd name="T46" fmla="*/ 90 w 90"/>
                  <a:gd name="T47" fmla="*/ 12 h 52"/>
                  <a:gd name="T48" fmla="*/ 90 w 90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52">
                    <a:moveTo>
                      <a:pt x="90" y="40"/>
                    </a:moveTo>
                    <a:lnTo>
                      <a:pt x="90" y="40"/>
                    </a:lnTo>
                    <a:lnTo>
                      <a:pt x="90" y="44"/>
                    </a:lnTo>
                    <a:lnTo>
                      <a:pt x="86" y="48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82" y="2"/>
                    </a:lnTo>
                    <a:lnTo>
                      <a:pt x="86" y="4"/>
                    </a:lnTo>
                    <a:lnTo>
                      <a:pt x="90" y="8"/>
                    </a:lnTo>
                    <a:lnTo>
                      <a:pt x="90" y="12"/>
                    </a:lnTo>
                    <a:lnTo>
                      <a:pt x="90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0" name="Freeform 152">
                <a:extLst>
                  <a:ext uri="{FF2B5EF4-FFF2-40B4-BE49-F238E27FC236}">
                    <a16:creationId xmlns:a16="http://schemas.microsoft.com/office/drawing/2014/main" id="{A47F353C-3580-4B46-A7CB-863F46B3E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4326" y="1485900"/>
                <a:ext cx="144463" cy="82550"/>
              </a:xfrm>
              <a:custGeom>
                <a:avLst/>
                <a:gdLst>
                  <a:gd name="T0" fmla="*/ 91 w 91"/>
                  <a:gd name="T1" fmla="*/ 40 h 52"/>
                  <a:gd name="T2" fmla="*/ 91 w 91"/>
                  <a:gd name="T3" fmla="*/ 40 h 52"/>
                  <a:gd name="T4" fmla="*/ 89 w 91"/>
                  <a:gd name="T5" fmla="*/ 44 h 52"/>
                  <a:gd name="T6" fmla="*/ 87 w 91"/>
                  <a:gd name="T7" fmla="*/ 48 h 52"/>
                  <a:gd name="T8" fmla="*/ 83 w 91"/>
                  <a:gd name="T9" fmla="*/ 52 h 52"/>
                  <a:gd name="T10" fmla="*/ 79 w 91"/>
                  <a:gd name="T11" fmla="*/ 52 h 52"/>
                  <a:gd name="T12" fmla="*/ 12 w 91"/>
                  <a:gd name="T13" fmla="*/ 52 h 52"/>
                  <a:gd name="T14" fmla="*/ 12 w 91"/>
                  <a:gd name="T15" fmla="*/ 52 h 52"/>
                  <a:gd name="T16" fmla="*/ 8 w 91"/>
                  <a:gd name="T17" fmla="*/ 52 h 52"/>
                  <a:gd name="T18" fmla="*/ 4 w 91"/>
                  <a:gd name="T19" fmla="*/ 48 h 52"/>
                  <a:gd name="T20" fmla="*/ 2 w 91"/>
                  <a:gd name="T21" fmla="*/ 44 h 52"/>
                  <a:gd name="T22" fmla="*/ 0 w 91"/>
                  <a:gd name="T23" fmla="*/ 40 h 52"/>
                  <a:gd name="T24" fmla="*/ 0 w 91"/>
                  <a:gd name="T25" fmla="*/ 12 h 52"/>
                  <a:gd name="T26" fmla="*/ 0 w 91"/>
                  <a:gd name="T27" fmla="*/ 12 h 52"/>
                  <a:gd name="T28" fmla="*/ 2 w 91"/>
                  <a:gd name="T29" fmla="*/ 8 h 52"/>
                  <a:gd name="T30" fmla="*/ 4 w 91"/>
                  <a:gd name="T31" fmla="*/ 4 h 52"/>
                  <a:gd name="T32" fmla="*/ 8 w 91"/>
                  <a:gd name="T33" fmla="*/ 2 h 52"/>
                  <a:gd name="T34" fmla="*/ 12 w 91"/>
                  <a:gd name="T35" fmla="*/ 0 h 52"/>
                  <a:gd name="T36" fmla="*/ 79 w 91"/>
                  <a:gd name="T37" fmla="*/ 0 h 52"/>
                  <a:gd name="T38" fmla="*/ 79 w 91"/>
                  <a:gd name="T39" fmla="*/ 0 h 52"/>
                  <a:gd name="T40" fmla="*/ 83 w 91"/>
                  <a:gd name="T41" fmla="*/ 2 h 52"/>
                  <a:gd name="T42" fmla="*/ 87 w 91"/>
                  <a:gd name="T43" fmla="*/ 4 h 52"/>
                  <a:gd name="T44" fmla="*/ 89 w 91"/>
                  <a:gd name="T45" fmla="*/ 8 h 52"/>
                  <a:gd name="T46" fmla="*/ 91 w 91"/>
                  <a:gd name="T47" fmla="*/ 12 h 52"/>
                  <a:gd name="T48" fmla="*/ 91 w 91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52">
                    <a:moveTo>
                      <a:pt x="91" y="40"/>
                    </a:moveTo>
                    <a:lnTo>
                      <a:pt x="91" y="40"/>
                    </a:lnTo>
                    <a:lnTo>
                      <a:pt x="89" y="44"/>
                    </a:lnTo>
                    <a:lnTo>
                      <a:pt x="87" y="48"/>
                    </a:lnTo>
                    <a:lnTo>
                      <a:pt x="83" y="52"/>
                    </a:lnTo>
                    <a:lnTo>
                      <a:pt x="79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2"/>
                    </a:lnTo>
                    <a:lnTo>
                      <a:pt x="87" y="4"/>
                    </a:lnTo>
                    <a:lnTo>
                      <a:pt x="89" y="8"/>
                    </a:lnTo>
                    <a:lnTo>
                      <a:pt x="91" y="12"/>
                    </a:lnTo>
                    <a:lnTo>
                      <a:pt x="91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1" name="Freeform 153">
                <a:extLst>
                  <a:ext uri="{FF2B5EF4-FFF2-40B4-BE49-F238E27FC236}">
                    <a16:creationId xmlns:a16="http://schemas.microsoft.com/office/drawing/2014/main" id="{1AC6D1CA-D394-49A6-883C-E5A2A5550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4326" y="1389063"/>
                <a:ext cx="144463" cy="77788"/>
              </a:xfrm>
              <a:custGeom>
                <a:avLst/>
                <a:gdLst>
                  <a:gd name="T0" fmla="*/ 91 w 91"/>
                  <a:gd name="T1" fmla="*/ 37 h 49"/>
                  <a:gd name="T2" fmla="*/ 91 w 91"/>
                  <a:gd name="T3" fmla="*/ 37 h 49"/>
                  <a:gd name="T4" fmla="*/ 89 w 91"/>
                  <a:gd name="T5" fmla="*/ 43 h 49"/>
                  <a:gd name="T6" fmla="*/ 87 w 91"/>
                  <a:gd name="T7" fmla="*/ 47 h 49"/>
                  <a:gd name="T8" fmla="*/ 83 w 91"/>
                  <a:gd name="T9" fmla="*/ 49 h 49"/>
                  <a:gd name="T10" fmla="*/ 79 w 91"/>
                  <a:gd name="T11" fmla="*/ 49 h 49"/>
                  <a:gd name="T12" fmla="*/ 12 w 91"/>
                  <a:gd name="T13" fmla="*/ 49 h 49"/>
                  <a:gd name="T14" fmla="*/ 12 w 91"/>
                  <a:gd name="T15" fmla="*/ 49 h 49"/>
                  <a:gd name="T16" fmla="*/ 8 w 91"/>
                  <a:gd name="T17" fmla="*/ 49 h 49"/>
                  <a:gd name="T18" fmla="*/ 4 w 91"/>
                  <a:gd name="T19" fmla="*/ 47 h 49"/>
                  <a:gd name="T20" fmla="*/ 2 w 91"/>
                  <a:gd name="T21" fmla="*/ 43 h 49"/>
                  <a:gd name="T22" fmla="*/ 0 w 91"/>
                  <a:gd name="T23" fmla="*/ 37 h 49"/>
                  <a:gd name="T24" fmla="*/ 0 w 91"/>
                  <a:gd name="T25" fmla="*/ 11 h 49"/>
                  <a:gd name="T26" fmla="*/ 0 w 91"/>
                  <a:gd name="T27" fmla="*/ 11 h 49"/>
                  <a:gd name="T28" fmla="*/ 2 w 91"/>
                  <a:gd name="T29" fmla="*/ 5 h 49"/>
                  <a:gd name="T30" fmla="*/ 4 w 91"/>
                  <a:gd name="T31" fmla="*/ 1 h 49"/>
                  <a:gd name="T32" fmla="*/ 8 w 91"/>
                  <a:gd name="T33" fmla="*/ 0 h 49"/>
                  <a:gd name="T34" fmla="*/ 12 w 91"/>
                  <a:gd name="T35" fmla="*/ 0 h 49"/>
                  <a:gd name="T36" fmla="*/ 79 w 91"/>
                  <a:gd name="T37" fmla="*/ 0 h 49"/>
                  <a:gd name="T38" fmla="*/ 79 w 91"/>
                  <a:gd name="T39" fmla="*/ 0 h 49"/>
                  <a:gd name="T40" fmla="*/ 83 w 91"/>
                  <a:gd name="T41" fmla="*/ 0 h 49"/>
                  <a:gd name="T42" fmla="*/ 87 w 91"/>
                  <a:gd name="T43" fmla="*/ 1 h 49"/>
                  <a:gd name="T44" fmla="*/ 89 w 91"/>
                  <a:gd name="T45" fmla="*/ 5 h 49"/>
                  <a:gd name="T46" fmla="*/ 91 w 91"/>
                  <a:gd name="T47" fmla="*/ 11 h 49"/>
                  <a:gd name="T48" fmla="*/ 91 w 91"/>
                  <a:gd name="T49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49">
                    <a:moveTo>
                      <a:pt x="91" y="37"/>
                    </a:moveTo>
                    <a:lnTo>
                      <a:pt x="91" y="37"/>
                    </a:lnTo>
                    <a:lnTo>
                      <a:pt x="89" y="43"/>
                    </a:lnTo>
                    <a:lnTo>
                      <a:pt x="87" y="47"/>
                    </a:lnTo>
                    <a:lnTo>
                      <a:pt x="83" y="49"/>
                    </a:lnTo>
                    <a:lnTo>
                      <a:pt x="79" y="49"/>
                    </a:lnTo>
                    <a:lnTo>
                      <a:pt x="12" y="49"/>
                    </a:lnTo>
                    <a:lnTo>
                      <a:pt x="12" y="49"/>
                    </a:lnTo>
                    <a:lnTo>
                      <a:pt x="8" y="49"/>
                    </a:lnTo>
                    <a:lnTo>
                      <a:pt x="4" y="47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4" y="1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87" y="1"/>
                    </a:lnTo>
                    <a:lnTo>
                      <a:pt x="89" y="5"/>
                    </a:lnTo>
                    <a:lnTo>
                      <a:pt x="91" y="11"/>
                    </a:lnTo>
                    <a:lnTo>
                      <a:pt x="91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2" name="Freeform 154">
                <a:extLst>
                  <a:ext uri="{FF2B5EF4-FFF2-40B4-BE49-F238E27FC236}">
                    <a16:creationId xmlns:a16="http://schemas.microsoft.com/office/drawing/2014/main" id="{09D9502E-4AC8-4483-8B70-DF107957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4326" y="1287463"/>
                <a:ext cx="144463" cy="82550"/>
              </a:xfrm>
              <a:custGeom>
                <a:avLst/>
                <a:gdLst>
                  <a:gd name="T0" fmla="*/ 91 w 91"/>
                  <a:gd name="T1" fmla="*/ 40 h 52"/>
                  <a:gd name="T2" fmla="*/ 91 w 91"/>
                  <a:gd name="T3" fmla="*/ 40 h 52"/>
                  <a:gd name="T4" fmla="*/ 89 w 91"/>
                  <a:gd name="T5" fmla="*/ 44 h 52"/>
                  <a:gd name="T6" fmla="*/ 87 w 91"/>
                  <a:gd name="T7" fmla="*/ 48 h 52"/>
                  <a:gd name="T8" fmla="*/ 83 w 91"/>
                  <a:gd name="T9" fmla="*/ 50 h 52"/>
                  <a:gd name="T10" fmla="*/ 79 w 91"/>
                  <a:gd name="T11" fmla="*/ 52 h 52"/>
                  <a:gd name="T12" fmla="*/ 12 w 91"/>
                  <a:gd name="T13" fmla="*/ 52 h 52"/>
                  <a:gd name="T14" fmla="*/ 12 w 91"/>
                  <a:gd name="T15" fmla="*/ 52 h 52"/>
                  <a:gd name="T16" fmla="*/ 8 w 91"/>
                  <a:gd name="T17" fmla="*/ 50 h 52"/>
                  <a:gd name="T18" fmla="*/ 4 w 91"/>
                  <a:gd name="T19" fmla="*/ 48 h 52"/>
                  <a:gd name="T20" fmla="*/ 2 w 91"/>
                  <a:gd name="T21" fmla="*/ 44 h 52"/>
                  <a:gd name="T22" fmla="*/ 0 w 91"/>
                  <a:gd name="T23" fmla="*/ 40 h 52"/>
                  <a:gd name="T24" fmla="*/ 0 w 91"/>
                  <a:gd name="T25" fmla="*/ 12 h 52"/>
                  <a:gd name="T26" fmla="*/ 0 w 91"/>
                  <a:gd name="T27" fmla="*/ 12 h 52"/>
                  <a:gd name="T28" fmla="*/ 2 w 91"/>
                  <a:gd name="T29" fmla="*/ 8 h 52"/>
                  <a:gd name="T30" fmla="*/ 4 w 91"/>
                  <a:gd name="T31" fmla="*/ 4 h 52"/>
                  <a:gd name="T32" fmla="*/ 8 w 91"/>
                  <a:gd name="T33" fmla="*/ 0 h 52"/>
                  <a:gd name="T34" fmla="*/ 12 w 91"/>
                  <a:gd name="T35" fmla="*/ 0 h 52"/>
                  <a:gd name="T36" fmla="*/ 79 w 91"/>
                  <a:gd name="T37" fmla="*/ 0 h 52"/>
                  <a:gd name="T38" fmla="*/ 79 w 91"/>
                  <a:gd name="T39" fmla="*/ 0 h 52"/>
                  <a:gd name="T40" fmla="*/ 83 w 91"/>
                  <a:gd name="T41" fmla="*/ 0 h 52"/>
                  <a:gd name="T42" fmla="*/ 87 w 91"/>
                  <a:gd name="T43" fmla="*/ 4 h 52"/>
                  <a:gd name="T44" fmla="*/ 89 w 91"/>
                  <a:gd name="T45" fmla="*/ 8 h 52"/>
                  <a:gd name="T46" fmla="*/ 91 w 91"/>
                  <a:gd name="T47" fmla="*/ 12 h 52"/>
                  <a:gd name="T48" fmla="*/ 91 w 91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52">
                    <a:moveTo>
                      <a:pt x="91" y="40"/>
                    </a:moveTo>
                    <a:lnTo>
                      <a:pt x="91" y="40"/>
                    </a:lnTo>
                    <a:lnTo>
                      <a:pt x="89" y="44"/>
                    </a:lnTo>
                    <a:lnTo>
                      <a:pt x="87" y="48"/>
                    </a:lnTo>
                    <a:lnTo>
                      <a:pt x="83" y="50"/>
                    </a:lnTo>
                    <a:lnTo>
                      <a:pt x="79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87" y="4"/>
                    </a:lnTo>
                    <a:lnTo>
                      <a:pt x="89" y="8"/>
                    </a:lnTo>
                    <a:lnTo>
                      <a:pt x="91" y="12"/>
                    </a:lnTo>
                    <a:lnTo>
                      <a:pt x="91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3" name="Freeform 155">
                <a:extLst>
                  <a:ext uri="{FF2B5EF4-FFF2-40B4-BE49-F238E27FC236}">
                    <a16:creationId xmlns:a16="http://schemas.microsoft.com/office/drawing/2014/main" id="{D6D0DF5A-541A-45FC-A9E7-45852109E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4326" y="1185863"/>
                <a:ext cx="144463" cy="82550"/>
              </a:xfrm>
              <a:custGeom>
                <a:avLst/>
                <a:gdLst>
                  <a:gd name="T0" fmla="*/ 91 w 91"/>
                  <a:gd name="T1" fmla="*/ 40 h 52"/>
                  <a:gd name="T2" fmla="*/ 91 w 91"/>
                  <a:gd name="T3" fmla="*/ 40 h 52"/>
                  <a:gd name="T4" fmla="*/ 89 w 91"/>
                  <a:gd name="T5" fmla="*/ 44 h 52"/>
                  <a:gd name="T6" fmla="*/ 87 w 91"/>
                  <a:gd name="T7" fmla="*/ 48 h 52"/>
                  <a:gd name="T8" fmla="*/ 83 w 91"/>
                  <a:gd name="T9" fmla="*/ 50 h 52"/>
                  <a:gd name="T10" fmla="*/ 79 w 91"/>
                  <a:gd name="T11" fmla="*/ 52 h 52"/>
                  <a:gd name="T12" fmla="*/ 12 w 91"/>
                  <a:gd name="T13" fmla="*/ 52 h 52"/>
                  <a:gd name="T14" fmla="*/ 12 w 91"/>
                  <a:gd name="T15" fmla="*/ 52 h 52"/>
                  <a:gd name="T16" fmla="*/ 8 w 91"/>
                  <a:gd name="T17" fmla="*/ 50 h 52"/>
                  <a:gd name="T18" fmla="*/ 4 w 91"/>
                  <a:gd name="T19" fmla="*/ 48 h 52"/>
                  <a:gd name="T20" fmla="*/ 2 w 91"/>
                  <a:gd name="T21" fmla="*/ 44 h 52"/>
                  <a:gd name="T22" fmla="*/ 0 w 91"/>
                  <a:gd name="T23" fmla="*/ 40 h 52"/>
                  <a:gd name="T24" fmla="*/ 0 w 91"/>
                  <a:gd name="T25" fmla="*/ 12 h 52"/>
                  <a:gd name="T26" fmla="*/ 0 w 91"/>
                  <a:gd name="T27" fmla="*/ 12 h 52"/>
                  <a:gd name="T28" fmla="*/ 2 w 91"/>
                  <a:gd name="T29" fmla="*/ 8 h 52"/>
                  <a:gd name="T30" fmla="*/ 4 w 91"/>
                  <a:gd name="T31" fmla="*/ 4 h 52"/>
                  <a:gd name="T32" fmla="*/ 8 w 91"/>
                  <a:gd name="T33" fmla="*/ 2 h 52"/>
                  <a:gd name="T34" fmla="*/ 12 w 91"/>
                  <a:gd name="T35" fmla="*/ 0 h 52"/>
                  <a:gd name="T36" fmla="*/ 79 w 91"/>
                  <a:gd name="T37" fmla="*/ 0 h 52"/>
                  <a:gd name="T38" fmla="*/ 79 w 91"/>
                  <a:gd name="T39" fmla="*/ 0 h 52"/>
                  <a:gd name="T40" fmla="*/ 83 w 91"/>
                  <a:gd name="T41" fmla="*/ 2 h 52"/>
                  <a:gd name="T42" fmla="*/ 87 w 91"/>
                  <a:gd name="T43" fmla="*/ 4 h 52"/>
                  <a:gd name="T44" fmla="*/ 89 w 91"/>
                  <a:gd name="T45" fmla="*/ 8 h 52"/>
                  <a:gd name="T46" fmla="*/ 91 w 91"/>
                  <a:gd name="T47" fmla="*/ 12 h 52"/>
                  <a:gd name="T48" fmla="*/ 91 w 91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52">
                    <a:moveTo>
                      <a:pt x="91" y="40"/>
                    </a:moveTo>
                    <a:lnTo>
                      <a:pt x="91" y="40"/>
                    </a:lnTo>
                    <a:lnTo>
                      <a:pt x="89" y="44"/>
                    </a:lnTo>
                    <a:lnTo>
                      <a:pt x="87" y="48"/>
                    </a:lnTo>
                    <a:lnTo>
                      <a:pt x="83" y="50"/>
                    </a:lnTo>
                    <a:lnTo>
                      <a:pt x="79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2"/>
                    </a:lnTo>
                    <a:lnTo>
                      <a:pt x="87" y="4"/>
                    </a:lnTo>
                    <a:lnTo>
                      <a:pt x="89" y="8"/>
                    </a:lnTo>
                    <a:lnTo>
                      <a:pt x="91" y="12"/>
                    </a:lnTo>
                    <a:lnTo>
                      <a:pt x="91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4" name="Freeform 156">
                <a:extLst>
                  <a:ext uri="{FF2B5EF4-FFF2-40B4-BE49-F238E27FC236}">
                    <a16:creationId xmlns:a16="http://schemas.microsoft.com/office/drawing/2014/main" id="{F9C54C1B-C7BA-4040-81D2-5607728CB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4326" y="1084263"/>
                <a:ext cx="144463" cy="82550"/>
              </a:xfrm>
              <a:custGeom>
                <a:avLst/>
                <a:gdLst>
                  <a:gd name="T0" fmla="*/ 91 w 91"/>
                  <a:gd name="T1" fmla="*/ 40 h 52"/>
                  <a:gd name="T2" fmla="*/ 91 w 91"/>
                  <a:gd name="T3" fmla="*/ 40 h 52"/>
                  <a:gd name="T4" fmla="*/ 89 w 91"/>
                  <a:gd name="T5" fmla="*/ 44 h 52"/>
                  <a:gd name="T6" fmla="*/ 87 w 91"/>
                  <a:gd name="T7" fmla="*/ 48 h 52"/>
                  <a:gd name="T8" fmla="*/ 83 w 91"/>
                  <a:gd name="T9" fmla="*/ 52 h 52"/>
                  <a:gd name="T10" fmla="*/ 79 w 91"/>
                  <a:gd name="T11" fmla="*/ 52 h 52"/>
                  <a:gd name="T12" fmla="*/ 12 w 91"/>
                  <a:gd name="T13" fmla="*/ 52 h 52"/>
                  <a:gd name="T14" fmla="*/ 12 w 91"/>
                  <a:gd name="T15" fmla="*/ 52 h 52"/>
                  <a:gd name="T16" fmla="*/ 8 w 91"/>
                  <a:gd name="T17" fmla="*/ 52 h 52"/>
                  <a:gd name="T18" fmla="*/ 4 w 91"/>
                  <a:gd name="T19" fmla="*/ 48 h 52"/>
                  <a:gd name="T20" fmla="*/ 2 w 91"/>
                  <a:gd name="T21" fmla="*/ 44 h 52"/>
                  <a:gd name="T22" fmla="*/ 0 w 91"/>
                  <a:gd name="T23" fmla="*/ 40 h 52"/>
                  <a:gd name="T24" fmla="*/ 0 w 91"/>
                  <a:gd name="T25" fmla="*/ 12 h 52"/>
                  <a:gd name="T26" fmla="*/ 0 w 91"/>
                  <a:gd name="T27" fmla="*/ 12 h 52"/>
                  <a:gd name="T28" fmla="*/ 2 w 91"/>
                  <a:gd name="T29" fmla="*/ 8 h 52"/>
                  <a:gd name="T30" fmla="*/ 4 w 91"/>
                  <a:gd name="T31" fmla="*/ 4 h 52"/>
                  <a:gd name="T32" fmla="*/ 8 w 91"/>
                  <a:gd name="T33" fmla="*/ 2 h 52"/>
                  <a:gd name="T34" fmla="*/ 12 w 91"/>
                  <a:gd name="T35" fmla="*/ 0 h 52"/>
                  <a:gd name="T36" fmla="*/ 79 w 91"/>
                  <a:gd name="T37" fmla="*/ 0 h 52"/>
                  <a:gd name="T38" fmla="*/ 79 w 91"/>
                  <a:gd name="T39" fmla="*/ 0 h 52"/>
                  <a:gd name="T40" fmla="*/ 83 w 91"/>
                  <a:gd name="T41" fmla="*/ 2 h 52"/>
                  <a:gd name="T42" fmla="*/ 87 w 91"/>
                  <a:gd name="T43" fmla="*/ 4 h 52"/>
                  <a:gd name="T44" fmla="*/ 89 w 91"/>
                  <a:gd name="T45" fmla="*/ 8 h 52"/>
                  <a:gd name="T46" fmla="*/ 91 w 91"/>
                  <a:gd name="T47" fmla="*/ 12 h 52"/>
                  <a:gd name="T48" fmla="*/ 91 w 91"/>
                  <a:gd name="T49" fmla="*/ 4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52">
                    <a:moveTo>
                      <a:pt x="91" y="40"/>
                    </a:moveTo>
                    <a:lnTo>
                      <a:pt x="91" y="40"/>
                    </a:lnTo>
                    <a:lnTo>
                      <a:pt x="89" y="44"/>
                    </a:lnTo>
                    <a:lnTo>
                      <a:pt x="87" y="48"/>
                    </a:lnTo>
                    <a:lnTo>
                      <a:pt x="83" y="52"/>
                    </a:lnTo>
                    <a:lnTo>
                      <a:pt x="79" y="52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2"/>
                    </a:lnTo>
                    <a:lnTo>
                      <a:pt x="87" y="4"/>
                    </a:lnTo>
                    <a:lnTo>
                      <a:pt x="89" y="8"/>
                    </a:lnTo>
                    <a:lnTo>
                      <a:pt x="91" y="12"/>
                    </a:lnTo>
                    <a:lnTo>
                      <a:pt x="91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5" name="Freeform 157">
                <a:extLst>
                  <a:ext uri="{FF2B5EF4-FFF2-40B4-BE49-F238E27FC236}">
                    <a16:creationId xmlns:a16="http://schemas.microsoft.com/office/drawing/2014/main" id="{9E99BEAF-120B-4ADF-9955-61B3F885E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4326" y="985838"/>
                <a:ext cx="144463" cy="79375"/>
              </a:xfrm>
              <a:custGeom>
                <a:avLst/>
                <a:gdLst>
                  <a:gd name="T0" fmla="*/ 91 w 91"/>
                  <a:gd name="T1" fmla="*/ 38 h 50"/>
                  <a:gd name="T2" fmla="*/ 91 w 91"/>
                  <a:gd name="T3" fmla="*/ 38 h 50"/>
                  <a:gd name="T4" fmla="*/ 89 w 91"/>
                  <a:gd name="T5" fmla="*/ 44 h 50"/>
                  <a:gd name="T6" fmla="*/ 87 w 91"/>
                  <a:gd name="T7" fmla="*/ 48 h 50"/>
                  <a:gd name="T8" fmla="*/ 83 w 91"/>
                  <a:gd name="T9" fmla="*/ 50 h 50"/>
                  <a:gd name="T10" fmla="*/ 79 w 91"/>
                  <a:gd name="T11" fmla="*/ 50 h 50"/>
                  <a:gd name="T12" fmla="*/ 12 w 91"/>
                  <a:gd name="T13" fmla="*/ 50 h 50"/>
                  <a:gd name="T14" fmla="*/ 12 w 91"/>
                  <a:gd name="T15" fmla="*/ 50 h 50"/>
                  <a:gd name="T16" fmla="*/ 8 w 91"/>
                  <a:gd name="T17" fmla="*/ 50 h 50"/>
                  <a:gd name="T18" fmla="*/ 4 w 91"/>
                  <a:gd name="T19" fmla="*/ 48 h 50"/>
                  <a:gd name="T20" fmla="*/ 2 w 91"/>
                  <a:gd name="T21" fmla="*/ 44 h 50"/>
                  <a:gd name="T22" fmla="*/ 0 w 91"/>
                  <a:gd name="T23" fmla="*/ 38 h 50"/>
                  <a:gd name="T24" fmla="*/ 0 w 91"/>
                  <a:gd name="T25" fmla="*/ 12 h 50"/>
                  <a:gd name="T26" fmla="*/ 0 w 91"/>
                  <a:gd name="T27" fmla="*/ 12 h 50"/>
                  <a:gd name="T28" fmla="*/ 2 w 91"/>
                  <a:gd name="T29" fmla="*/ 6 h 50"/>
                  <a:gd name="T30" fmla="*/ 4 w 91"/>
                  <a:gd name="T31" fmla="*/ 2 h 50"/>
                  <a:gd name="T32" fmla="*/ 8 w 91"/>
                  <a:gd name="T33" fmla="*/ 0 h 50"/>
                  <a:gd name="T34" fmla="*/ 12 w 91"/>
                  <a:gd name="T35" fmla="*/ 0 h 50"/>
                  <a:gd name="T36" fmla="*/ 79 w 91"/>
                  <a:gd name="T37" fmla="*/ 0 h 50"/>
                  <a:gd name="T38" fmla="*/ 79 w 91"/>
                  <a:gd name="T39" fmla="*/ 0 h 50"/>
                  <a:gd name="T40" fmla="*/ 83 w 91"/>
                  <a:gd name="T41" fmla="*/ 0 h 50"/>
                  <a:gd name="T42" fmla="*/ 87 w 91"/>
                  <a:gd name="T43" fmla="*/ 2 h 50"/>
                  <a:gd name="T44" fmla="*/ 89 w 91"/>
                  <a:gd name="T45" fmla="*/ 6 h 50"/>
                  <a:gd name="T46" fmla="*/ 91 w 91"/>
                  <a:gd name="T47" fmla="*/ 12 h 50"/>
                  <a:gd name="T48" fmla="*/ 91 w 91"/>
                  <a:gd name="T49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50">
                    <a:moveTo>
                      <a:pt x="91" y="38"/>
                    </a:moveTo>
                    <a:lnTo>
                      <a:pt x="91" y="38"/>
                    </a:lnTo>
                    <a:lnTo>
                      <a:pt x="89" y="44"/>
                    </a:lnTo>
                    <a:lnTo>
                      <a:pt x="87" y="48"/>
                    </a:lnTo>
                    <a:lnTo>
                      <a:pt x="83" y="50"/>
                    </a:lnTo>
                    <a:lnTo>
                      <a:pt x="79" y="50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8" y="50"/>
                    </a:lnTo>
                    <a:lnTo>
                      <a:pt x="4" y="48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87" y="2"/>
                    </a:lnTo>
                    <a:lnTo>
                      <a:pt x="89" y="6"/>
                    </a:lnTo>
                    <a:lnTo>
                      <a:pt x="91" y="12"/>
                    </a:lnTo>
                    <a:lnTo>
                      <a:pt x="91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16" name="Freeform 158">
                <a:extLst>
                  <a:ext uri="{FF2B5EF4-FFF2-40B4-BE49-F238E27FC236}">
                    <a16:creationId xmlns:a16="http://schemas.microsoft.com/office/drawing/2014/main" id="{9CD0800E-3B62-45BA-873C-1B0AC8BDB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4326" y="885825"/>
                <a:ext cx="144463" cy="80963"/>
              </a:xfrm>
              <a:custGeom>
                <a:avLst/>
                <a:gdLst>
                  <a:gd name="T0" fmla="*/ 91 w 91"/>
                  <a:gd name="T1" fmla="*/ 37 h 51"/>
                  <a:gd name="T2" fmla="*/ 91 w 91"/>
                  <a:gd name="T3" fmla="*/ 37 h 51"/>
                  <a:gd name="T4" fmla="*/ 89 w 91"/>
                  <a:gd name="T5" fmla="*/ 43 h 51"/>
                  <a:gd name="T6" fmla="*/ 87 w 91"/>
                  <a:gd name="T7" fmla="*/ 47 h 51"/>
                  <a:gd name="T8" fmla="*/ 83 w 91"/>
                  <a:gd name="T9" fmla="*/ 49 h 51"/>
                  <a:gd name="T10" fmla="*/ 79 w 91"/>
                  <a:gd name="T11" fmla="*/ 51 h 51"/>
                  <a:gd name="T12" fmla="*/ 12 w 91"/>
                  <a:gd name="T13" fmla="*/ 51 h 51"/>
                  <a:gd name="T14" fmla="*/ 12 w 91"/>
                  <a:gd name="T15" fmla="*/ 51 h 51"/>
                  <a:gd name="T16" fmla="*/ 8 w 91"/>
                  <a:gd name="T17" fmla="*/ 49 h 51"/>
                  <a:gd name="T18" fmla="*/ 4 w 91"/>
                  <a:gd name="T19" fmla="*/ 47 h 51"/>
                  <a:gd name="T20" fmla="*/ 2 w 91"/>
                  <a:gd name="T21" fmla="*/ 43 h 51"/>
                  <a:gd name="T22" fmla="*/ 0 w 91"/>
                  <a:gd name="T23" fmla="*/ 37 h 51"/>
                  <a:gd name="T24" fmla="*/ 0 w 91"/>
                  <a:gd name="T25" fmla="*/ 12 h 51"/>
                  <a:gd name="T26" fmla="*/ 0 w 91"/>
                  <a:gd name="T27" fmla="*/ 12 h 51"/>
                  <a:gd name="T28" fmla="*/ 2 w 91"/>
                  <a:gd name="T29" fmla="*/ 6 h 51"/>
                  <a:gd name="T30" fmla="*/ 4 w 91"/>
                  <a:gd name="T31" fmla="*/ 4 h 51"/>
                  <a:gd name="T32" fmla="*/ 8 w 91"/>
                  <a:gd name="T33" fmla="*/ 0 h 51"/>
                  <a:gd name="T34" fmla="*/ 12 w 91"/>
                  <a:gd name="T35" fmla="*/ 0 h 51"/>
                  <a:gd name="T36" fmla="*/ 79 w 91"/>
                  <a:gd name="T37" fmla="*/ 0 h 51"/>
                  <a:gd name="T38" fmla="*/ 79 w 91"/>
                  <a:gd name="T39" fmla="*/ 0 h 51"/>
                  <a:gd name="T40" fmla="*/ 83 w 91"/>
                  <a:gd name="T41" fmla="*/ 0 h 51"/>
                  <a:gd name="T42" fmla="*/ 87 w 91"/>
                  <a:gd name="T43" fmla="*/ 4 h 51"/>
                  <a:gd name="T44" fmla="*/ 89 w 91"/>
                  <a:gd name="T45" fmla="*/ 6 h 51"/>
                  <a:gd name="T46" fmla="*/ 91 w 91"/>
                  <a:gd name="T47" fmla="*/ 12 h 51"/>
                  <a:gd name="T48" fmla="*/ 91 w 91"/>
                  <a:gd name="T49" fmla="*/ 3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51">
                    <a:moveTo>
                      <a:pt x="91" y="37"/>
                    </a:moveTo>
                    <a:lnTo>
                      <a:pt x="91" y="37"/>
                    </a:lnTo>
                    <a:lnTo>
                      <a:pt x="89" y="43"/>
                    </a:lnTo>
                    <a:lnTo>
                      <a:pt x="87" y="47"/>
                    </a:lnTo>
                    <a:lnTo>
                      <a:pt x="83" y="49"/>
                    </a:lnTo>
                    <a:lnTo>
                      <a:pt x="79" y="51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8" y="49"/>
                    </a:lnTo>
                    <a:lnTo>
                      <a:pt x="4" y="47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87" y="4"/>
                    </a:lnTo>
                    <a:lnTo>
                      <a:pt x="89" y="6"/>
                    </a:lnTo>
                    <a:lnTo>
                      <a:pt x="91" y="12"/>
                    </a:lnTo>
                    <a:lnTo>
                      <a:pt x="91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76" name="组合 146">
              <a:extLst>
                <a:ext uri="{FF2B5EF4-FFF2-40B4-BE49-F238E27FC236}">
                  <a16:creationId xmlns:a16="http://schemas.microsoft.com/office/drawing/2014/main" id="{211AACFA-C1AA-40E9-8C30-D351CA124EBC}"/>
                </a:ext>
              </a:extLst>
            </p:cNvPr>
            <p:cNvGrpSpPr/>
            <p:nvPr/>
          </p:nvGrpSpPr>
          <p:grpSpPr>
            <a:xfrm>
              <a:off x="9972675" y="4760913"/>
              <a:ext cx="530225" cy="280987"/>
              <a:chOff x="9744075" y="1738313"/>
              <a:chExt cx="1060450" cy="658813"/>
            </a:xfrm>
            <a:solidFill>
              <a:srgbClr val="3C810A"/>
            </a:solidFill>
          </p:grpSpPr>
          <p:sp>
            <p:nvSpPr>
              <p:cNvPr id="477" name="Freeform 118">
                <a:extLst>
                  <a:ext uri="{FF2B5EF4-FFF2-40B4-BE49-F238E27FC236}">
                    <a16:creationId xmlns:a16="http://schemas.microsoft.com/office/drawing/2014/main" id="{38CD81A5-3D5F-4330-B976-B5F5E3083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4075" y="1798638"/>
                <a:ext cx="1060450" cy="598488"/>
              </a:xfrm>
              <a:custGeom>
                <a:avLst/>
                <a:gdLst>
                  <a:gd name="T0" fmla="*/ 668 w 668"/>
                  <a:gd name="T1" fmla="*/ 341 h 377"/>
                  <a:gd name="T2" fmla="*/ 36 w 668"/>
                  <a:gd name="T3" fmla="*/ 341 h 377"/>
                  <a:gd name="T4" fmla="*/ 36 w 668"/>
                  <a:gd name="T5" fmla="*/ 0 h 377"/>
                  <a:gd name="T6" fmla="*/ 0 w 668"/>
                  <a:gd name="T7" fmla="*/ 0 h 377"/>
                  <a:gd name="T8" fmla="*/ 0 w 668"/>
                  <a:gd name="T9" fmla="*/ 377 h 377"/>
                  <a:gd name="T10" fmla="*/ 668 w 668"/>
                  <a:gd name="T11" fmla="*/ 377 h 377"/>
                  <a:gd name="T12" fmla="*/ 668 w 668"/>
                  <a:gd name="T13" fmla="*/ 341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8" h="377">
                    <a:moveTo>
                      <a:pt x="668" y="341"/>
                    </a:moveTo>
                    <a:lnTo>
                      <a:pt x="36" y="341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377"/>
                    </a:lnTo>
                    <a:lnTo>
                      <a:pt x="668" y="377"/>
                    </a:lnTo>
                    <a:lnTo>
                      <a:pt x="668" y="34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78" name="Freeform 119">
                <a:extLst>
                  <a:ext uri="{FF2B5EF4-FFF2-40B4-BE49-F238E27FC236}">
                    <a16:creationId xmlns:a16="http://schemas.microsoft.com/office/drawing/2014/main" id="{67A236E1-7866-4A03-9445-1CA1BDC1F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75" y="1738313"/>
                <a:ext cx="773113" cy="452438"/>
              </a:xfrm>
              <a:custGeom>
                <a:avLst/>
                <a:gdLst>
                  <a:gd name="T0" fmla="*/ 425 w 487"/>
                  <a:gd name="T1" fmla="*/ 10 h 285"/>
                  <a:gd name="T2" fmla="*/ 361 w 487"/>
                  <a:gd name="T3" fmla="*/ 18 h 285"/>
                  <a:gd name="T4" fmla="*/ 389 w 487"/>
                  <a:gd name="T5" fmla="*/ 54 h 285"/>
                  <a:gd name="T6" fmla="*/ 267 w 487"/>
                  <a:gd name="T7" fmla="*/ 150 h 285"/>
                  <a:gd name="T8" fmla="*/ 168 w 487"/>
                  <a:gd name="T9" fmla="*/ 94 h 285"/>
                  <a:gd name="T10" fmla="*/ 0 w 487"/>
                  <a:gd name="T11" fmla="*/ 259 h 285"/>
                  <a:gd name="T12" fmla="*/ 24 w 487"/>
                  <a:gd name="T13" fmla="*/ 285 h 285"/>
                  <a:gd name="T14" fmla="*/ 174 w 487"/>
                  <a:gd name="T15" fmla="*/ 138 h 285"/>
                  <a:gd name="T16" fmla="*/ 269 w 487"/>
                  <a:gd name="T17" fmla="*/ 192 h 285"/>
                  <a:gd name="T18" fmla="*/ 411 w 487"/>
                  <a:gd name="T19" fmla="*/ 82 h 285"/>
                  <a:gd name="T20" fmla="*/ 439 w 487"/>
                  <a:gd name="T21" fmla="*/ 120 h 285"/>
                  <a:gd name="T22" fmla="*/ 463 w 487"/>
                  <a:gd name="T23" fmla="*/ 60 h 285"/>
                  <a:gd name="T24" fmla="*/ 487 w 487"/>
                  <a:gd name="T25" fmla="*/ 0 h 285"/>
                  <a:gd name="T26" fmla="*/ 425 w 487"/>
                  <a:gd name="T27" fmla="*/ 1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7" h="285">
                    <a:moveTo>
                      <a:pt x="425" y="10"/>
                    </a:moveTo>
                    <a:lnTo>
                      <a:pt x="361" y="18"/>
                    </a:lnTo>
                    <a:lnTo>
                      <a:pt x="389" y="54"/>
                    </a:lnTo>
                    <a:lnTo>
                      <a:pt x="267" y="150"/>
                    </a:lnTo>
                    <a:lnTo>
                      <a:pt x="168" y="94"/>
                    </a:lnTo>
                    <a:lnTo>
                      <a:pt x="0" y="259"/>
                    </a:lnTo>
                    <a:lnTo>
                      <a:pt x="24" y="285"/>
                    </a:lnTo>
                    <a:lnTo>
                      <a:pt x="174" y="138"/>
                    </a:lnTo>
                    <a:lnTo>
                      <a:pt x="269" y="192"/>
                    </a:lnTo>
                    <a:lnTo>
                      <a:pt x="411" y="82"/>
                    </a:lnTo>
                    <a:lnTo>
                      <a:pt x="439" y="120"/>
                    </a:lnTo>
                    <a:lnTo>
                      <a:pt x="463" y="60"/>
                    </a:lnTo>
                    <a:lnTo>
                      <a:pt x="487" y="0"/>
                    </a:lnTo>
                    <a:lnTo>
                      <a:pt x="425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79" name="Rectangle 120">
                <a:extLst>
                  <a:ext uri="{FF2B5EF4-FFF2-40B4-BE49-F238E27FC236}">
                    <a16:creationId xmlns:a16="http://schemas.microsoft.com/office/drawing/2014/main" id="{E3D1F66C-0688-401C-BF8B-594F52AC8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4100" y="2193926"/>
                <a:ext cx="111125" cy="1238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0" name="Rectangle 121">
                <a:extLst>
                  <a:ext uri="{FF2B5EF4-FFF2-40B4-BE49-F238E27FC236}">
                    <a16:creationId xmlns:a16="http://schemas.microsoft.com/office/drawing/2014/main" id="{86A2F721-1A8B-432E-9A35-109C9FA1D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3925" y="2212976"/>
                <a:ext cx="111125" cy="1047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1" name="Rectangle 122">
                <a:extLst>
                  <a:ext uri="{FF2B5EF4-FFF2-40B4-BE49-F238E27FC236}">
                    <a16:creationId xmlns:a16="http://schemas.microsoft.com/office/drawing/2014/main" id="{F14C73A9-30D8-43D2-870F-9B877D9E2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4275" y="2079626"/>
                <a:ext cx="109538" cy="2381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2" name="Rectangle 123">
                <a:extLst>
                  <a:ext uri="{FF2B5EF4-FFF2-40B4-BE49-F238E27FC236}">
                    <a16:creationId xmlns:a16="http://schemas.microsoft.com/office/drawing/2014/main" id="{85191D2D-2D9E-406D-8DCB-96BCFDD0D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6038" y="2108201"/>
                <a:ext cx="107950" cy="2095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3" name="Rectangle 124">
                <a:extLst>
                  <a:ext uri="{FF2B5EF4-FFF2-40B4-BE49-F238E27FC236}">
                    <a16:creationId xmlns:a16="http://schemas.microsoft.com/office/drawing/2014/main" id="{EB6E5252-0A05-47F2-A64D-E51134502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3038" y="2057401"/>
                <a:ext cx="111125" cy="2603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4" name="Rectangle 125">
                <a:extLst>
                  <a:ext uri="{FF2B5EF4-FFF2-40B4-BE49-F238E27FC236}">
                    <a16:creationId xmlns:a16="http://schemas.microsoft.com/office/drawing/2014/main" id="{020ABC7E-6019-4A78-BCA9-8BFD96CA0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63213" y="1973263"/>
                <a:ext cx="107950" cy="3444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85" name="Rectangle 126">
                <a:extLst>
                  <a:ext uri="{FF2B5EF4-FFF2-40B4-BE49-F238E27FC236}">
                    <a16:creationId xmlns:a16="http://schemas.microsoft.com/office/drawing/2014/main" id="{253FD402-9134-4A6E-9AC2-DAAFBE7B5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3388" y="1931988"/>
                <a:ext cx="107950" cy="3857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406" name="矩形 405">
            <a:extLst>
              <a:ext uri="{FF2B5EF4-FFF2-40B4-BE49-F238E27FC236}">
                <a16:creationId xmlns:a16="http://schemas.microsoft.com/office/drawing/2014/main" id="{CAEB6288-4E9F-4D1A-ADEF-0890FCB674DB}"/>
              </a:ext>
            </a:extLst>
          </p:cNvPr>
          <p:cNvSpPr/>
          <p:nvPr/>
        </p:nvSpPr>
        <p:spPr>
          <a:xfrm>
            <a:off x="2639625" y="4622024"/>
            <a:ext cx="6188118" cy="770914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0933656A-D895-4326-8BA7-204D751820A7}"/>
              </a:ext>
            </a:extLst>
          </p:cNvPr>
          <p:cNvCxnSpPr>
            <a:cxnSpLocks/>
          </p:cNvCxnSpPr>
          <p:nvPr/>
        </p:nvCxnSpPr>
        <p:spPr>
          <a:xfrm>
            <a:off x="7430814" y="3964207"/>
            <a:ext cx="0" cy="657819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88C03476-7D0A-4036-839E-797F30BD92A7}"/>
              </a:ext>
            </a:extLst>
          </p:cNvPr>
          <p:cNvCxnSpPr>
            <a:cxnSpLocks/>
            <a:endCxn id="408" idx="0"/>
          </p:cNvCxnSpPr>
          <p:nvPr/>
        </p:nvCxnSpPr>
        <p:spPr>
          <a:xfrm>
            <a:off x="7225118" y="2493941"/>
            <a:ext cx="0" cy="108450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1" name="直接箭头连接符 410">
            <a:extLst>
              <a:ext uri="{FF2B5EF4-FFF2-40B4-BE49-F238E27FC236}">
                <a16:creationId xmlns:a16="http://schemas.microsoft.com/office/drawing/2014/main" id="{64A9BC3A-90C1-49A6-A619-A2EA46E9F692}"/>
              </a:ext>
            </a:extLst>
          </p:cNvPr>
          <p:cNvCxnSpPr>
            <a:cxnSpLocks/>
          </p:cNvCxnSpPr>
          <p:nvPr/>
        </p:nvCxnSpPr>
        <p:spPr>
          <a:xfrm flipV="1">
            <a:off x="5278162" y="2780928"/>
            <a:ext cx="0" cy="764239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0E86A4C7-761C-4FB3-B448-7E71399E51A9}"/>
              </a:ext>
            </a:extLst>
          </p:cNvPr>
          <p:cNvCxnSpPr>
            <a:cxnSpLocks/>
            <a:endCxn id="407" idx="2"/>
          </p:cNvCxnSpPr>
          <p:nvPr/>
        </p:nvCxnSpPr>
        <p:spPr>
          <a:xfrm flipV="1">
            <a:off x="5069406" y="3942922"/>
            <a:ext cx="0" cy="679102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13" name="组合 412">
            <a:extLst>
              <a:ext uri="{FF2B5EF4-FFF2-40B4-BE49-F238E27FC236}">
                <a16:creationId xmlns:a16="http://schemas.microsoft.com/office/drawing/2014/main" id="{271DE0D0-6193-42F6-A9F5-6D958BE7C3A0}"/>
              </a:ext>
            </a:extLst>
          </p:cNvPr>
          <p:cNvGrpSpPr/>
          <p:nvPr/>
        </p:nvGrpSpPr>
        <p:grpSpPr>
          <a:xfrm>
            <a:off x="4080389" y="2184748"/>
            <a:ext cx="4084927" cy="596180"/>
            <a:chOff x="1711323" y="2361815"/>
            <a:chExt cx="5010154" cy="514350"/>
          </a:xfrm>
        </p:grpSpPr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6DB33C08-A7A6-4C46-8EAD-57CC2D06A112}"/>
                </a:ext>
              </a:extLst>
            </p:cNvPr>
            <p:cNvSpPr/>
            <p:nvPr/>
          </p:nvSpPr>
          <p:spPr>
            <a:xfrm>
              <a:off x="1711323" y="2361815"/>
              <a:ext cx="2505077" cy="51435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BC968DB-8EB3-45D2-8C83-1DB12D5D395D}"/>
                </a:ext>
              </a:extLst>
            </p:cNvPr>
            <p:cNvSpPr/>
            <p:nvPr/>
          </p:nvSpPr>
          <p:spPr>
            <a:xfrm>
              <a:off x="4216400" y="2361815"/>
              <a:ext cx="2505077" cy="514350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529" name="组合 528">
            <a:extLst>
              <a:ext uri="{FF2B5EF4-FFF2-40B4-BE49-F238E27FC236}">
                <a16:creationId xmlns:a16="http://schemas.microsoft.com/office/drawing/2014/main" id="{46AD582D-BF94-4A14-A81D-A72DA8C3BCDC}"/>
              </a:ext>
            </a:extLst>
          </p:cNvPr>
          <p:cNvGrpSpPr/>
          <p:nvPr/>
        </p:nvGrpSpPr>
        <p:grpSpPr>
          <a:xfrm>
            <a:off x="4443629" y="3573016"/>
            <a:ext cx="1251551" cy="369906"/>
            <a:chOff x="4443629" y="3839411"/>
            <a:chExt cx="1251551" cy="369906"/>
          </a:xfrm>
        </p:grpSpPr>
        <p:sp>
          <p:nvSpPr>
            <p:cNvPr id="407" name="矩形: 圆角 406">
              <a:extLst>
                <a:ext uri="{FF2B5EF4-FFF2-40B4-BE49-F238E27FC236}">
                  <a16:creationId xmlns:a16="http://schemas.microsoft.com/office/drawing/2014/main" id="{98A5BC90-3950-4DA5-BC17-3094516AE16F}"/>
                </a:ext>
              </a:extLst>
            </p:cNvPr>
            <p:cNvSpPr/>
            <p:nvPr/>
          </p:nvSpPr>
          <p:spPr>
            <a:xfrm>
              <a:off x="4497134" y="3839411"/>
              <a:ext cx="1144543" cy="369906"/>
            </a:xfrm>
            <a:prstGeom prst="roundRect">
              <a:avLst>
                <a:gd name="adj" fmla="val 39780"/>
              </a:avLst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4" name="文本框 413">
              <a:extLst>
                <a:ext uri="{FF2B5EF4-FFF2-40B4-BE49-F238E27FC236}">
                  <a16:creationId xmlns:a16="http://schemas.microsoft.com/office/drawing/2014/main" id="{868EBAEB-0B56-4F5D-92E0-FE06225EF4DC}"/>
                </a:ext>
              </a:extLst>
            </p:cNvPr>
            <p:cNvSpPr txBox="1"/>
            <p:nvPr/>
          </p:nvSpPr>
          <p:spPr>
            <a:xfrm>
              <a:off x="4443629" y="3890586"/>
              <a:ext cx="1251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</a:rPr>
                <a:t>数据服务封装</a:t>
              </a:r>
            </a:p>
          </p:txBody>
        </p:sp>
      </p:grpSp>
      <p:grpSp>
        <p:nvGrpSpPr>
          <p:cNvPr id="538" name="组合 537">
            <a:extLst>
              <a:ext uri="{FF2B5EF4-FFF2-40B4-BE49-F238E27FC236}">
                <a16:creationId xmlns:a16="http://schemas.microsoft.com/office/drawing/2014/main" id="{361A4123-75FB-4D2B-81C0-881FE928BD51}"/>
              </a:ext>
            </a:extLst>
          </p:cNvPr>
          <p:cNvGrpSpPr/>
          <p:nvPr/>
        </p:nvGrpSpPr>
        <p:grpSpPr>
          <a:xfrm>
            <a:off x="6600995" y="3578449"/>
            <a:ext cx="1248245" cy="368188"/>
            <a:chOff x="6579157" y="3838525"/>
            <a:chExt cx="1248245" cy="368188"/>
          </a:xfrm>
        </p:grpSpPr>
        <p:sp>
          <p:nvSpPr>
            <p:cNvPr id="408" name="椭圆 407">
              <a:extLst>
                <a:ext uri="{FF2B5EF4-FFF2-40B4-BE49-F238E27FC236}">
                  <a16:creationId xmlns:a16="http://schemas.microsoft.com/office/drawing/2014/main" id="{A340BE00-40D1-4D32-BB87-E7AB3F791339}"/>
                </a:ext>
              </a:extLst>
            </p:cNvPr>
            <p:cNvSpPr/>
            <p:nvPr/>
          </p:nvSpPr>
          <p:spPr>
            <a:xfrm>
              <a:off x="6579157" y="3838525"/>
              <a:ext cx="1248245" cy="368188"/>
            </a:xfrm>
            <a:prstGeom prst="ellipse">
              <a:avLst/>
            </a:prstGeom>
            <a:solidFill>
              <a:srgbClr val="ED7D31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5" name="文本框 414">
              <a:extLst>
                <a:ext uri="{FF2B5EF4-FFF2-40B4-BE49-F238E27FC236}">
                  <a16:creationId xmlns:a16="http://schemas.microsoft.com/office/drawing/2014/main" id="{164E59B8-C664-4894-85D8-66DC82DAAF7B}"/>
                </a:ext>
              </a:extLst>
            </p:cNvPr>
            <p:cNvSpPr txBox="1"/>
            <p:nvPr/>
          </p:nvSpPr>
          <p:spPr>
            <a:xfrm>
              <a:off x="6620675" y="3897963"/>
              <a:ext cx="11445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</a:rPr>
                <a:t>数据查询解析</a:t>
              </a:r>
            </a:p>
          </p:txBody>
        </p:sp>
      </p:grpSp>
      <p:sp>
        <p:nvSpPr>
          <p:cNvPr id="416" name="文本框 415">
            <a:extLst>
              <a:ext uri="{FF2B5EF4-FFF2-40B4-BE49-F238E27FC236}">
                <a16:creationId xmlns:a16="http://schemas.microsoft.com/office/drawing/2014/main" id="{FF64CD1E-5FF9-4C0E-AF7A-9BCC77A92E57}"/>
              </a:ext>
            </a:extLst>
          </p:cNvPr>
          <p:cNvSpPr txBox="1"/>
          <p:nvPr/>
        </p:nvSpPr>
        <p:spPr>
          <a:xfrm>
            <a:off x="5287641" y="1844824"/>
            <a:ext cx="1670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微软雅黑"/>
              </a:rPr>
              <a:t>数据服务工作台</a:t>
            </a:r>
          </a:p>
        </p:txBody>
      </p:sp>
      <p:sp>
        <p:nvSpPr>
          <p:cNvPr id="417" name="矩形 416">
            <a:extLst>
              <a:ext uri="{FF2B5EF4-FFF2-40B4-BE49-F238E27FC236}">
                <a16:creationId xmlns:a16="http://schemas.microsoft.com/office/drawing/2014/main" id="{376D9165-25B6-44CF-96DA-6CEF8F4F8EB8}"/>
              </a:ext>
            </a:extLst>
          </p:cNvPr>
          <p:cNvSpPr/>
          <p:nvPr/>
        </p:nvSpPr>
        <p:spPr>
          <a:xfrm>
            <a:off x="3723414" y="4738586"/>
            <a:ext cx="872186" cy="516440"/>
          </a:xfrm>
          <a:prstGeom prst="rect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8" name="矩形 417">
            <a:extLst>
              <a:ext uri="{FF2B5EF4-FFF2-40B4-BE49-F238E27FC236}">
                <a16:creationId xmlns:a16="http://schemas.microsoft.com/office/drawing/2014/main" id="{ABB81160-4F8E-4CF2-AAA8-50C2F5A1B610}"/>
              </a:ext>
            </a:extLst>
          </p:cNvPr>
          <p:cNvSpPr/>
          <p:nvPr/>
        </p:nvSpPr>
        <p:spPr>
          <a:xfrm>
            <a:off x="3782332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9" name="矩形 418">
            <a:extLst>
              <a:ext uri="{FF2B5EF4-FFF2-40B4-BE49-F238E27FC236}">
                <a16:creationId xmlns:a16="http://schemas.microsoft.com/office/drawing/2014/main" id="{312BB4B0-62E4-49C5-94EE-A3D637C82D96}"/>
              </a:ext>
            </a:extLst>
          </p:cNvPr>
          <p:cNvSpPr/>
          <p:nvPr/>
        </p:nvSpPr>
        <p:spPr>
          <a:xfrm>
            <a:off x="4052193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0" name="矩形 419">
            <a:extLst>
              <a:ext uri="{FF2B5EF4-FFF2-40B4-BE49-F238E27FC236}">
                <a16:creationId xmlns:a16="http://schemas.microsoft.com/office/drawing/2014/main" id="{2356607B-5B37-41E8-9EE9-859C46730BFC}"/>
              </a:ext>
            </a:extLst>
          </p:cNvPr>
          <p:cNvSpPr/>
          <p:nvPr/>
        </p:nvSpPr>
        <p:spPr>
          <a:xfrm>
            <a:off x="4310246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1" name="矩形 420">
            <a:extLst>
              <a:ext uri="{FF2B5EF4-FFF2-40B4-BE49-F238E27FC236}">
                <a16:creationId xmlns:a16="http://schemas.microsoft.com/office/drawing/2014/main" id="{0EB32C97-BEA2-4969-95B6-EFD2FDC5E615}"/>
              </a:ext>
            </a:extLst>
          </p:cNvPr>
          <p:cNvSpPr/>
          <p:nvPr/>
        </p:nvSpPr>
        <p:spPr>
          <a:xfrm>
            <a:off x="4733594" y="4738586"/>
            <a:ext cx="872186" cy="516440"/>
          </a:xfrm>
          <a:prstGeom prst="rect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2" name="矩形 421">
            <a:extLst>
              <a:ext uri="{FF2B5EF4-FFF2-40B4-BE49-F238E27FC236}">
                <a16:creationId xmlns:a16="http://schemas.microsoft.com/office/drawing/2014/main" id="{9F594489-999E-4EBF-A164-E84DD248EDF3}"/>
              </a:ext>
            </a:extLst>
          </p:cNvPr>
          <p:cNvSpPr/>
          <p:nvPr/>
        </p:nvSpPr>
        <p:spPr>
          <a:xfrm>
            <a:off x="4792512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38851CFA-ECE4-4529-AE91-2BE36EF108DE}"/>
              </a:ext>
            </a:extLst>
          </p:cNvPr>
          <p:cNvSpPr/>
          <p:nvPr/>
        </p:nvSpPr>
        <p:spPr>
          <a:xfrm>
            <a:off x="5062373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4" name="矩形 423">
            <a:extLst>
              <a:ext uri="{FF2B5EF4-FFF2-40B4-BE49-F238E27FC236}">
                <a16:creationId xmlns:a16="http://schemas.microsoft.com/office/drawing/2014/main" id="{6D86777F-0398-4290-8A4A-E6A5DB7D20E3}"/>
              </a:ext>
            </a:extLst>
          </p:cNvPr>
          <p:cNvSpPr/>
          <p:nvPr/>
        </p:nvSpPr>
        <p:spPr>
          <a:xfrm>
            <a:off x="5320426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5" name="矩形 424">
            <a:extLst>
              <a:ext uri="{FF2B5EF4-FFF2-40B4-BE49-F238E27FC236}">
                <a16:creationId xmlns:a16="http://schemas.microsoft.com/office/drawing/2014/main" id="{503F0CE2-46F1-43ED-9DF4-A14FB2E5A41C}"/>
              </a:ext>
            </a:extLst>
          </p:cNvPr>
          <p:cNvSpPr/>
          <p:nvPr/>
        </p:nvSpPr>
        <p:spPr>
          <a:xfrm>
            <a:off x="5718882" y="4738586"/>
            <a:ext cx="872186" cy="516440"/>
          </a:xfrm>
          <a:prstGeom prst="rect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6" name="矩形 425">
            <a:extLst>
              <a:ext uri="{FF2B5EF4-FFF2-40B4-BE49-F238E27FC236}">
                <a16:creationId xmlns:a16="http://schemas.microsoft.com/office/drawing/2014/main" id="{25C79841-32A3-4C68-AB20-E15069BF1D41}"/>
              </a:ext>
            </a:extLst>
          </p:cNvPr>
          <p:cNvSpPr/>
          <p:nvPr/>
        </p:nvSpPr>
        <p:spPr>
          <a:xfrm>
            <a:off x="5777800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7" name="矩形 426">
            <a:extLst>
              <a:ext uri="{FF2B5EF4-FFF2-40B4-BE49-F238E27FC236}">
                <a16:creationId xmlns:a16="http://schemas.microsoft.com/office/drawing/2014/main" id="{549F622F-55BD-4330-92BD-D57330729E35}"/>
              </a:ext>
            </a:extLst>
          </p:cNvPr>
          <p:cNvSpPr/>
          <p:nvPr/>
        </p:nvSpPr>
        <p:spPr>
          <a:xfrm>
            <a:off x="6047661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8" name="矩形 427">
            <a:extLst>
              <a:ext uri="{FF2B5EF4-FFF2-40B4-BE49-F238E27FC236}">
                <a16:creationId xmlns:a16="http://schemas.microsoft.com/office/drawing/2014/main" id="{52142A65-0D8F-4CD2-B1C1-37DFAF6A7E73}"/>
              </a:ext>
            </a:extLst>
          </p:cNvPr>
          <p:cNvSpPr/>
          <p:nvPr/>
        </p:nvSpPr>
        <p:spPr>
          <a:xfrm>
            <a:off x="6305714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9" name="矩形 428">
            <a:extLst>
              <a:ext uri="{FF2B5EF4-FFF2-40B4-BE49-F238E27FC236}">
                <a16:creationId xmlns:a16="http://schemas.microsoft.com/office/drawing/2014/main" id="{67AA8950-EE59-4F8F-B09A-CCA2C7AD42A6}"/>
              </a:ext>
            </a:extLst>
          </p:cNvPr>
          <p:cNvSpPr/>
          <p:nvPr/>
        </p:nvSpPr>
        <p:spPr>
          <a:xfrm>
            <a:off x="6729062" y="4738586"/>
            <a:ext cx="872186" cy="516440"/>
          </a:xfrm>
          <a:prstGeom prst="rect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0" name="矩形 429">
            <a:extLst>
              <a:ext uri="{FF2B5EF4-FFF2-40B4-BE49-F238E27FC236}">
                <a16:creationId xmlns:a16="http://schemas.microsoft.com/office/drawing/2014/main" id="{6E21A2F8-C20C-4DC9-B7E0-C0473BB3B762}"/>
              </a:ext>
            </a:extLst>
          </p:cNvPr>
          <p:cNvSpPr/>
          <p:nvPr/>
        </p:nvSpPr>
        <p:spPr>
          <a:xfrm>
            <a:off x="6787980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1" name="矩形 430">
            <a:extLst>
              <a:ext uri="{FF2B5EF4-FFF2-40B4-BE49-F238E27FC236}">
                <a16:creationId xmlns:a16="http://schemas.microsoft.com/office/drawing/2014/main" id="{A3118902-FB62-4783-AE45-3A38B8DA24E9}"/>
              </a:ext>
            </a:extLst>
          </p:cNvPr>
          <p:cNvSpPr/>
          <p:nvPr/>
        </p:nvSpPr>
        <p:spPr>
          <a:xfrm>
            <a:off x="7057841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2" name="矩形 431">
            <a:extLst>
              <a:ext uri="{FF2B5EF4-FFF2-40B4-BE49-F238E27FC236}">
                <a16:creationId xmlns:a16="http://schemas.microsoft.com/office/drawing/2014/main" id="{BD62ECA0-30AE-4314-86EC-F1FAA71FB751}"/>
              </a:ext>
            </a:extLst>
          </p:cNvPr>
          <p:cNvSpPr/>
          <p:nvPr/>
        </p:nvSpPr>
        <p:spPr>
          <a:xfrm>
            <a:off x="7315894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3" name="矩形 432">
            <a:extLst>
              <a:ext uri="{FF2B5EF4-FFF2-40B4-BE49-F238E27FC236}">
                <a16:creationId xmlns:a16="http://schemas.microsoft.com/office/drawing/2014/main" id="{F921B3D3-2743-49D3-9817-4CF7D2569914}"/>
              </a:ext>
            </a:extLst>
          </p:cNvPr>
          <p:cNvSpPr/>
          <p:nvPr/>
        </p:nvSpPr>
        <p:spPr>
          <a:xfrm>
            <a:off x="7729223" y="4738586"/>
            <a:ext cx="872186" cy="516440"/>
          </a:xfrm>
          <a:prstGeom prst="rect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4" name="矩形 433">
            <a:extLst>
              <a:ext uri="{FF2B5EF4-FFF2-40B4-BE49-F238E27FC236}">
                <a16:creationId xmlns:a16="http://schemas.microsoft.com/office/drawing/2014/main" id="{68F7A70E-C15C-4C96-B691-C9E7A61FFB97}"/>
              </a:ext>
            </a:extLst>
          </p:cNvPr>
          <p:cNvSpPr/>
          <p:nvPr/>
        </p:nvSpPr>
        <p:spPr>
          <a:xfrm>
            <a:off x="7788141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5" name="矩形 434">
            <a:extLst>
              <a:ext uri="{FF2B5EF4-FFF2-40B4-BE49-F238E27FC236}">
                <a16:creationId xmlns:a16="http://schemas.microsoft.com/office/drawing/2014/main" id="{45651F4F-0A51-4CD0-8DDC-811B01F48B5F}"/>
              </a:ext>
            </a:extLst>
          </p:cNvPr>
          <p:cNvSpPr/>
          <p:nvPr/>
        </p:nvSpPr>
        <p:spPr>
          <a:xfrm>
            <a:off x="8058002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6" name="矩形 435">
            <a:extLst>
              <a:ext uri="{FF2B5EF4-FFF2-40B4-BE49-F238E27FC236}">
                <a16:creationId xmlns:a16="http://schemas.microsoft.com/office/drawing/2014/main" id="{C03D19EB-56ED-450D-8915-BB0C8DD1AD9C}"/>
              </a:ext>
            </a:extLst>
          </p:cNvPr>
          <p:cNvSpPr/>
          <p:nvPr/>
        </p:nvSpPr>
        <p:spPr>
          <a:xfrm>
            <a:off x="8316055" y="4995598"/>
            <a:ext cx="226261" cy="200362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31FFB618-1C82-48AD-A98A-C62D02AA3DB4}"/>
              </a:ext>
            </a:extLst>
          </p:cNvPr>
          <p:cNvSpPr txBox="1"/>
          <p:nvPr/>
        </p:nvSpPr>
        <p:spPr>
          <a:xfrm>
            <a:off x="2652828" y="4818638"/>
            <a:ext cx="1054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rPr>
              <a:t>数据资产</a:t>
            </a:r>
          </a:p>
        </p:txBody>
      </p:sp>
      <p:cxnSp>
        <p:nvCxnSpPr>
          <p:cNvPr id="438" name="连接符: 曲线 437">
            <a:extLst>
              <a:ext uri="{FF2B5EF4-FFF2-40B4-BE49-F238E27FC236}">
                <a16:creationId xmlns:a16="http://schemas.microsoft.com/office/drawing/2014/main" id="{7ADC3C10-E445-4C8B-89EA-BD2E0F2A5270}"/>
              </a:ext>
            </a:extLst>
          </p:cNvPr>
          <p:cNvCxnSpPr>
            <a:cxnSpLocks/>
            <a:stCxn id="441" idx="0"/>
            <a:endCxn id="418" idx="2"/>
          </p:cNvCxnSpPr>
          <p:nvPr/>
        </p:nvCxnSpPr>
        <p:spPr>
          <a:xfrm rot="16200000" flipV="1">
            <a:off x="3942239" y="5149184"/>
            <a:ext cx="1008042" cy="1101594"/>
          </a:xfrm>
          <a:prstGeom prst="curvedConnector3">
            <a:avLst>
              <a:gd name="adj1" fmla="val 50000"/>
            </a:avLst>
          </a:prstGeom>
          <a:noFill/>
          <a:ln w="63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9" name="连接符: 曲线 438">
            <a:extLst>
              <a:ext uri="{FF2B5EF4-FFF2-40B4-BE49-F238E27FC236}">
                <a16:creationId xmlns:a16="http://schemas.microsoft.com/office/drawing/2014/main" id="{BC5A475F-DF75-4BF2-BFC3-FD8E2D3784DD}"/>
              </a:ext>
            </a:extLst>
          </p:cNvPr>
          <p:cNvCxnSpPr>
            <a:cxnSpLocks/>
            <a:stCxn id="443" idx="0"/>
            <a:endCxn id="419" idx="2"/>
          </p:cNvCxnSpPr>
          <p:nvPr/>
        </p:nvCxnSpPr>
        <p:spPr>
          <a:xfrm rot="16200000" flipV="1">
            <a:off x="4356125" y="5005159"/>
            <a:ext cx="999762" cy="1381363"/>
          </a:xfrm>
          <a:prstGeom prst="curvedConnector3">
            <a:avLst>
              <a:gd name="adj1" fmla="val 50000"/>
            </a:avLst>
          </a:prstGeom>
          <a:noFill/>
          <a:ln w="63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0" name="连接符: 曲线 439">
            <a:extLst>
              <a:ext uri="{FF2B5EF4-FFF2-40B4-BE49-F238E27FC236}">
                <a16:creationId xmlns:a16="http://schemas.microsoft.com/office/drawing/2014/main" id="{3ECEDFBB-4E12-43F2-A5BB-E13DF34314AE}"/>
              </a:ext>
            </a:extLst>
          </p:cNvPr>
          <p:cNvCxnSpPr>
            <a:cxnSpLocks/>
            <a:stCxn id="442" idx="0"/>
            <a:endCxn id="420" idx="2"/>
          </p:cNvCxnSpPr>
          <p:nvPr/>
        </p:nvCxnSpPr>
        <p:spPr>
          <a:xfrm rot="16200000" flipV="1">
            <a:off x="4763190" y="4856147"/>
            <a:ext cx="999762" cy="1679387"/>
          </a:xfrm>
          <a:prstGeom prst="curvedConnector3">
            <a:avLst/>
          </a:prstGeom>
          <a:noFill/>
          <a:ln w="63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5" name="文本框 444">
            <a:extLst>
              <a:ext uri="{FF2B5EF4-FFF2-40B4-BE49-F238E27FC236}">
                <a16:creationId xmlns:a16="http://schemas.microsoft.com/office/drawing/2014/main" id="{9855AECE-4CD3-4636-B8EE-E527640C3172}"/>
              </a:ext>
            </a:extLst>
          </p:cNvPr>
          <p:cNvSpPr txBox="1"/>
          <p:nvPr/>
        </p:nvSpPr>
        <p:spPr>
          <a:xfrm>
            <a:off x="5175503" y="2962608"/>
            <a:ext cx="11339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微软雅黑"/>
              </a:rPr>
              <a:t>自定义的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微软雅黑"/>
              </a:rPr>
              <a:t>服务实例</a:t>
            </a:r>
          </a:p>
        </p:txBody>
      </p:sp>
      <p:cxnSp>
        <p:nvCxnSpPr>
          <p:cNvPr id="446" name="直接箭头连接符 445">
            <a:extLst>
              <a:ext uri="{FF2B5EF4-FFF2-40B4-BE49-F238E27FC236}">
                <a16:creationId xmlns:a16="http://schemas.microsoft.com/office/drawing/2014/main" id="{BD505B28-5004-44E4-B2D4-434981280248}"/>
              </a:ext>
            </a:extLst>
          </p:cNvPr>
          <p:cNvCxnSpPr>
            <a:cxnSpLocks/>
          </p:cNvCxnSpPr>
          <p:nvPr/>
        </p:nvCxnSpPr>
        <p:spPr>
          <a:xfrm flipV="1">
            <a:off x="4890023" y="2794294"/>
            <a:ext cx="0" cy="75087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447" name="矩形 446">
            <a:extLst>
              <a:ext uri="{FF2B5EF4-FFF2-40B4-BE49-F238E27FC236}">
                <a16:creationId xmlns:a16="http://schemas.microsoft.com/office/drawing/2014/main" id="{F0DD9987-4525-4640-A77C-3FA2020D58C8}"/>
              </a:ext>
            </a:extLst>
          </p:cNvPr>
          <p:cNvSpPr/>
          <p:nvPr/>
        </p:nvSpPr>
        <p:spPr>
          <a:xfrm>
            <a:off x="5116085" y="4173366"/>
            <a:ext cx="8579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87BB9"/>
                </a:solidFill>
                <a:effectLst/>
                <a:uLnTx/>
                <a:uFillTx/>
                <a:latin typeface="Arial"/>
                <a:ea typeface="微软雅黑"/>
              </a:rPr>
              <a:t>元数据查询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387BB9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87BB9"/>
                </a:solidFill>
                <a:effectLst/>
                <a:uLnTx/>
                <a:uFillTx/>
                <a:latin typeface="Arial"/>
                <a:ea typeface="微软雅黑"/>
              </a:rPr>
              <a:t>和封装</a:t>
            </a:r>
          </a:p>
        </p:txBody>
      </p:sp>
      <p:sp>
        <p:nvSpPr>
          <p:cNvPr id="448" name="矩形 447">
            <a:extLst>
              <a:ext uri="{FF2B5EF4-FFF2-40B4-BE49-F238E27FC236}">
                <a16:creationId xmlns:a16="http://schemas.microsoft.com/office/drawing/2014/main" id="{2F90142A-20D0-497D-95F3-7E429FDB46C4}"/>
              </a:ext>
            </a:extLst>
          </p:cNvPr>
          <p:cNvSpPr/>
          <p:nvPr/>
        </p:nvSpPr>
        <p:spPr>
          <a:xfrm>
            <a:off x="4020154" y="3055166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87BB9"/>
                </a:solidFill>
                <a:effectLst/>
                <a:uLnTx/>
                <a:uFillTx/>
                <a:latin typeface="Arial"/>
                <a:ea typeface="微软雅黑"/>
              </a:rPr>
              <a:t>自定义参数</a:t>
            </a:r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3D650076-B4BE-4CD8-AD42-331B852DED75}"/>
              </a:ext>
            </a:extLst>
          </p:cNvPr>
          <p:cNvSpPr/>
          <p:nvPr/>
        </p:nvSpPr>
        <p:spPr>
          <a:xfrm>
            <a:off x="4558806" y="2327588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rPr>
              <a:t>自定义服务</a:t>
            </a:r>
          </a:p>
        </p:txBody>
      </p:sp>
      <p:sp>
        <p:nvSpPr>
          <p:cNvPr id="450" name="矩形 449">
            <a:extLst>
              <a:ext uri="{FF2B5EF4-FFF2-40B4-BE49-F238E27FC236}">
                <a16:creationId xmlns:a16="http://schemas.microsoft.com/office/drawing/2014/main" id="{9ED0BC43-5A65-4C09-9791-3DCB708C1F99}"/>
              </a:ext>
            </a:extLst>
          </p:cNvPr>
          <p:cNvSpPr/>
          <p:nvPr/>
        </p:nvSpPr>
        <p:spPr>
          <a:xfrm>
            <a:off x="6632401" y="232121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rPr>
              <a:t>自定义数据</a:t>
            </a:r>
          </a:p>
        </p:txBody>
      </p:sp>
      <p:sp>
        <p:nvSpPr>
          <p:cNvPr id="451" name="文本框 450">
            <a:extLst>
              <a:ext uri="{FF2B5EF4-FFF2-40B4-BE49-F238E27FC236}">
                <a16:creationId xmlns:a16="http://schemas.microsoft.com/office/drawing/2014/main" id="{DD9C1DCE-E6D3-40E2-8595-3535F4458751}"/>
              </a:ext>
            </a:extLst>
          </p:cNvPr>
          <p:cNvSpPr txBox="1"/>
          <p:nvPr/>
        </p:nvSpPr>
        <p:spPr>
          <a:xfrm>
            <a:off x="7177592" y="3003168"/>
            <a:ext cx="11066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微软雅黑"/>
              </a:rPr>
              <a:t>自定义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微软雅黑"/>
              </a:rPr>
              <a:t>SQL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微软雅黑"/>
              </a:rPr>
              <a:t>视图编排</a:t>
            </a:r>
          </a:p>
        </p:txBody>
      </p:sp>
      <p:grpSp>
        <p:nvGrpSpPr>
          <p:cNvPr id="527" name="组合 526">
            <a:extLst>
              <a:ext uri="{FF2B5EF4-FFF2-40B4-BE49-F238E27FC236}">
                <a16:creationId xmlns:a16="http://schemas.microsoft.com/office/drawing/2014/main" id="{90C98210-764C-4839-B7B8-34CC513BA6FD}"/>
              </a:ext>
            </a:extLst>
          </p:cNvPr>
          <p:cNvGrpSpPr/>
          <p:nvPr/>
        </p:nvGrpSpPr>
        <p:grpSpPr>
          <a:xfrm>
            <a:off x="905787" y="2976473"/>
            <a:ext cx="1544173" cy="1544173"/>
            <a:chOff x="1886976" y="2010195"/>
            <a:chExt cx="1084508" cy="1084508"/>
          </a:xfrm>
        </p:grpSpPr>
        <p:sp>
          <p:nvSpPr>
            <p:cNvPr id="396" name="椭圆 395">
              <a:extLst>
                <a:ext uri="{FF2B5EF4-FFF2-40B4-BE49-F238E27FC236}">
                  <a16:creationId xmlns:a16="http://schemas.microsoft.com/office/drawing/2014/main" id="{BD086278-C17F-4B70-A8B0-0EF6E35D3F9F}"/>
                </a:ext>
              </a:extLst>
            </p:cNvPr>
            <p:cNvSpPr/>
            <p:nvPr/>
          </p:nvSpPr>
          <p:spPr bwMode="auto">
            <a:xfrm>
              <a:off x="1886976" y="2010195"/>
              <a:ext cx="1084508" cy="1084508"/>
            </a:xfrm>
            <a:prstGeom prst="ellipse">
              <a:avLst/>
            </a:prstGeom>
            <a:noFill/>
            <a:ln w="28575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7" name="Rectangle 137">
              <a:extLst>
                <a:ext uri="{FF2B5EF4-FFF2-40B4-BE49-F238E27FC236}">
                  <a16:creationId xmlns:a16="http://schemas.microsoft.com/office/drawing/2014/main" id="{4A6B6E3E-2914-4C8C-B808-DAF1AD7B7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665" y="2245624"/>
              <a:ext cx="67957" cy="20928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98" name="Rectangle 138">
              <a:extLst>
                <a:ext uri="{FF2B5EF4-FFF2-40B4-BE49-F238E27FC236}">
                  <a16:creationId xmlns:a16="http://schemas.microsoft.com/office/drawing/2014/main" id="{9B70C32C-3FDA-45E6-8FD5-EAE510709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385" y="2245624"/>
              <a:ext cx="66257" cy="20928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99" name="Freeform 139">
              <a:extLst>
                <a:ext uri="{FF2B5EF4-FFF2-40B4-BE49-F238E27FC236}">
                  <a16:creationId xmlns:a16="http://schemas.microsoft.com/office/drawing/2014/main" id="{9F2EBF9F-6545-4F6E-BF95-08CA796A0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9805" y="2245624"/>
              <a:ext cx="44172" cy="263092"/>
            </a:xfrm>
            <a:custGeom>
              <a:avLst/>
              <a:gdLst>
                <a:gd name="T0" fmla="*/ 0 w 26"/>
                <a:gd name="T1" fmla="*/ 0 h 176"/>
                <a:gd name="T2" fmla="*/ 0 w 26"/>
                <a:gd name="T3" fmla="*/ 14 h 176"/>
                <a:gd name="T4" fmla="*/ 12 w 26"/>
                <a:gd name="T5" fmla="*/ 14 h 176"/>
                <a:gd name="T6" fmla="*/ 12 w 26"/>
                <a:gd name="T7" fmla="*/ 28 h 176"/>
                <a:gd name="T8" fmla="*/ 26 w 26"/>
                <a:gd name="T9" fmla="*/ 28 h 176"/>
                <a:gd name="T10" fmla="*/ 26 w 26"/>
                <a:gd name="T11" fmla="*/ 0 h 176"/>
                <a:gd name="T12" fmla="*/ 0 w 26"/>
                <a:gd name="T13" fmla="*/ 0 h 176"/>
                <a:gd name="T14" fmla="*/ 12 w 26"/>
                <a:gd name="T15" fmla="*/ 176 h 176"/>
                <a:gd name="T16" fmla="*/ 26 w 26"/>
                <a:gd name="T17" fmla="*/ 176 h 176"/>
                <a:gd name="T18" fmla="*/ 26 w 26"/>
                <a:gd name="T19" fmla="*/ 136 h 176"/>
                <a:gd name="T20" fmla="*/ 12 w 26"/>
                <a:gd name="T21" fmla="*/ 136 h 176"/>
                <a:gd name="T22" fmla="*/ 12 w 26"/>
                <a:gd name="T23" fmla="*/ 176 h 176"/>
                <a:gd name="T24" fmla="*/ 12 w 26"/>
                <a:gd name="T25" fmla="*/ 102 h 176"/>
                <a:gd name="T26" fmla="*/ 26 w 26"/>
                <a:gd name="T27" fmla="*/ 102 h 176"/>
                <a:gd name="T28" fmla="*/ 26 w 26"/>
                <a:gd name="T29" fmla="*/ 62 h 176"/>
                <a:gd name="T30" fmla="*/ 12 w 26"/>
                <a:gd name="T31" fmla="*/ 62 h 176"/>
                <a:gd name="T32" fmla="*/ 12 w 26"/>
                <a:gd name="T33" fmla="*/ 10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176">
                  <a:moveTo>
                    <a:pt x="0" y="0"/>
                  </a:moveTo>
                  <a:lnTo>
                    <a:pt x="0" y="14"/>
                  </a:lnTo>
                  <a:lnTo>
                    <a:pt x="12" y="14"/>
                  </a:lnTo>
                  <a:lnTo>
                    <a:pt x="12" y="28"/>
                  </a:lnTo>
                  <a:lnTo>
                    <a:pt x="26" y="28"/>
                  </a:lnTo>
                  <a:lnTo>
                    <a:pt x="26" y="0"/>
                  </a:lnTo>
                  <a:lnTo>
                    <a:pt x="0" y="0"/>
                  </a:lnTo>
                  <a:close/>
                  <a:moveTo>
                    <a:pt x="12" y="176"/>
                  </a:moveTo>
                  <a:lnTo>
                    <a:pt x="26" y="176"/>
                  </a:lnTo>
                  <a:lnTo>
                    <a:pt x="26" y="136"/>
                  </a:lnTo>
                  <a:lnTo>
                    <a:pt x="12" y="136"/>
                  </a:lnTo>
                  <a:lnTo>
                    <a:pt x="12" y="176"/>
                  </a:lnTo>
                  <a:close/>
                  <a:moveTo>
                    <a:pt x="12" y="102"/>
                  </a:moveTo>
                  <a:lnTo>
                    <a:pt x="26" y="102"/>
                  </a:lnTo>
                  <a:lnTo>
                    <a:pt x="26" y="62"/>
                  </a:lnTo>
                  <a:lnTo>
                    <a:pt x="12" y="62"/>
                  </a:lnTo>
                  <a:lnTo>
                    <a:pt x="12" y="102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400" name="Freeform 140">
              <a:extLst>
                <a:ext uri="{FF2B5EF4-FFF2-40B4-BE49-F238E27FC236}">
                  <a16:creationId xmlns:a16="http://schemas.microsoft.com/office/drawing/2014/main" id="{B79F6E60-2FB5-4510-9F4A-A7CE49AAD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2128" y="2649231"/>
              <a:ext cx="40774" cy="261598"/>
            </a:xfrm>
            <a:custGeom>
              <a:avLst/>
              <a:gdLst>
                <a:gd name="T0" fmla="*/ 24 w 24"/>
                <a:gd name="T1" fmla="*/ 175 h 175"/>
                <a:gd name="T2" fmla="*/ 24 w 24"/>
                <a:gd name="T3" fmla="*/ 161 h 175"/>
                <a:gd name="T4" fmla="*/ 12 w 24"/>
                <a:gd name="T5" fmla="*/ 161 h 175"/>
                <a:gd name="T6" fmla="*/ 12 w 24"/>
                <a:gd name="T7" fmla="*/ 147 h 175"/>
                <a:gd name="T8" fmla="*/ 0 w 24"/>
                <a:gd name="T9" fmla="*/ 147 h 175"/>
                <a:gd name="T10" fmla="*/ 0 w 24"/>
                <a:gd name="T11" fmla="*/ 175 h 175"/>
                <a:gd name="T12" fmla="*/ 24 w 24"/>
                <a:gd name="T13" fmla="*/ 175 h 175"/>
                <a:gd name="T14" fmla="*/ 12 w 24"/>
                <a:gd name="T15" fmla="*/ 0 h 175"/>
                <a:gd name="T16" fmla="*/ 0 w 24"/>
                <a:gd name="T17" fmla="*/ 0 h 175"/>
                <a:gd name="T18" fmla="*/ 0 w 24"/>
                <a:gd name="T19" fmla="*/ 39 h 175"/>
                <a:gd name="T20" fmla="*/ 12 w 24"/>
                <a:gd name="T21" fmla="*/ 39 h 175"/>
                <a:gd name="T22" fmla="*/ 12 w 24"/>
                <a:gd name="T23" fmla="*/ 0 h 175"/>
                <a:gd name="T24" fmla="*/ 12 w 24"/>
                <a:gd name="T25" fmla="*/ 73 h 175"/>
                <a:gd name="T26" fmla="*/ 0 w 24"/>
                <a:gd name="T27" fmla="*/ 73 h 175"/>
                <a:gd name="T28" fmla="*/ 0 w 24"/>
                <a:gd name="T29" fmla="*/ 113 h 175"/>
                <a:gd name="T30" fmla="*/ 12 w 24"/>
                <a:gd name="T31" fmla="*/ 113 h 175"/>
                <a:gd name="T32" fmla="*/ 12 w 24"/>
                <a:gd name="T33" fmla="*/ 7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75">
                  <a:moveTo>
                    <a:pt x="24" y="175"/>
                  </a:moveTo>
                  <a:lnTo>
                    <a:pt x="24" y="161"/>
                  </a:lnTo>
                  <a:lnTo>
                    <a:pt x="12" y="161"/>
                  </a:lnTo>
                  <a:lnTo>
                    <a:pt x="12" y="147"/>
                  </a:lnTo>
                  <a:lnTo>
                    <a:pt x="0" y="147"/>
                  </a:lnTo>
                  <a:lnTo>
                    <a:pt x="0" y="175"/>
                  </a:lnTo>
                  <a:lnTo>
                    <a:pt x="24" y="175"/>
                  </a:lnTo>
                  <a:close/>
                  <a:moveTo>
                    <a:pt x="12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12" y="39"/>
                  </a:lnTo>
                  <a:lnTo>
                    <a:pt x="12" y="0"/>
                  </a:lnTo>
                  <a:close/>
                  <a:moveTo>
                    <a:pt x="12" y="73"/>
                  </a:moveTo>
                  <a:lnTo>
                    <a:pt x="0" y="73"/>
                  </a:lnTo>
                  <a:lnTo>
                    <a:pt x="0" y="113"/>
                  </a:lnTo>
                  <a:lnTo>
                    <a:pt x="12" y="113"/>
                  </a:lnTo>
                  <a:lnTo>
                    <a:pt x="12" y="73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401" name="Rectangle 137">
              <a:extLst>
                <a:ext uri="{FF2B5EF4-FFF2-40B4-BE49-F238E27FC236}">
                  <a16:creationId xmlns:a16="http://schemas.microsoft.com/office/drawing/2014/main" id="{9090E103-D8A6-44A3-8A24-5A5F97E34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176" y="2891441"/>
              <a:ext cx="67957" cy="20928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402" name="Rectangle 138">
              <a:extLst>
                <a:ext uri="{FF2B5EF4-FFF2-40B4-BE49-F238E27FC236}">
                  <a16:creationId xmlns:a16="http://schemas.microsoft.com/office/drawing/2014/main" id="{04EDF672-CA5E-416E-A5E9-BFD96DD95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896" y="2891441"/>
              <a:ext cx="66257" cy="20928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452" name="组合 451">
              <a:extLst>
                <a:ext uri="{FF2B5EF4-FFF2-40B4-BE49-F238E27FC236}">
                  <a16:creationId xmlns:a16="http://schemas.microsoft.com/office/drawing/2014/main" id="{4DF2D0EC-A124-49F6-AAF9-090015B84BF1}"/>
                </a:ext>
              </a:extLst>
            </p:cNvPr>
            <p:cNvGrpSpPr/>
            <p:nvPr/>
          </p:nvGrpSpPr>
          <p:grpSpPr>
            <a:xfrm>
              <a:off x="2462483" y="2541763"/>
              <a:ext cx="427145" cy="370482"/>
              <a:chOff x="3725863" y="3219450"/>
              <a:chExt cx="831850" cy="725488"/>
            </a:xfrm>
            <a:solidFill>
              <a:srgbClr val="5B9BD5"/>
            </a:solidFill>
            <a:effectLst/>
          </p:grpSpPr>
          <p:sp>
            <p:nvSpPr>
              <p:cNvPr id="468" name="Freeform 79">
                <a:extLst>
                  <a:ext uri="{FF2B5EF4-FFF2-40B4-BE49-F238E27FC236}">
                    <a16:creationId xmlns:a16="http://schemas.microsoft.com/office/drawing/2014/main" id="{3198198A-76D8-4EAA-BA99-DCEFDBFE09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8913" y="3384550"/>
                <a:ext cx="558800" cy="560388"/>
              </a:xfrm>
              <a:custGeom>
                <a:avLst/>
                <a:gdLst>
                  <a:gd name="T0" fmla="*/ 43 w 352"/>
                  <a:gd name="T1" fmla="*/ 108 h 353"/>
                  <a:gd name="T2" fmla="*/ 27 w 352"/>
                  <a:gd name="T3" fmla="*/ 120 h 353"/>
                  <a:gd name="T4" fmla="*/ 4 w 352"/>
                  <a:gd name="T5" fmla="*/ 130 h 353"/>
                  <a:gd name="T6" fmla="*/ 6 w 352"/>
                  <a:gd name="T7" fmla="*/ 162 h 353"/>
                  <a:gd name="T8" fmla="*/ 27 w 352"/>
                  <a:gd name="T9" fmla="*/ 183 h 353"/>
                  <a:gd name="T10" fmla="*/ 19 w 352"/>
                  <a:gd name="T11" fmla="*/ 201 h 353"/>
                  <a:gd name="T12" fmla="*/ 4 w 352"/>
                  <a:gd name="T13" fmla="*/ 221 h 353"/>
                  <a:gd name="T14" fmla="*/ 21 w 352"/>
                  <a:gd name="T15" fmla="*/ 249 h 353"/>
                  <a:gd name="T16" fmla="*/ 45 w 352"/>
                  <a:gd name="T17" fmla="*/ 249 h 353"/>
                  <a:gd name="T18" fmla="*/ 51 w 352"/>
                  <a:gd name="T19" fmla="*/ 275 h 353"/>
                  <a:gd name="T20" fmla="*/ 49 w 352"/>
                  <a:gd name="T21" fmla="*/ 303 h 353"/>
                  <a:gd name="T22" fmla="*/ 77 w 352"/>
                  <a:gd name="T23" fmla="*/ 317 h 353"/>
                  <a:gd name="T24" fmla="*/ 107 w 352"/>
                  <a:gd name="T25" fmla="*/ 309 h 353"/>
                  <a:gd name="T26" fmla="*/ 119 w 352"/>
                  <a:gd name="T27" fmla="*/ 323 h 353"/>
                  <a:gd name="T28" fmla="*/ 129 w 352"/>
                  <a:gd name="T29" fmla="*/ 349 h 353"/>
                  <a:gd name="T30" fmla="*/ 161 w 352"/>
                  <a:gd name="T31" fmla="*/ 347 h 353"/>
                  <a:gd name="T32" fmla="*/ 183 w 352"/>
                  <a:gd name="T33" fmla="*/ 325 h 353"/>
                  <a:gd name="T34" fmla="*/ 201 w 352"/>
                  <a:gd name="T35" fmla="*/ 333 h 353"/>
                  <a:gd name="T36" fmla="*/ 223 w 352"/>
                  <a:gd name="T37" fmla="*/ 349 h 353"/>
                  <a:gd name="T38" fmla="*/ 249 w 352"/>
                  <a:gd name="T39" fmla="*/ 331 h 353"/>
                  <a:gd name="T40" fmla="*/ 257 w 352"/>
                  <a:gd name="T41" fmla="*/ 301 h 353"/>
                  <a:gd name="T42" fmla="*/ 275 w 352"/>
                  <a:gd name="T43" fmla="*/ 299 h 353"/>
                  <a:gd name="T44" fmla="*/ 303 w 352"/>
                  <a:gd name="T45" fmla="*/ 303 h 353"/>
                  <a:gd name="T46" fmla="*/ 316 w 352"/>
                  <a:gd name="T47" fmla="*/ 273 h 353"/>
                  <a:gd name="T48" fmla="*/ 308 w 352"/>
                  <a:gd name="T49" fmla="*/ 245 h 353"/>
                  <a:gd name="T50" fmla="*/ 322 w 352"/>
                  <a:gd name="T51" fmla="*/ 233 h 353"/>
                  <a:gd name="T52" fmla="*/ 348 w 352"/>
                  <a:gd name="T53" fmla="*/ 223 h 353"/>
                  <a:gd name="T54" fmla="*/ 346 w 352"/>
                  <a:gd name="T55" fmla="*/ 191 h 353"/>
                  <a:gd name="T56" fmla="*/ 324 w 352"/>
                  <a:gd name="T57" fmla="*/ 169 h 353"/>
                  <a:gd name="T58" fmla="*/ 332 w 352"/>
                  <a:gd name="T59" fmla="*/ 152 h 353"/>
                  <a:gd name="T60" fmla="*/ 348 w 352"/>
                  <a:gd name="T61" fmla="*/ 130 h 353"/>
                  <a:gd name="T62" fmla="*/ 330 w 352"/>
                  <a:gd name="T63" fmla="*/ 104 h 353"/>
                  <a:gd name="T64" fmla="*/ 301 w 352"/>
                  <a:gd name="T65" fmla="*/ 96 h 353"/>
                  <a:gd name="T66" fmla="*/ 299 w 352"/>
                  <a:gd name="T67" fmla="*/ 78 h 353"/>
                  <a:gd name="T68" fmla="*/ 303 w 352"/>
                  <a:gd name="T69" fmla="*/ 50 h 353"/>
                  <a:gd name="T70" fmla="*/ 273 w 352"/>
                  <a:gd name="T71" fmla="*/ 36 h 353"/>
                  <a:gd name="T72" fmla="*/ 245 w 352"/>
                  <a:gd name="T73" fmla="*/ 44 h 353"/>
                  <a:gd name="T74" fmla="*/ 233 w 352"/>
                  <a:gd name="T75" fmla="*/ 28 h 353"/>
                  <a:gd name="T76" fmla="*/ 223 w 352"/>
                  <a:gd name="T77" fmla="*/ 4 h 353"/>
                  <a:gd name="T78" fmla="*/ 191 w 352"/>
                  <a:gd name="T79" fmla="*/ 6 h 353"/>
                  <a:gd name="T80" fmla="*/ 169 w 352"/>
                  <a:gd name="T81" fmla="*/ 28 h 353"/>
                  <a:gd name="T82" fmla="*/ 151 w 352"/>
                  <a:gd name="T83" fmla="*/ 20 h 353"/>
                  <a:gd name="T84" fmla="*/ 129 w 352"/>
                  <a:gd name="T85" fmla="*/ 4 h 353"/>
                  <a:gd name="T86" fmla="*/ 103 w 352"/>
                  <a:gd name="T87" fmla="*/ 22 h 353"/>
                  <a:gd name="T88" fmla="*/ 95 w 352"/>
                  <a:gd name="T89" fmla="*/ 50 h 353"/>
                  <a:gd name="T90" fmla="*/ 77 w 352"/>
                  <a:gd name="T91" fmla="*/ 54 h 353"/>
                  <a:gd name="T92" fmla="*/ 49 w 352"/>
                  <a:gd name="T93" fmla="*/ 50 h 353"/>
                  <a:gd name="T94" fmla="*/ 35 w 352"/>
                  <a:gd name="T95" fmla="*/ 78 h 353"/>
                  <a:gd name="T96" fmla="*/ 165 w 352"/>
                  <a:gd name="T97" fmla="*/ 74 h 353"/>
                  <a:gd name="T98" fmla="*/ 255 w 352"/>
                  <a:gd name="T99" fmla="*/ 108 h 353"/>
                  <a:gd name="T100" fmla="*/ 279 w 352"/>
                  <a:gd name="T101" fmla="*/ 185 h 353"/>
                  <a:gd name="T102" fmla="*/ 227 w 352"/>
                  <a:gd name="T103" fmla="*/ 267 h 353"/>
                  <a:gd name="T104" fmla="*/ 147 w 352"/>
                  <a:gd name="T105" fmla="*/ 275 h 353"/>
                  <a:gd name="T106" fmla="*/ 77 w 352"/>
                  <a:gd name="T107" fmla="*/ 207 h 353"/>
                  <a:gd name="T108" fmla="*/ 83 w 352"/>
                  <a:gd name="T109" fmla="*/ 130 h 353"/>
                  <a:gd name="T110" fmla="*/ 145 w 352"/>
                  <a:gd name="T111" fmla="*/ 78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2" h="353">
                    <a:moveTo>
                      <a:pt x="39" y="84"/>
                    </a:moveTo>
                    <a:lnTo>
                      <a:pt x="39" y="84"/>
                    </a:lnTo>
                    <a:lnTo>
                      <a:pt x="43" y="92"/>
                    </a:lnTo>
                    <a:lnTo>
                      <a:pt x="43" y="100"/>
                    </a:lnTo>
                    <a:lnTo>
                      <a:pt x="43" y="108"/>
                    </a:lnTo>
                    <a:lnTo>
                      <a:pt x="43" y="114"/>
                    </a:lnTo>
                    <a:lnTo>
                      <a:pt x="43" y="114"/>
                    </a:lnTo>
                    <a:lnTo>
                      <a:pt x="39" y="116"/>
                    </a:lnTo>
                    <a:lnTo>
                      <a:pt x="35" y="118"/>
                    </a:lnTo>
                    <a:lnTo>
                      <a:pt x="27" y="120"/>
                    </a:lnTo>
                    <a:lnTo>
                      <a:pt x="21" y="120"/>
                    </a:lnTo>
                    <a:lnTo>
                      <a:pt x="21" y="120"/>
                    </a:lnTo>
                    <a:lnTo>
                      <a:pt x="16" y="120"/>
                    </a:lnTo>
                    <a:lnTo>
                      <a:pt x="8" y="124"/>
                    </a:lnTo>
                    <a:lnTo>
                      <a:pt x="4" y="130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48"/>
                    </a:lnTo>
                    <a:lnTo>
                      <a:pt x="2" y="156"/>
                    </a:lnTo>
                    <a:lnTo>
                      <a:pt x="6" y="162"/>
                    </a:lnTo>
                    <a:lnTo>
                      <a:pt x="12" y="165"/>
                    </a:lnTo>
                    <a:lnTo>
                      <a:pt x="12" y="165"/>
                    </a:lnTo>
                    <a:lnTo>
                      <a:pt x="18" y="169"/>
                    </a:lnTo>
                    <a:lnTo>
                      <a:pt x="23" y="175"/>
                    </a:lnTo>
                    <a:lnTo>
                      <a:pt x="27" y="183"/>
                    </a:lnTo>
                    <a:lnTo>
                      <a:pt x="29" y="187"/>
                    </a:lnTo>
                    <a:lnTo>
                      <a:pt x="29" y="187"/>
                    </a:lnTo>
                    <a:lnTo>
                      <a:pt x="27" y="193"/>
                    </a:lnTo>
                    <a:lnTo>
                      <a:pt x="25" y="197"/>
                    </a:lnTo>
                    <a:lnTo>
                      <a:pt x="19" y="201"/>
                    </a:lnTo>
                    <a:lnTo>
                      <a:pt x="14" y="203"/>
                    </a:lnTo>
                    <a:lnTo>
                      <a:pt x="14" y="203"/>
                    </a:lnTo>
                    <a:lnTo>
                      <a:pt x="8" y="207"/>
                    </a:lnTo>
                    <a:lnTo>
                      <a:pt x="4" y="213"/>
                    </a:lnTo>
                    <a:lnTo>
                      <a:pt x="4" y="221"/>
                    </a:lnTo>
                    <a:lnTo>
                      <a:pt x="4" y="231"/>
                    </a:lnTo>
                    <a:lnTo>
                      <a:pt x="4" y="231"/>
                    </a:lnTo>
                    <a:lnTo>
                      <a:pt x="8" y="239"/>
                    </a:lnTo>
                    <a:lnTo>
                      <a:pt x="14" y="245"/>
                    </a:lnTo>
                    <a:lnTo>
                      <a:pt x="21" y="249"/>
                    </a:lnTo>
                    <a:lnTo>
                      <a:pt x="27" y="249"/>
                    </a:lnTo>
                    <a:lnTo>
                      <a:pt x="27" y="249"/>
                    </a:lnTo>
                    <a:lnTo>
                      <a:pt x="35" y="247"/>
                    </a:lnTo>
                    <a:lnTo>
                      <a:pt x="41" y="247"/>
                    </a:lnTo>
                    <a:lnTo>
                      <a:pt x="45" y="249"/>
                    </a:lnTo>
                    <a:lnTo>
                      <a:pt x="49" y="251"/>
                    </a:lnTo>
                    <a:lnTo>
                      <a:pt x="49" y="251"/>
                    </a:lnTo>
                    <a:lnTo>
                      <a:pt x="51" y="257"/>
                    </a:lnTo>
                    <a:lnTo>
                      <a:pt x="53" y="265"/>
                    </a:lnTo>
                    <a:lnTo>
                      <a:pt x="51" y="275"/>
                    </a:lnTo>
                    <a:lnTo>
                      <a:pt x="49" y="281"/>
                    </a:lnTo>
                    <a:lnTo>
                      <a:pt x="49" y="281"/>
                    </a:lnTo>
                    <a:lnTo>
                      <a:pt x="45" y="287"/>
                    </a:lnTo>
                    <a:lnTo>
                      <a:pt x="45" y="295"/>
                    </a:lnTo>
                    <a:lnTo>
                      <a:pt x="49" y="303"/>
                    </a:lnTo>
                    <a:lnTo>
                      <a:pt x="55" y="309"/>
                    </a:lnTo>
                    <a:lnTo>
                      <a:pt x="55" y="309"/>
                    </a:lnTo>
                    <a:lnTo>
                      <a:pt x="63" y="315"/>
                    </a:lnTo>
                    <a:lnTo>
                      <a:pt x="71" y="317"/>
                    </a:lnTo>
                    <a:lnTo>
                      <a:pt x="77" y="317"/>
                    </a:lnTo>
                    <a:lnTo>
                      <a:pt x="83" y="313"/>
                    </a:lnTo>
                    <a:lnTo>
                      <a:pt x="83" y="313"/>
                    </a:lnTo>
                    <a:lnTo>
                      <a:pt x="91" y="309"/>
                    </a:lnTo>
                    <a:lnTo>
                      <a:pt x="99" y="307"/>
                    </a:lnTo>
                    <a:lnTo>
                      <a:pt x="107" y="309"/>
                    </a:lnTo>
                    <a:lnTo>
                      <a:pt x="113" y="309"/>
                    </a:lnTo>
                    <a:lnTo>
                      <a:pt x="113" y="309"/>
                    </a:lnTo>
                    <a:lnTo>
                      <a:pt x="117" y="313"/>
                    </a:lnTo>
                    <a:lnTo>
                      <a:pt x="119" y="317"/>
                    </a:lnTo>
                    <a:lnTo>
                      <a:pt x="119" y="323"/>
                    </a:lnTo>
                    <a:lnTo>
                      <a:pt x="119" y="331"/>
                    </a:lnTo>
                    <a:lnTo>
                      <a:pt x="119" y="331"/>
                    </a:lnTo>
                    <a:lnTo>
                      <a:pt x="119" y="337"/>
                    </a:lnTo>
                    <a:lnTo>
                      <a:pt x="123" y="345"/>
                    </a:lnTo>
                    <a:lnTo>
                      <a:pt x="129" y="349"/>
                    </a:lnTo>
                    <a:lnTo>
                      <a:pt x="137" y="353"/>
                    </a:lnTo>
                    <a:lnTo>
                      <a:pt x="137" y="353"/>
                    </a:lnTo>
                    <a:lnTo>
                      <a:pt x="147" y="353"/>
                    </a:lnTo>
                    <a:lnTo>
                      <a:pt x="155" y="351"/>
                    </a:lnTo>
                    <a:lnTo>
                      <a:pt x="161" y="347"/>
                    </a:lnTo>
                    <a:lnTo>
                      <a:pt x="165" y="341"/>
                    </a:lnTo>
                    <a:lnTo>
                      <a:pt x="165" y="341"/>
                    </a:lnTo>
                    <a:lnTo>
                      <a:pt x="169" y="335"/>
                    </a:lnTo>
                    <a:lnTo>
                      <a:pt x="175" y="329"/>
                    </a:lnTo>
                    <a:lnTo>
                      <a:pt x="183" y="325"/>
                    </a:lnTo>
                    <a:lnTo>
                      <a:pt x="189" y="323"/>
                    </a:lnTo>
                    <a:lnTo>
                      <a:pt x="189" y="323"/>
                    </a:lnTo>
                    <a:lnTo>
                      <a:pt x="193" y="325"/>
                    </a:lnTo>
                    <a:lnTo>
                      <a:pt x="197" y="327"/>
                    </a:lnTo>
                    <a:lnTo>
                      <a:pt x="201" y="333"/>
                    </a:lnTo>
                    <a:lnTo>
                      <a:pt x="203" y="339"/>
                    </a:lnTo>
                    <a:lnTo>
                      <a:pt x="203" y="339"/>
                    </a:lnTo>
                    <a:lnTo>
                      <a:pt x="207" y="345"/>
                    </a:lnTo>
                    <a:lnTo>
                      <a:pt x="213" y="349"/>
                    </a:lnTo>
                    <a:lnTo>
                      <a:pt x="223" y="349"/>
                    </a:lnTo>
                    <a:lnTo>
                      <a:pt x="231" y="347"/>
                    </a:lnTo>
                    <a:lnTo>
                      <a:pt x="231" y="347"/>
                    </a:lnTo>
                    <a:lnTo>
                      <a:pt x="239" y="343"/>
                    </a:lnTo>
                    <a:lnTo>
                      <a:pt x="245" y="337"/>
                    </a:lnTo>
                    <a:lnTo>
                      <a:pt x="249" y="331"/>
                    </a:lnTo>
                    <a:lnTo>
                      <a:pt x="249" y="325"/>
                    </a:lnTo>
                    <a:lnTo>
                      <a:pt x="249" y="325"/>
                    </a:lnTo>
                    <a:lnTo>
                      <a:pt x="249" y="317"/>
                    </a:lnTo>
                    <a:lnTo>
                      <a:pt x="251" y="309"/>
                    </a:lnTo>
                    <a:lnTo>
                      <a:pt x="257" y="301"/>
                    </a:lnTo>
                    <a:lnTo>
                      <a:pt x="261" y="297"/>
                    </a:lnTo>
                    <a:lnTo>
                      <a:pt x="261" y="297"/>
                    </a:lnTo>
                    <a:lnTo>
                      <a:pt x="265" y="295"/>
                    </a:lnTo>
                    <a:lnTo>
                      <a:pt x="269" y="297"/>
                    </a:lnTo>
                    <a:lnTo>
                      <a:pt x="275" y="299"/>
                    </a:lnTo>
                    <a:lnTo>
                      <a:pt x="281" y="303"/>
                    </a:lnTo>
                    <a:lnTo>
                      <a:pt x="281" y="303"/>
                    </a:lnTo>
                    <a:lnTo>
                      <a:pt x="287" y="307"/>
                    </a:lnTo>
                    <a:lnTo>
                      <a:pt x="295" y="307"/>
                    </a:lnTo>
                    <a:lnTo>
                      <a:pt x="303" y="303"/>
                    </a:lnTo>
                    <a:lnTo>
                      <a:pt x="308" y="297"/>
                    </a:lnTo>
                    <a:lnTo>
                      <a:pt x="308" y="297"/>
                    </a:lnTo>
                    <a:lnTo>
                      <a:pt x="314" y="289"/>
                    </a:lnTo>
                    <a:lnTo>
                      <a:pt x="316" y="281"/>
                    </a:lnTo>
                    <a:lnTo>
                      <a:pt x="316" y="273"/>
                    </a:lnTo>
                    <a:lnTo>
                      <a:pt x="312" y="267"/>
                    </a:lnTo>
                    <a:lnTo>
                      <a:pt x="312" y="267"/>
                    </a:lnTo>
                    <a:lnTo>
                      <a:pt x="308" y="261"/>
                    </a:lnTo>
                    <a:lnTo>
                      <a:pt x="306" y="253"/>
                    </a:lnTo>
                    <a:lnTo>
                      <a:pt x="308" y="245"/>
                    </a:lnTo>
                    <a:lnTo>
                      <a:pt x="308" y="239"/>
                    </a:lnTo>
                    <a:lnTo>
                      <a:pt x="308" y="239"/>
                    </a:lnTo>
                    <a:lnTo>
                      <a:pt x="312" y="235"/>
                    </a:lnTo>
                    <a:lnTo>
                      <a:pt x="316" y="233"/>
                    </a:lnTo>
                    <a:lnTo>
                      <a:pt x="322" y="233"/>
                    </a:lnTo>
                    <a:lnTo>
                      <a:pt x="330" y="233"/>
                    </a:lnTo>
                    <a:lnTo>
                      <a:pt x="330" y="233"/>
                    </a:lnTo>
                    <a:lnTo>
                      <a:pt x="336" y="233"/>
                    </a:lnTo>
                    <a:lnTo>
                      <a:pt x="344" y="229"/>
                    </a:lnTo>
                    <a:lnTo>
                      <a:pt x="348" y="223"/>
                    </a:lnTo>
                    <a:lnTo>
                      <a:pt x="352" y="213"/>
                    </a:lnTo>
                    <a:lnTo>
                      <a:pt x="352" y="213"/>
                    </a:lnTo>
                    <a:lnTo>
                      <a:pt x="352" y="205"/>
                    </a:lnTo>
                    <a:lnTo>
                      <a:pt x="350" y="197"/>
                    </a:lnTo>
                    <a:lnTo>
                      <a:pt x="346" y="191"/>
                    </a:lnTo>
                    <a:lnTo>
                      <a:pt x="340" y="187"/>
                    </a:lnTo>
                    <a:lnTo>
                      <a:pt x="340" y="187"/>
                    </a:lnTo>
                    <a:lnTo>
                      <a:pt x="334" y="183"/>
                    </a:lnTo>
                    <a:lnTo>
                      <a:pt x="328" y="177"/>
                    </a:lnTo>
                    <a:lnTo>
                      <a:pt x="324" y="169"/>
                    </a:lnTo>
                    <a:lnTo>
                      <a:pt x="322" y="164"/>
                    </a:lnTo>
                    <a:lnTo>
                      <a:pt x="322" y="164"/>
                    </a:lnTo>
                    <a:lnTo>
                      <a:pt x="324" y="160"/>
                    </a:lnTo>
                    <a:lnTo>
                      <a:pt x="326" y="156"/>
                    </a:lnTo>
                    <a:lnTo>
                      <a:pt x="332" y="152"/>
                    </a:lnTo>
                    <a:lnTo>
                      <a:pt x="338" y="150"/>
                    </a:lnTo>
                    <a:lnTo>
                      <a:pt x="338" y="150"/>
                    </a:lnTo>
                    <a:lnTo>
                      <a:pt x="344" y="146"/>
                    </a:lnTo>
                    <a:lnTo>
                      <a:pt x="348" y="138"/>
                    </a:lnTo>
                    <a:lnTo>
                      <a:pt x="348" y="130"/>
                    </a:lnTo>
                    <a:lnTo>
                      <a:pt x="348" y="122"/>
                    </a:lnTo>
                    <a:lnTo>
                      <a:pt x="348" y="122"/>
                    </a:lnTo>
                    <a:lnTo>
                      <a:pt x="342" y="112"/>
                    </a:lnTo>
                    <a:lnTo>
                      <a:pt x="338" y="106"/>
                    </a:lnTo>
                    <a:lnTo>
                      <a:pt x="330" y="104"/>
                    </a:lnTo>
                    <a:lnTo>
                      <a:pt x="324" y="104"/>
                    </a:lnTo>
                    <a:lnTo>
                      <a:pt x="324" y="104"/>
                    </a:lnTo>
                    <a:lnTo>
                      <a:pt x="316" y="104"/>
                    </a:lnTo>
                    <a:lnTo>
                      <a:pt x="308" y="100"/>
                    </a:lnTo>
                    <a:lnTo>
                      <a:pt x="301" y="96"/>
                    </a:lnTo>
                    <a:lnTo>
                      <a:pt x="297" y="92"/>
                    </a:lnTo>
                    <a:lnTo>
                      <a:pt x="297" y="92"/>
                    </a:lnTo>
                    <a:lnTo>
                      <a:pt x="297" y="88"/>
                    </a:lnTo>
                    <a:lnTo>
                      <a:pt x="297" y="82"/>
                    </a:lnTo>
                    <a:lnTo>
                      <a:pt x="299" y="78"/>
                    </a:lnTo>
                    <a:lnTo>
                      <a:pt x="303" y="72"/>
                    </a:lnTo>
                    <a:lnTo>
                      <a:pt x="303" y="72"/>
                    </a:lnTo>
                    <a:lnTo>
                      <a:pt x="306" y="66"/>
                    </a:lnTo>
                    <a:lnTo>
                      <a:pt x="306" y="58"/>
                    </a:lnTo>
                    <a:lnTo>
                      <a:pt x="303" y="50"/>
                    </a:lnTo>
                    <a:lnTo>
                      <a:pt x="297" y="42"/>
                    </a:lnTo>
                    <a:lnTo>
                      <a:pt x="297" y="42"/>
                    </a:lnTo>
                    <a:lnTo>
                      <a:pt x="289" y="38"/>
                    </a:lnTo>
                    <a:lnTo>
                      <a:pt x="281" y="36"/>
                    </a:lnTo>
                    <a:lnTo>
                      <a:pt x="273" y="36"/>
                    </a:lnTo>
                    <a:lnTo>
                      <a:pt x="269" y="40"/>
                    </a:lnTo>
                    <a:lnTo>
                      <a:pt x="269" y="40"/>
                    </a:lnTo>
                    <a:lnTo>
                      <a:pt x="261" y="44"/>
                    </a:lnTo>
                    <a:lnTo>
                      <a:pt x="253" y="44"/>
                    </a:lnTo>
                    <a:lnTo>
                      <a:pt x="245" y="44"/>
                    </a:lnTo>
                    <a:lnTo>
                      <a:pt x="239" y="42"/>
                    </a:lnTo>
                    <a:lnTo>
                      <a:pt x="239" y="42"/>
                    </a:lnTo>
                    <a:lnTo>
                      <a:pt x="235" y="40"/>
                    </a:lnTo>
                    <a:lnTo>
                      <a:pt x="233" y="36"/>
                    </a:lnTo>
                    <a:lnTo>
                      <a:pt x="233" y="28"/>
                    </a:lnTo>
                    <a:lnTo>
                      <a:pt x="233" y="22"/>
                    </a:lnTo>
                    <a:lnTo>
                      <a:pt x="233" y="22"/>
                    </a:lnTo>
                    <a:lnTo>
                      <a:pt x="233" y="14"/>
                    </a:lnTo>
                    <a:lnTo>
                      <a:pt x="229" y="8"/>
                    </a:lnTo>
                    <a:lnTo>
                      <a:pt x="223" y="4"/>
                    </a:lnTo>
                    <a:lnTo>
                      <a:pt x="215" y="0"/>
                    </a:lnTo>
                    <a:lnTo>
                      <a:pt x="215" y="0"/>
                    </a:lnTo>
                    <a:lnTo>
                      <a:pt x="205" y="0"/>
                    </a:lnTo>
                    <a:lnTo>
                      <a:pt x="197" y="2"/>
                    </a:lnTo>
                    <a:lnTo>
                      <a:pt x="191" y="6"/>
                    </a:lnTo>
                    <a:lnTo>
                      <a:pt x="187" y="12"/>
                    </a:lnTo>
                    <a:lnTo>
                      <a:pt x="187" y="12"/>
                    </a:lnTo>
                    <a:lnTo>
                      <a:pt x="183" y="18"/>
                    </a:lnTo>
                    <a:lnTo>
                      <a:pt x="177" y="24"/>
                    </a:lnTo>
                    <a:lnTo>
                      <a:pt x="169" y="28"/>
                    </a:lnTo>
                    <a:lnTo>
                      <a:pt x="163" y="30"/>
                    </a:lnTo>
                    <a:lnTo>
                      <a:pt x="163" y="30"/>
                    </a:lnTo>
                    <a:lnTo>
                      <a:pt x="159" y="28"/>
                    </a:lnTo>
                    <a:lnTo>
                      <a:pt x="155" y="26"/>
                    </a:lnTo>
                    <a:lnTo>
                      <a:pt x="151" y="20"/>
                    </a:lnTo>
                    <a:lnTo>
                      <a:pt x="149" y="14"/>
                    </a:lnTo>
                    <a:lnTo>
                      <a:pt x="149" y="14"/>
                    </a:lnTo>
                    <a:lnTo>
                      <a:pt x="145" y="8"/>
                    </a:lnTo>
                    <a:lnTo>
                      <a:pt x="139" y="4"/>
                    </a:lnTo>
                    <a:lnTo>
                      <a:pt x="129" y="4"/>
                    </a:lnTo>
                    <a:lnTo>
                      <a:pt x="121" y="4"/>
                    </a:lnTo>
                    <a:lnTo>
                      <a:pt x="121" y="4"/>
                    </a:lnTo>
                    <a:lnTo>
                      <a:pt x="113" y="8"/>
                    </a:lnTo>
                    <a:lnTo>
                      <a:pt x="107" y="14"/>
                    </a:lnTo>
                    <a:lnTo>
                      <a:pt x="103" y="22"/>
                    </a:lnTo>
                    <a:lnTo>
                      <a:pt x="103" y="28"/>
                    </a:lnTo>
                    <a:lnTo>
                      <a:pt x="103" y="28"/>
                    </a:lnTo>
                    <a:lnTo>
                      <a:pt x="103" y="36"/>
                    </a:lnTo>
                    <a:lnTo>
                      <a:pt x="101" y="44"/>
                    </a:lnTo>
                    <a:lnTo>
                      <a:pt x="95" y="50"/>
                    </a:lnTo>
                    <a:lnTo>
                      <a:pt x="91" y="56"/>
                    </a:lnTo>
                    <a:lnTo>
                      <a:pt x="91" y="56"/>
                    </a:lnTo>
                    <a:lnTo>
                      <a:pt x="87" y="56"/>
                    </a:lnTo>
                    <a:lnTo>
                      <a:pt x="83" y="56"/>
                    </a:lnTo>
                    <a:lnTo>
                      <a:pt x="77" y="54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65" y="46"/>
                    </a:lnTo>
                    <a:lnTo>
                      <a:pt x="57" y="46"/>
                    </a:lnTo>
                    <a:lnTo>
                      <a:pt x="49" y="50"/>
                    </a:lnTo>
                    <a:lnTo>
                      <a:pt x="41" y="56"/>
                    </a:lnTo>
                    <a:lnTo>
                      <a:pt x="41" y="56"/>
                    </a:lnTo>
                    <a:lnTo>
                      <a:pt x="37" y="64"/>
                    </a:lnTo>
                    <a:lnTo>
                      <a:pt x="35" y="72"/>
                    </a:lnTo>
                    <a:lnTo>
                      <a:pt x="35" y="78"/>
                    </a:lnTo>
                    <a:lnTo>
                      <a:pt x="39" y="84"/>
                    </a:lnTo>
                    <a:lnTo>
                      <a:pt x="39" y="84"/>
                    </a:lnTo>
                    <a:close/>
                    <a:moveTo>
                      <a:pt x="145" y="78"/>
                    </a:moveTo>
                    <a:lnTo>
                      <a:pt x="145" y="78"/>
                    </a:lnTo>
                    <a:lnTo>
                      <a:pt x="165" y="74"/>
                    </a:lnTo>
                    <a:lnTo>
                      <a:pt x="185" y="74"/>
                    </a:lnTo>
                    <a:lnTo>
                      <a:pt x="205" y="76"/>
                    </a:lnTo>
                    <a:lnTo>
                      <a:pt x="223" y="84"/>
                    </a:lnTo>
                    <a:lnTo>
                      <a:pt x="241" y="96"/>
                    </a:lnTo>
                    <a:lnTo>
                      <a:pt x="255" y="108"/>
                    </a:lnTo>
                    <a:lnTo>
                      <a:pt x="267" y="126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9" y="165"/>
                    </a:lnTo>
                    <a:lnTo>
                      <a:pt x="279" y="185"/>
                    </a:lnTo>
                    <a:lnTo>
                      <a:pt x="275" y="205"/>
                    </a:lnTo>
                    <a:lnTo>
                      <a:pt x="269" y="223"/>
                    </a:lnTo>
                    <a:lnTo>
                      <a:pt x="257" y="239"/>
                    </a:lnTo>
                    <a:lnTo>
                      <a:pt x="243" y="255"/>
                    </a:lnTo>
                    <a:lnTo>
                      <a:pt x="227" y="267"/>
                    </a:lnTo>
                    <a:lnTo>
                      <a:pt x="207" y="275"/>
                    </a:lnTo>
                    <a:lnTo>
                      <a:pt x="207" y="275"/>
                    </a:lnTo>
                    <a:lnTo>
                      <a:pt x="187" y="279"/>
                    </a:lnTo>
                    <a:lnTo>
                      <a:pt x="167" y="279"/>
                    </a:lnTo>
                    <a:lnTo>
                      <a:pt x="147" y="275"/>
                    </a:lnTo>
                    <a:lnTo>
                      <a:pt x="129" y="269"/>
                    </a:lnTo>
                    <a:lnTo>
                      <a:pt x="111" y="257"/>
                    </a:lnTo>
                    <a:lnTo>
                      <a:pt x="97" y="243"/>
                    </a:lnTo>
                    <a:lnTo>
                      <a:pt x="85" y="227"/>
                    </a:lnTo>
                    <a:lnTo>
                      <a:pt x="77" y="207"/>
                    </a:lnTo>
                    <a:lnTo>
                      <a:pt x="77" y="207"/>
                    </a:lnTo>
                    <a:lnTo>
                      <a:pt x="73" y="187"/>
                    </a:lnTo>
                    <a:lnTo>
                      <a:pt x="73" y="167"/>
                    </a:lnTo>
                    <a:lnTo>
                      <a:pt x="77" y="148"/>
                    </a:lnTo>
                    <a:lnTo>
                      <a:pt x="83" y="130"/>
                    </a:lnTo>
                    <a:lnTo>
                      <a:pt x="95" y="112"/>
                    </a:lnTo>
                    <a:lnTo>
                      <a:pt x="109" y="98"/>
                    </a:lnTo>
                    <a:lnTo>
                      <a:pt x="125" y="86"/>
                    </a:lnTo>
                    <a:lnTo>
                      <a:pt x="145" y="78"/>
                    </a:lnTo>
                    <a:lnTo>
                      <a:pt x="145" y="78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rtlCol="0" anchor="t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26323E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469" name="Freeform 80">
                <a:extLst>
                  <a:ext uri="{FF2B5EF4-FFF2-40B4-BE49-F238E27FC236}">
                    <a16:creationId xmlns:a16="http://schemas.microsoft.com/office/drawing/2014/main" id="{8FBF2F47-B49D-4390-9FDB-F65E376B1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5863" y="3219450"/>
                <a:ext cx="360363" cy="361950"/>
              </a:xfrm>
              <a:custGeom>
                <a:avLst/>
                <a:gdLst>
                  <a:gd name="T0" fmla="*/ 28 w 227"/>
                  <a:gd name="T1" fmla="*/ 72 h 228"/>
                  <a:gd name="T2" fmla="*/ 14 w 227"/>
                  <a:gd name="T3" fmla="*/ 76 h 228"/>
                  <a:gd name="T4" fmla="*/ 0 w 227"/>
                  <a:gd name="T5" fmla="*/ 90 h 228"/>
                  <a:gd name="T6" fmla="*/ 8 w 227"/>
                  <a:gd name="T7" fmla="*/ 106 h 228"/>
                  <a:gd name="T8" fmla="*/ 18 w 227"/>
                  <a:gd name="T9" fmla="*/ 124 h 228"/>
                  <a:gd name="T10" fmla="*/ 2 w 227"/>
                  <a:gd name="T11" fmla="*/ 138 h 228"/>
                  <a:gd name="T12" fmla="*/ 10 w 227"/>
                  <a:gd name="T13" fmla="*/ 158 h 228"/>
                  <a:gd name="T14" fmla="*/ 30 w 227"/>
                  <a:gd name="T15" fmla="*/ 160 h 228"/>
                  <a:gd name="T16" fmla="*/ 32 w 227"/>
                  <a:gd name="T17" fmla="*/ 182 h 228"/>
                  <a:gd name="T18" fmla="*/ 36 w 227"/>
                  <a:gd name="T19" fmla="*/ 200 h 228"/>
                  <a:gd name="T20" fmla="*/ 54 w 227"/>
                  <a:gd name="T21" fmla="*/ 202 h 228"/>
                  <a:gd name="T22" fmla="*/ 72 w 227"/>
                  <a:gd name="T23" fmla="*/ 200 h 228"/>
                  <a:gd name="T24" fmla="*/ 76 w 227"/>
                  <a:gd name="T25" fmla="*/ 218 h 228"/>
                  <a:gd name="T26" fmla="*/ 94 w 227"/>
                  <a:gd name="T27" fmla="*/ 228 h 228"/>
                  <a:gd name="T28" fmla="*/ 108 w 227"/>
                  <a:gd name="T29" fmla="*/ 216 h 228"/>
                  <a:gd name="T30" fmla="*/ 126 w 227"/>
                  <a:gd name="T31" fmla="*/ 212 h 228"/>
                  <a:gd name="T32" fmla="*/ 144 w 227"/>
                  <a:gd name="T33" fmla="*/ 226 h 228"/>
                  <a:gd name="T34" fmla="*/ 160 w 227"/>
                  <a:gd name="T35" fmla="*/ 214 h 228"/>
                  <a:gd name="T36" fmla="*/ 168 w 227"/>
                  <a:gd name="T37" fmla="*/ 192 h 228"/>
                  <a:gd name="T38" fmla="*/ 182 w 227"/>
                  <a:gd name="T39" fmla="*/ 196 h 228"/>
                  <a:gd name="T40" fmla="*/ 199 w 227"/>
                  <a:gd name="T41" fmla="*/ 192 h 228"/>
                  <a:gd name="T42" fmla="*/ 201 w 227"/>
                  <a:gd name="T43" fmla="*/ 172 h 228"/>
                  <a:gd name="T44" fmla="*/ 201 w 227"/>
                  <a:gd name="T45" fmla="*/ 152 h 228"/>
                  <a:gd name="T46" fmla="*/ 221 w 227"/>
                  <a:gd name="T47" fmla="*/ 148 h 228"/>
                  <a:gd name="T48" fmla="*/ 225 w 227"/>
                  <a:gd name="T49" fmla="*/ 126 h 228"/>
                  <a:gd name="T50" fmla="*/ 211 w 227"/>
                  <a:gd name="T51" fmla="*/ 114 h 228"/>
                  <a:gd name="T52" fmla="*/ 217 w 227"/>
                  <a:gd name="T53" fmla="*/ 96 h 228"/>
                  <a:gd name="T54" fmla="*/ 223 w 227"/>
                  <a:gd name="T55" fmla="*/ 78 h 228"/>
                  <a:gd name="T56" fmla="*/ 207 w 227"/>
                  <a:gd name="T57" fmla="*/ 66 h 228"/>
                  <a:gd name="T58" fmla="*/ 191 w 227"/>
                  <a:gd name="T59" fmla="*/ 60 h 228"/>
                  <a:gd name="T60" fmla="*/ 197 w 227"/>
                  <a:gd name="T61" fmla="*/ 42 h 228"/>
                  <a:gd name="T62" fmla="*/ 186 w 227"/>
                  <a:gd name="T63" fmla="*/ 24 h 228"/>
                  <a:gd name="T64" fmla="*/ 168 w 227"/>
                  <a:gd name="T65" fmla="*/ 28 h 228"/>
                  <a:gd name="T66" fmla="*/ 150 w 227"/>
                  <a:gd name="T67" fmla="*/ 22 h 228"/>
                  <a:gd name="T68" fmla="*/ 144 w 227"/>
                  <a:gd name="T69" fmla="*/ 2 h 228"/>
                  <a:gd name="T70" fmla="*/ 122 w 227"/>
                  <a:gd name="T71" fmla="*/ 4 h 228"/>
                  <a:gd name="T72" fmla="*/ 106 w 227"/>
                  <a:gd name="T73" fmla="*/ 18 h 228"/>
                  <a:gd name="T74" fmla="*/ 96 w 227"/>
                  <a:gd name="T75" fmla="*/ 8 h 228"/>
                  <a:gd name="T76" fmla="*/ 78 w 227"/>
                  <a:gd name="T77" fmla="*/ 2 h 228"/>
                  <a:gd name="T78" fmla="*/ 66 w 227"/>
                  <a:gd name="T79" fmla="*/ 18 h 228"/>
                  <a:gd name="T80" fmla="*/ 56 w 227"/>
                  <a:gd name="T81" fmla="*/ 36 h 228"/>
                  <a:gd name="T82" fmla="*/ 36 w 227"/>
                  <a:gd name="T83" fmla="*/ 30 h 228"/>
                  <a:gd name="T84" fmla="*/ 22 w 227"/>
                  <a:gd name="T85" fmla="*/ 46 h 228"/>
                  <a:gd name="T86" fmla="*/ 92 w 227"/>
                  <a:gd name="T87" fmla="*/ 50 h 228"/>
                  <a:gd name="T88" fmla="*/ 154 w 227"/>
                  <a:gd name="T89" fmla="*/ 62 h 228"/>
                  <a:gd name="T90" fmla="*/ 180 w 227"/>
                  <a:gd name="T91" fmla="*/ 106 h 228"/>
                  <a:gd name="T92" fmla="*/ 156 w 227"/>
                  <a:gd name="T93" fmla="*/ 164 h 228"/>
                  <a:gd name="T94" fmla="*/ 108 w 227"/>
                  <a:gd name="T95" fmla="*/ 180 h 228"/>
                  <a:gd name="T96" fmla="*/ 56 w 227"/>
                  <a:gd name="T97" fmla="*/ 146 h 228"/>
                  <a:gd name="T98" fmla="*/ 50 w 227"/>
                  <a:gd name="T99" fmla="*/ 94 h 228"/>
                  <a:gd name="T100" fmla="*/ 92 w 227"/>
                  <a:gd name="T101" fmla="*/ 5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7" h="228">
                    <a:moveTo>
                      <a:pt x="26" y="54"/>
                    </a:moveTo>
                    <a:lnTo>
                      <a:pt x="26" y="54"/>
                    </a:lnTo>
                    <a:lnTo>
                      <a:pt x="28" y="58"/>
                    </a:lnTo>
                    <a:lnTo>
                      <a:pt x="28" y="64"/>
                    </a:lnTo>
                    <a:lnTo>
                      <a:pt x="28" y="72"/>
                    </a:lnTo>
                    <a:lnTo>
                      <a:pt x="28" y="72"/>
                    </a:lnTo>
                    <a:lnTo>
                      <a:pt x="26" y="74"/>
                    </a:lnTo>
                    <a:lnTo>
                      <a:pt x="22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0" y="76"/>
                    </a:lnTo>
                    <a:lnTo>
                      <a:pt x="6" y="80"/>
                    </a:lnTo>
                    <a:lnTo>
                      <a:pt x="2" y="84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0" y="94"/>
                    </a:lnTo>
                    <a:lnTo>
                      <a:pt x="0" y="100"/>
                    </a:lnTo>
                    <a:lnTo>
                      <a:pt x="4" y="104"/>
                    </a:lnTo>
                    <a:lnTo>
                      <a:pt x="8" y="106"/>
                    </a:lnTo>
                    <a:lnTo>
                      <a:pt x="8" y="106"/>
                    </a:lnTo>
                    <a:lnTo>
                      <a:pt x="12" y="108"/>
                    </a:lnTo>
                    <a:lnTo>
                      <a:pt x="16" y="11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18" y="124"/>
                    </a:lnTo>
                    <a:lnTo>
                      <a:pt x="16" y="126"/>
                    </a:lnTo>
                    <a:lnTo>
                      <a:pt x="8" y="132"/>
                    </a:lnTo>
                    <a:lnTo>
                      <a:pt x="8" y="132"/>
                    </a:lnTo>
                    <a:lnTo>
                      <a:pt x="4" y="134"/>
                    </a:lnTo>
                    <a:lnTo>
                      <a:pt x="2" y="138"/>
                    </a:lnTo>
                    <a:lnTo>
                      <a:pt x="2" y="144"/>
                    </a:lnTo>
                    <a:lnTo>
                      <a:pt x="2" y="150"/>
                    </a:lnTo>
                    <a:lnTo>
                      <a:pt x="2" y="150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4" y="160"/>
                    </a:lnTo>
                    <a:lnTo>
                      <a:pt x="18" y="160"/>
                    </a:lnTo>
                    <a:lnTo>
                      <a:pt x="18" y="160"/>
                    </a:lnTo>
                    <a:lnTo>
                      <a:pt x="26" y="160"/>
                    </a:lnTo>
                    <a:lnTo>
                      <a:pt x="30" y="160"/>
                    </a:lnTo>
                    <a:lnTo>
                      <a:pt x="32" y="162"/>
                    </a:lnTo>
                    <a:lnTo>
                      <a:pt x="32" y="16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32" y="182"/>
                    </a:lnTo>
                    <a:lnTo>
                      <a:pt x="32" y="182"/>
                    </a:lnTo>
                    <a:lnTo>
                      <a:pt x="30" y="186"/>
                    </a:lnTo>
                    <a:lnTo>
                      <a:pt x="30" y="190"/>
                    </a:lnTo>
                    <a:lnTo>
                      <a:pt x="32" y="196"/>
                    </a:lnTo>
                    <a:lnTo>
                      <a:pt x="36" y="200"/>
                    </a:lnTo>
                    <a:lnTo>
                      <a:pt x="36" y="200"/>
                    </a:lnTo>
                    <a:lnTo>
                      <a:pt x="40" y="204"/>
                    </a:lnTo>
                    <a:lnTo>
                      <a:pt x="46" y="204"/>
                    </a:lnTo>
                    <a:lnTo>
                      <a:pt x="50" y="204"/>
                    </a:lnTo>
                    <a:lnTo>
                      <a:pt x="54" y="202"/>
                    </a:lnTo>
                    <a:lnTo>
                      <a:pt x="54" y="202"/>
                    </a:lnTo>
                    <a:lnTo>
                      <a:pt x="58" y="200"/>
                    </a:lnTo>
                    <a:lnTo>
                      <a:pt x="64" y="198"/>
                    </a:lnTo>
                    <a:lnTo>
                      <a:pt x="72" y="200"/>
                    </a:lnTo>
                    <a:lnTo>
                      <a:pt x="72" y="200"/>
                    </a:lnTo>
                    <a:lnTo>
                      <a:pt x="74" y="202"/>
                    </a:lnTo>
                    <a:lnTo>
                      <a:pt x="76" y="204"/>
                    </a:lnTo>
                    <a:lnTo>
                      <a:pt x="76" y="214"/>
                    </a:lnTo>
                    <a:lnTo>
                      <a:pt x="76" y="214"/>
                    </a:lnTo>
                    <a:lnTo>
                      <a:pt x="76" y="218"/>
                    </a:lnTo>
                    <a:lnTo>
                      <a:pt x="78" y="222"/>
                    </a:lnTo>
                    <a:lnTo>
                      <a:pt x="84" y="226"/>
                    </a:lnTo>
                    <a:lnTo>
                      <a:pt x="88" y="228"/>
                    </a:lnTo>
                    <a:lnTo>
                      <a:pt x="88" y="228"/>
                    </a:lnTo>
                    <a:lnTo>
                      <a:pt x="94" y="228"/>
                    </a:lnTo>
                    <a:lnTo>
                      <a:pt x="100" y="226"/>
                    </a:lnTo>
                    <a:lnTo>
                      <a:pt x="104" y="224"/>
                    </a:lnTo>
                    <a:lnTo>
                      <a:pt x="106" y="220"/>
                    </a:lnTo>
                    <a:lnTo>
                      <a:pt x="106" y="220"/>
                    </a:lnTo>
                    <a:lnTo>
                      <a:pt x="108" y="216"/>
                    </a:lnTo>
                    <a:lnTo>
                      <a:pt x="112" y="212"/>
                    </a:lnTo>
                    <a:lnTo>
                      <a:pt x="122" y="208"/>
                    </a:lnTo>
                    <a:lnTo>
                      <a:pt x="122" y="208"/>
                    </a:lnTo>
                    <a:lnTo>
                      <a:pt x="124" y="208"/>
                    </a:lnTo>
                    <a:lnTo>
                      <a:pt x="126" y="212"/>
                    </a:lnTo>
                    <a:lnTo>
                      <a:pt x="132" y="218"/>
                    </a:lnTo>
                    <a:lnTo>
                      <a:pt x="132" y="218"/>
                    </a:lnTo>
                    <a:lnTo>
                      <a:pt x="134" y="222"/>
                    </a:lnTo>
                    <a:lnTo>
                      <a:pt x="138" y="224"/>
                    </a:lnTo>
                    <a:lnTo>
                      <a:pt x="144" y="226"/>
                    </a:lnTo>
                    <a:lnTo>
                      <a:pt x="150" y="224"/>
                    </a:lnTo>
                    <a:lnTo>
                      <a:pt x="150" y="224"/>
                    </a:lnTo>
                    <a:lnTo>
                      <a:pt x="154" y="222"/>
                    </a:lnTo>
                    <a:lnTo>
                      <a:pt x="158" y="218"/>
                    </a:lnTo>
                    <a:lnTo>
                      <a:pt x="160" y="214"/>
                    </a:lnTo>
                    <a:lnTo>
                      <a:pt x="160" y="208"/>
                    </a:lnTo>
                    <a:lnTo>
                      <a:pt x="160" y="208"/>
                    </a:lnTo>
                    <a:lnTo>
                      <a:pt x="160" y="204"/>
                    </a:lnTo>
                    <a:lnTo>
                      <a:pt x="162" y="198"/>
                    </a:lnTo>
                    <a:lnTo>
                      <a:pt x="168" y="192"/>
                    </a:lnTo>
                    <a:lnTo>
                      <a:pt x="168" y="192"/>
                    </a:lnTo>
                    <a:lnTo>
                      <a:pt x="170" y="190"/>
                    </a:lnTo>
                    <a:lnTo>
                      <a:pt x="174" y="192"/>
                    </a:lnTo>
                    <a:lnTo>
                      <a:pt x="182" y="196"/>
                    </a:lnTo>
                    <a:lnTo>
                      <a:pt x="182" y="196"/>
                    </a:lnTo>
                    <a:lnTo>
                      <a:pt x="186" y="198"/>
                    </a:lnTo>
                    <a:lnTo>
                      <a:pt x="190" y="198"/>
                    </a:lnTo>
                    <a:lnTo>
                      <a:pt x="193" y="196"/>
                    </a:lnTo>
                    <a:lnTo>
                      <a:pt x="199" y="192"/>
                    </a:lnTo>
                    <a:lnTo>
                      <a:pt x="199" y="192"/>
                    </a:lnTo>
                    <a:lnTo>
                      <a:pt x="201" y="186"/>
                    </a:lnTo>
                    <a:lnTo>
                      <a:pt x="203" y="182"/>
                    </a:lnTo>
                    <a:lnTo>
                      <a:pt x="203" y="176"/>
                    </a:lnTo>
                    <a:lnTo>
                      <a:pt x="201" y="172"/>
                    </a:lnTo>
                    <a:lnTo>
                      <a:pt x="201" y="172"/>
                    </a:lnTo>
                    <a:lnTo>
                      <a:pt x="199" y="168"/>
                    </a:lnTo>
                    <a:lnTo>
                      <a:pt x="197" y="164"/>
                    </a:lnTo>
                    <a:lnTo>
                      <a:pt x="199" y="154"/>
                    </a:lnTo>
                    <a:lnTo>
                      <a:pt x="199" y="154"/>
                    </a:lnTo>
                    <a:lnTo>
                      <a:pt x="201" y="152"/>
                    </a:lnTo>
                    <a:lnTo>
                      <a:pt x="203" y="150"/>
                    </a:lnTo>
                    <a:lnTo>
                      <a:pt x="211" y="150"/>
                    </a:lnTo>
                    <a:lnTo>
                      <a:pt x="211" y="150"/>
                    </a:lnTo>
                    <a:lnTo>
                      <a:pt x="217" y="150"/>
                    </a:lnTo>
                    <a:lnTo>
                      <a:pt x="221" y="148"/>
                    </a:lnTo>
                    <a:lnTo>
                      <a:pt x="225" y="144"/>
                    </a:lnTo>
                    <a:lnTo>
                      <a:pt x="227" y="138"/>
                    </a:lnTo>
                    <a:lnTo>
                      <a:pt x="227" y="138"/>
                    </a:lnTo>
                    <a:lnTo>
                      <a:pt x="227" y="132"/>
                    </a:lnTo>
                    <a:lnTo>
                      <a:pt x="225" y="126"/>
                    </a:lnTo>
                    <a:lnTo>
                      <a:pt x="223" y="122"/>
                    </a:lnTo>
                    <a:lnTo>
                      <a:pt x="219" y="120"/>
                    </a:lnTo>
                    <a:lnTo>
                      <a:pt x="219" y="120"/>
                    </a:lnTo>
                    <a:lnTo>
                      <a:pt x="215" y="118"/>
                    </a:lnTo>
                    <a:lnTo>
                      <a:pt x="211" y="114"/>
                    </a:lnTo>
                    <a:lnTo>
                      <a:pt x="207" y="106"/>
                    </a:lnTo>
                    <a:lnTo>
                      <a:pt x="207" y="106"/>
                    </a:lnTo>
                    <a:lnTo>
                      <a:pt x="207" y="102"/>
                    </a:lnTo>
                    <a:lnTo>
                      <a:pt x="209" y="100"/>
                    </a:lnTo>
                    <a:lnTo>
                      <a:pt x="217" y="96"/>
                    </a:lnTo>
                    <a:lnTo>
                      <a:pt x="217" y="96"/>
                    </a:lnTo>
                    <a:lnTo>
                      <a:pt x="221" y="94"/>
                    </a:lnTo>
                    <a:lnTo>
                      <a:pt x="223" y="90"/>
                    </a:lnTo>
                    <a:lnTo>
                      <a:pt x="225" y="84"/>
                    </a:lnTo>
                    <a:lnTo>
                      <a:pt x="223" y="78"/>
                    </a:lnTo>
                    <a:lnTo>
                      <a:pt x="223" y="78"/>
                    </a:lnTo>
                    <a:lnTo>
                      <a:pt x="221" y="72"/>
                    </a:lnTo>
                    <a:lnTo>
                      <a:pt x="217" y="68"/>
                    </a:lnTo>
                    <a:lnTo>
                      <a:pt x="213" y="66"/>
                    </a:lnTo>
                    <a:lnTo>
                      <a:pt x="207" y="66"/>
                    </a:lnTo>
                    <a:lnTo>
                      <a:pt x="207" y="66"/>
                    </a:lnTo>
                    <a:lnTo>
                      <a:pt x="203" y="66"/>
                    </a:lnTo>
                    <a:lnTo>
                      <a:pt x="197" y="64"/>
                    </a:lnTo>
                    <a:lnTo>
                      <a:pt x="191" y="60"/>
                    </a:lnTo>
                    <a:lnTo>
                      <a:pt x="191" y="60"/>
                    </a:lnTo>
                    <a:lnTo>
                      <a:pt x="190" y="56"/>
                    </a:lnTo>
                    <a:lnTo>
                      <a:pt x="191" y="54"/>
                    </a:lnTo>
                    <a:lnTo>
                      <a:pt x="195" y="46"/>
                    </a:lnTo>
                    <a:lnTo>
                      <a:pt x="195" y="46"/>
                    </a:lnTo>
                    <a:lnTo>
                      <a:pt x="197" y="42"/>
                    </a:lnTo>
                    <a:lnTo>
                      <a:pt x="197" y="36"/>
                    </a:lnTo>
                    <a:lnTo>
                      <a:pt x="195" y="32"/>
                    </a:lnTo>
                    <a:lnTo>
                      <a:pt x="191" y="28"/>
                    </a:lnTo>
                    <a:lnTo>
                      <a:pt x="191" y="28"/>
                    </a:lnTo>
                    <a:lnTo>
                      <a:pt x="186" y="24"/>
                    </a:lnTo>
                    <a:lnTo>
                      <a:pt x="182" y="22"/>
                    </a:lnTo>
                    <a:lnTo>
                      <a:pt x="176" y="22"/>
                    </a:lnTo>
                    <a:lnTo>
                      <a:pt x="172" y="26"/>
                    </a:lnTo>
                    <a:lnTo>
                      <a:pt x="172" y="26"/>
                    </a:lnTo>
                    <a:lnTo>
                      <a:pt x="168" y="28"/>
                    </a:lnTo>
                    <a:lnTo>
                      <a:pt x="162" y="28"/>
                    </a:lnTo>
                    <a:lnTo>
                      <a:pt x="154" y="28"/>
                    </a:lnTo>
                    <a:lnTo>
                      <a:pt x="154" y="28"/>
                    </a:lnTo>
                    <a:lnTo>
                      <a:pt x="152" y="26"/>
                    </a:lnTo>
                    <a:lnTo>
                      <a:pt x="150" y="22"/>
                    </a:lnTo>
                    <a:lnTo>
                      <a:pt x="150" y="14"/>
                    </a:lnTo>
                    <a:lnTo>
                      <a:pt x="150" y="14"/>
                    </a:lnTo>
                    <a:lnTo>
                      <a:pt x="150" y="10"/>
                    </a:lnTo>
                    <a:lnTo>
                      <a:pt x="148" y="6"/>
                    </a:lnTo>
                    <a:lnTo>
                      <a:pt x="144" y="2"/>
                    </a:lnTo>
                    <a:lnTo>
                      <a:pt x="138" y="0"/>
                    </a:lnTo>
                    <a:lnTo>
                      <a:pt x="138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20" y="8"/>
                    </a:lnTo>
                    <a:lnTo>
                      <a:pt x="118" y="12"/>
                    </a:lnTo>
                    <a:lnTo>
                      <a:pt x="114" y="16"/>
                    </a:lnTo>
                    <a:lnTo>
                      <a:pt x="106" y="18"/>
                    </a:lnTo>
                    <a:lnTo>
                      <a:pt x="106" y="18"/>
                    </a:lnTo>
                    <a:lnTo>
                      <a:pt x="102" y="18"/>
                    </a:lnTo>
                    <a:lnTo>
                      <a:pt x="100" y="16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94" y="4"/>
                    </a:lnTo>
                    <a:lnTo>
                      <a:pt x="90" y="2"/>
                    </a:lnTo>
                    <a:lnTo>
                      <a:pt x="84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72" y="6"/>
                    </a:lnTo>
                    <a:lnTo>
                      <a:pt x="68" y="10"/>
                    </a:lnTo>
                    <a:lnTo>
                      <a:pt x="66" y="14"/>
                    </a:lnTo>
                    <a:lnTo>
                      <a:pt x="66" y="18"/>
                    </a:lnTo>
                    <a:lnTo>
                      <a:pt x="66" y="18"/>
                    </a:lnTo>
                    <a:lnTo>
                      <a:pt x="66" y="22"/>
                    </a:lnTo>
                    <a:lnTo>
                      <a:pt x="64" y="28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56" y="36"/>
                    </a:lnTo>
                    <a:lnTo>
                      <a:pt x="54" y="36"/>
                    </a:lnTo>
                    <a:lnTo>
                      <a:pt x="46" y="32"/>
                    </a:lnTo>
                    <a:lnTo>
                      <a:pt x="46" y="32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32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4" y="40"/>
                    </a:lnTo>
                    <a:lnTo>
                      <a:pt x="22" y="46"/>
                    </a:lnTo>
                    <a:lnTo>
                      <a:pt x="22" y="50"/>
                    </a:lnTo>
                    <a:lnTo>
                      <a:pt x="26" y="54"/>
                    </a:lnTo>
                    <a:lnTo>
                      <a:pt x="26" y="54"/>
                    </a:lnTo>
                    <a:close/>
                    <a:moveTo>
                      <a:pt x="92" y="50"/>
                    </a:moveTo>
                    <a:lnTo>
                      <a:pt x="92" y="50"/>
                    </a:lnTo>
                    <a:lnTo>
                      <a:pt x="106" y="48"/>
                    </a:lnTo>
                    <a:lnTo>
                      <a:pt x="120" y="46"/>
                    </a:lnTo>
                    <a:lnTo>
                      <a:pt x="132" y="50"/>
                    </a:lnTo>
                    <a:lnTo>
                      <a:pt x="144" y="54"/>
                    </a:lnTo>
                    <a:lnTo>
                      <a:pt x="154" y="62"/>
                    </a:lnTo>
                    <a:lnTo>
                      <a:pt x="164" y="70"/>
                    </a:lnTo>
                    <a:lnTo>
                      <a:pt x="172" y="80"/>
                    </a:lnTo>
                    <a:lnTo>
                      <a:pt x="176" y="94"/>
                    </a:lnTo>
                    <a:lnTo>
                      <a:pt x="176" y="94"/>
                    </a:lnTo>
                    <a:lnTo>
                      <a:pt x="180" y="106"/>
                    </a:lnTo>
                    <a:lnTo>
                      <a:pt x="180" y="120"/>
                    </a:lnTo>
                    <a:lnTo>
                      <a:pt x="178" y="132"/>
                    </a:lnTo>
                    <a:lnTo>
                      <a:pt x="172" y="144"/>
                    </a:lnTo>
                    <a:lnTo>
                      <a:pt x="166" y="154"/>
                    </a:lnTo>
                    <a:lnTo>
                      <a:pt x="156" y="164"/>
                    </a:lnTo>
                    <a:lnTo>
                      <a:pt x="146" y="172"/>
                    </a:lnTo>
                    <a:lnTo>
                      <a:pt x="134" y="178"/>
                    </a:lnTo>
                    <a:lnTo>
                      <a:pt x="134" y="178"/>
                    </a:lnTo>
                    <a:lnTo>
                      <a:pt x="120" y="180"/>
                    </a:lnTo>
                    <a:lnTo>
                      <a:pt x="108" y="180"/>
                    </a:lnTo>
                    <a:lnTo>
                      <a:pt x="94" y="178"/>
                    </a:lnTo>
                    <a:lnTo>
                      <a:pt x="82" y="172"/>
                    </a:lnTo>
                    <a:lnTo>
                      <a:pt x="72" y="166"/>
                    </a:lnTo>
                    <a:lnTo>
                      <a:pt x="62" y="158"/>
                    </a:lnTo>
                    <a:lnTo>
                      <a:pt x="56" y="146"/>
                    </a:lnTo>
                    <a:lnTo>
                      <a:pt x="50" y="134"/>
                    </a:lnTo>
                    <a:lnTo>
                      <a:pt x="50" y="134"/>
                    </a:lnTo>
                    <a:lnTo>
                      <a:pt x="46" y="120"/>
                    </a:lnTo>
                    <a:lnTo>
                      <a:pt x="46" y="108"/>
                    </a:lnTo>
                    <a:lnTo>
                      <a:pt x="50" y="94"/>
                    </a:lnTo>
                    <a:lnTo>
                      <a:pt x="54" y="82"/>
                    </a:lnTo>
                    <a:lnTo>
                      <a:pt x="60" y="72"/>
                    </a:lnTo>
                    <a:lnTo>
                      <a:pt x="70" y="62"/>
                    </a:lnTo>
                    <a:lnTo>
                      <a:pt x="80" y="56"/>
                    </a:lnTo>
                    <a:lnTo>
                      <a:pt x="92" y="50"/>
                    </a:lnTo>
                    <a:lnTo>
                      <a:pt x="92" y="50"/>
                    </a:lnTo>
                    <a:close/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70" name="Freeform 81">
                <a:extLst>
                  <a:ext uri="{FF2B5EF4-FFF2-40B4-BE49-F238E27FC236}">
                    <a16:creationId xmlns:a16="http://schemas.microsoft.com/office/drawing/2014/main" id="{604E0FB7-8D23-4BE3-B57B-25E07E8B94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5863" y="3581400"/>
                <a:ext cx="279400" cy="277813"/>
              </a:xfrm>
              <a:custGeom>
                <a:avLst/>
                <a:gdLst>
                  <a:gd name="T0" fmla="*/ 22 w 176"/>
                  <a:gd name="T1" fmla="*/ 49 h 175"/>
                  <a:gd name="T2" fmla="*/ 12 w 176"/>
                  <a:gd name="T3" fmla="*/ 59 h 175"/>
                  <a:gd name="T4" fmla="*/ 2 w 176"/>
                  <a:gd name="T5" fmla="*/ 65 h 175"/>
                  <a:gd name="T6" fmla="*/ 2 w 176"/>
                  <a:gd name="T7" fmla="*/ 77 h 175"/>
                  <a:gd name="T8" fmla="*/ 10 w 176"/>
                  <a:gd name="T9" fmla="*/ 85 h 175"/>
                  <a:gd name="T10" fmla="*/ 12 w 176"/>
                  <a:gd name="T11" fmla="*/ 97 h 175"/>
                  <a:gd name="T12" fmla="*/ 2 w 176"/>
                  <a:gd name="T13" fmla="*/ 107 h 175"/>
                  <a:gd name="T14" fmla="*/ 4 w 176"/>
                  <a:gd name="T15" fmla="*/ 119 h 175"/>
                  <a:gd name="T16" fmla="*/ 14 w 176"/>
                  <a:gd name="T17" fmla="*/ 123 h 175"/>
                  <a:gd name="T18" fmla="*/ 26 w 176"/>
                  <a:gd name="T19" fmla="*/ 133 h 175"/>
                  <a:gd name="T20" fmla="*/ 24 w 176"/>
                  <a:gd name="T21" fmla="*/ 143 h 175"/>
                  <a:gd name="T22" fmla="*/ 28 w 176"/>
                  <a:gd name="T23" fmla="*/ 153 h 175"/>
                  <a:gd name="T24" fmla="*/ 42 w 176"/>
                  <a:gd name="T25" fmla="*/ 155 h 175"/>
                  <a:gd name="T26" fmla="*/ 56 w 176"/>
                  <a:gd name="T27" fmla="*/ 153 h 175"/>
                  <a:gd name="T28" fmla="*/ 60 w 176"/>
                  <a:gd name="T29" fmla="*/ 165 h 175"/>
                  <a:gd name="T30" fmla="*/ 70 w 176"/>
                  <a:gd name="T31" fmla="*/ 175 h 175"/>
                  <a:gd name="T32" fmla="*/ 80 w 176"/>
                  <a:gd name="T33" fmla="*/ 173 h 175"/>
                  <a:gd name="T34" fmla="*/ 88 w 176"/>
                  <a:gd name="T35" fmla="*/ 163 h 175"/>
                  <a:gd name="T36" fmla="*/ 102 w 176"/>
                  <a:gd name="T37" fmla="*/ 169 h 175"/>
                  <a:gd name="T38" fmla="*/ 110 w 176"/>
                  <a:gd name="T39" fmla="*/ 173 h 175"/>
                  <a:gd name="T40" fmla="*/ 122 w 176"/>
                  <a:gd name="T41" fmla="*/ 167 h 175"/>
                  <a:gd name="T42" fmla="*/ 124 w 176"/>
                  <a:gd name="T43" fmla="*/ 157 h 175"/>
                  <a:gd name="T44" fmla="*/ 134 w 176"/>
                  <a:gd name="T45" fmla="*/ 147 h 175"/>
                  <a:gd name="T46" fmla="*/ 146 w 176"/>
                  <a:gd name="T47" fmla="*/ 153 h 175"/>
                  <a:gd name="T48" fmla="*/ 156 w 176"/>
                  <a:gd name="T49" fmla="*/ 143 h 175"/>
                  <a:gd name="T50" fmla="*/ 156 w 176"/>
                  <a:gd name="T51" fmla="*/ 133 h 175"/>
                  <a:gd name="T52" fmla="*/ 154 w 176"/>
                  <a:gd name="T53" fmla="*/ 119 h 175"/>
                  <a:gd name="T54" fmla="*/ 168 w 176"/>
                  <a:gd name="T55" fmla="*/ 117 h 175"/>
                  <a:gd name="T56" fmla="*/ 176 w 176"/>
                  <a:gd name="T57" fmla="*/ 107 h 175"/>
                  <a:gd name="T58" fmla="*/ 170 w 176"/>
                  <a:gd name="T59" fmla="*/ 93 h 175"/>
                  <a:gd name="T60" fmla="*/ 160 w 176"/>
                  <a:gd name="T61" fmla="*/ 81 h 175"/>
                  <a:gd name="T62" fmla="*/ 168 w 176"/>
                  <a:gd name="T63" fmla="*/ 75 h 175"/>
                  <a:gd name="T64" fmla="*/ 174 w 176"/>
                  <a:gd name="T65" fmla="*/ 61 h 175"/>
                  <a:gd name="T66" fmla="*/ 164 w 176"/>
                  <a:gd name="T67" fmla="*/ 51 h 175"/>
                  <a:gd name="T68" fmla="*/ 154 w 176"/>
                  <a:gd name="T69" fmla="*/ 51 h 175"/>
                  <a:gd name="T70" fmla="*/ 150 w 176"/>
                  <a:gd name="T71" fmla="*/ 36 h 175"/>
                  <a:gd name="T72" fmla="*/ 150 w 176"/>
                  <a:gd name="T73" fmla="*/ 26 h 175"/>
                  <a:gd name="T74" fmla="*/ 140 w 176"/>
                  <a:gd name="T75" fmla="*/ 18 h 175"/>
                  <a:gd name="T76" fmla="*/ 130 w 176"/>
                  <a:gd name="T77" fmla="*/ 22 h 175"/>
                  <a:gd name="T78" fmla="*/ 116 w 176"/>
                  <a:gd name="T79" fmla="*/ 18 h 175"/>
                  <a:gd name="T80" fmla="*/ 114 w 176"/>
                  <a:gd name="T81" fmla="*/ 6 h 175"/>
                  <a:gd name="T82" fmla="*/ 102 w 176"/>
                  <a:gd name="T83" fmla="*/ 0 h 175"/>
                  <a:gd name="T84" fmla="*/ 94 w 176"/>
                  <a:gd name="T85" fmla="*/ 8 h 175"/>
                  <a:gd name="T86" fmla="*/ 82 w 176"/>
                  <a:gd name="T87" fmla="*/ 16 h 175"/>
                  <a:gd name="T88" fmla="*/ 72 w 176"/>
                  <a:gd name="T89" fmla="*/ 6 h 175"/>
                  <a:gd name="T90" fmla="*/ 60 w 176"/>
                  <a:gd name="T91" fmla="*/ 4 h 175"/>
                  <a:gd name="T92" fmla="*/ 52 w 176"/>
                  <a:gd name="T93" fmla="*/ 16 h 175"/>
                  <a:gd name="T94" fmla="*/ 46 w 176"/>
                  <a:gd name="T95" fmla="*/ 28 h 175"/>
                  <a:gd name="T96" fmla="*/ 36 w 176"/>
                  <a:gd name="T97" fmla="*/ 26 h 175"/>
                  <a:gd name="T98" fmla="*/ 22 w 176"/>
                  <a:gd name="T99" fmla="*/ 28 h 175"/>
                  <a:gd name="T100" fmla="*/ 18 w 176"/>
                  <a:gd name="T101" fmla="*/ 40 h 175"/>
                  <a:gd name="T102" fmla="*/ 72 w 176"/>
                  <a:gd name="T103" fmla="*/ 40 h 175"/>
                  <a:gd name="T104" fmla="*/ 112 w 176"/>
                  <a:gd name="T105" fmla="*/ 43 h 175"/>
                  <a:gd name="T106" fmla="*/ 136 w 176"/>
                  <a:gd name="T107" fmla="*/ 73 h 175"/>
                  <a:gd name="T108" fmla="*/ 138 w 176"/>
                  <a:gd name="T109" fmla="*/ 103 h 175"/>
                  <a:gd name="T110" fmla="*/ 114 w 176"/>
                  <a:gd name="T111" fmla="*/ 133 h 175"/>
                  <a:gd name="T112" fmla="*/ 84 w 176"/>
                  <a:gd name="T113" fmla="*/ 139 h 175"/>
                  <a:gd name="T114" fmla="*/ 50 w 176"/>
                  <a:gd name="T115" fmla="*/ 121 h 175"/>
                  <a:gd name="T116" fmla="*/ 36 w 176"/>
                  <a:gd name="T117" fmla="*/ 93 h 175"/>
                  <a:gd name="T118" fmla="*/ 48 w 176"/>
                  <a:gd name="T119" fmla="*/ 55 h 175"/>
                  <a:gd name="T120" fmla="*/ 72 w 176"/>
                  <a:gd name="T121" fmla="*/ 4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6" h="175">
                    <a:moveTo>
                      <a:pt x="20" y="43"/>
                    </a:moveTo>
                    <a:lnTo>
                      <a:pt x="20" y="43"/>
                    </a:lnTo>
                    <a:lnTo>
                      <a:pt x="22" y="45"/>
                    </a:lnTo>
                    <a:lnTo>
                      <a:pt x="22" y="49"/>
                    </a:lnTo>
                    <a:lnTo>
                      <a:pt x="22" y="57"/>
                    </a:lnTo>
                    <a:lnTo>
                      <a:pt x="22" y="57"/>
                    </a:lnTo>
                    <a:lnTo>
                      <a:pt x="18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8" y="59"/>
                    </a:lnTo>
                    <a:lnTo>
                      <a:pt x="4" y="61"/>
                    </a:lnTo>
                    <a:lnTo>
                      <a:pt x="2" y="65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73"/>
                    </a:lnTo>
                    <a:lnTo>
                      <a:pt x="2" y="77"/>
                    </a:lnTo>
                    <a:lnTo>
                      <a:pt x="4" y="81"/>
                    </a:lnTo>
                    <a:lnTo>
                      <a:pt x="6" y="83"/>
                    </a:lnTo>
                    <a:lnTo>
                      <a:pt x="6" y="83"/>
                    </a:lnTo>
                    <a:lnTo>
                      <a:pt x="10" y="85"/>
                    </a:lnTo>
                    <a:lnTo>
                      <a:pt x="12" y="87"/>
                    </a:lnTo>
                    <a:lnTo>
                      <a:pt x="16" y="93"/>
                    </a:lnTo>
                    <a:lnTo>
                      <a:pt x="16" y="93"/>
                    </a:lnTo>
                    <a:lnTo>
                      <a:pt x="12" y="97"/>
                    </a:lnTo>
                    <a:lnTo>
                      <a:pt x="8" y="101"/>
                    </a:lnTo>
                    <a:lnTo>
                      <a:pt x="8" y="101"/>
                    </a:lnTo>
                    <a:lnTo>
                      <a:pt x="4" y="103"/>
                    </a:lnTo>
                    <a:lnTo>
                      <a:pt x="2" y="107"/>
                    </a:lnTo>
                    <a:lnTo>
                      <a:pt x="2" y="111"/>
                    </a:lnTo>
                    <a:lnTo>
                      <a:pt x="2" y="115"/>
                    </a:lnTo>
                    <a:lnTo>
                      <a:pt x="2" y="115"/>
                    </a:lnTo>
                    <a:lnTo>
                      <a:pt x="4" y="119"/>
                    </a:lnTo>
                    <a:lnTo>
                      <a:pt x="8" y="123"/>
                    </a:lnTo>
                    <a:lnTo>
                      <a:pt x="12" y="123"/>
                    </a:lnTo>
                    <a:lnTo>
                      <a:pt x="14" y="123"/>
                    </a:lnTo>
                    <a:lnTo>
                      <a:pt x="14" y="123"/>
                    </a:lnTo>
                    <a:lnTo>
                      <a:pt x="22" y="123"/>
                    </a:lnTo>
                    <a:lnTo>
                      <a:pt x="26" y="125"/>
                    </a:lnTo>
                    <a:lnTo>
                      <a:pt x="26" y="125"/>
                    </a:lnTo>
                    <a:lnTo>
                      <a:pt x="26" y="133"/>
                    </a:lnTo>
                    <a:lnTo>
                      <a:pt x="26" y="137"/>
                    </a:lnTo>
                    <a:lnTo>
                      <a:pt x="24" y="139"/>
                    </a:lnTo>
                    <a:lnTo>
                      <a:pt x="24" y="139"/>
                    </a:lnTo>
                    <a:lnTo>
                      <a:pt x="24" y="143"/>
                    </a:lnTo>
                    <a:lnTo>
                      <a:pt x="24" y="147"/>
                    </a:lnTo>
                    <a:lnTo>
                      <a:pt x="24" y="151"/>
                    </a:lnTo>
                    <a:lnTo>
                      <a:pt x="28" y="153"/>
                    </a:lnTo>
                    <a:lnTo>
                      <a:pt x="28" y="153"/>
                    </a:lnTo>
                    <a:lnTo>
                      <a:pt x="32" y="157"/>
                    </a:lnTo>
                    <a:lnTo>
                      <a:pt x="36" y="157"/>
                    </a:lnTo>
                    <a:lnTo>
                      <a:pt x="40" y="157"/>
                    </a:lnTo>
                    <a:lnTo>
                      <a:pt x="42" y="155"/>
                    </a:lnTo>
                    <a:lnTo>
                      <a:pt x="42" y="155"/>
                    </a:lnTo>
                    <a:lnTo>
                      <a:pt x="46" y="153"/>
                    </a:lnTo>
                    <a:lnTo>
                      <a:pt x="50" y="153"/>
                    </a:lnTo>
                    <a:lnTo>
                      <a:pt x="56" y="153"/>
                    </a:lnTo>
                    <a:lnTo>
                      <a:pt x="56" y="153"/>
                    </a:lnTo>
                    <a:lnTo>
                      <a:pt x="60" y="157"/>
                    </a:lnTo>
                    <a:lnTo>
                      <a:pt x="60" y="165"/>
                    </a:lnTo>
                    <a:lnTo>
                      <a:pt x="60" y="165"/>
                    </a:lnTo>
                    <a:lnTo>
                      <a:pt x="60" y="167"/>
                    </a:lnTo>
                    <a:lnTo>
                      <a:pt x="62" y="171"/>
                    </a:lnTo>
                    <a:lnTo>
                      <a:pt x="64" y="173"/>
                    </a:lnTo>
                    <a:lnTo>
                      <a:pt x="70" y="175"/>
                    </a:lnTo>
                    <a:lnTo>
                      <a:pt x="70" y="175"/>
                    </a:lnTo>
                    <a:lnTo>
                      <a:pt x="74" y="175"/>
                    </a:lnTo>
                    <a:lnTo>
                      <a:pt x="78" y="175"/>
                    </a:lnTo>
                    <a:lnTo>
                      <a:pt x="80" y="173"/>
                    </a:lnTo>
                    <a:lnTo>
                      <a:pt x="82" y="169"/>
                    </a:lnTo>
                    <a:lnTo>
                      <a:pt x="82" y="169"/>
                    </a:lnTo>
                    <a:lnTo>
                      <a:pt x="84" y="165"/>
                    </a:lnTo>
                    <a:lnTo>
                      <a:pt x="88" y="163"/>
                    </a:lnTo>
                    <a:lnTo>
                      <a:pt x="94" y="161"/>
                    </a:lnTo>
                    <a:lnTo>
                      <a:pt x="94" y="161"/>
                    </a:lnTo>
                    <a:lnTo>
                      <a:pt x="98" y="163"/>
                    </a:lnTo>
                    <a:lnTo>
                      <a:pt x="102" y="169"/>
                    </a:lnTo>
                    <a:lnTo>
                      <a:pt x="102" y="169"/>
                    </a:lnTo>
                    <a:lnTo>
                      <a:pt x="104" y="171"/>
                    </a:lnTo>
                    <a:lnTo>
                      <a:pt x="106" y="173"/>
                    </a:lnTo>
                    <a:lnTo>
                      <a:pt x="110" y="173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20" y="171"/>
                    </a:lnTo>
                    <a:lnTo>
                      <a:pt x="122" y="167"/>
                    </a:lnTo>
                    <a:lnTo>
                      <a:pt x="124" y="165"/>
                    </a:lnTo>
                    <a:lnTo>
                      <a:pt x="124" y="161"/>
                    </a:lnTo>
                    <a:lnTo>
                      <a:pt x="124" y="161"/>
                    </a:lnTo>
                    <a:lnTo>
                      <a:pt x="124" y="157"/>
                    </a:lnTo>
                    <a:lnTo>
                      <a:pt x="126" y="153"/>
                    </a:lnTo>
                    <a:lnTo>
                      <a:pt x="130" y="147"/>
                    </a:lnTo>
                    <a:lnTo>
                      <a:pt x="130" y="147"/>
                    </a:lnTo>
                    <a:lnTo>
                      <a:pt x="134" y="147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4" y="153"/>
                    </a:lnTo>
                    <a:lnTo>
                      <a:pt x="146" y="153"/>
                    </a:lnTo>
                    <a:lnTo>
                      <a:pt x="150" y="151"/>
                    </a:lnTo>
                    <a:lnTo>
                      <a:pt x="154" y="147"/>
                    </a:lnTo>
                    <a:lnTo>
                      <a:pt x="154" y="147"/>
                    </a:lnTo>
                    <a:lnTo>
                      <a:pt x="156" y="143"/>
                    </a:lnTo>
                    <a:lnTo>
                      <a:pt x="158" y="139"/>
                    </a:lnTo>
                    <a:lnTo>
                      <a:pt x="158" y="137"/>
                    </a:lnTo>
                    <a:lnTo>
                      <a:pt x="156" y="133"/>
                    </a:lnTo>
                    <a:lnTo>
                      <a:pt x="156" y="133"/>
                    </a:lnTo>
                    <a:lnTo>
                      <a:pt x="154" y="131"/>
                    </a:lnTo>
                    <a:lnTo>
                      <a:pt x="154" y="125"/>
                    </a:lnTo>
                    <a:lnTo>
                      <a:pt x="154" y="119"/>
                    </a:lnTo>
                    <a:lnTo>
                      <a:pt x="154" y="119"/>
                    </a:lnTo>
                    <a:lnTo>
                      <a:pt x="158" y="117"/>
                    </a:lnTo>
                    <a:lnTo>
                      <a:pt x="164" y="117"/>
                    </a:lnTo>
                    <a:lnTo>
                      <a:pt x="164" y="117"/>
                    </a:lnTo>
                    <a:lnTo>
                      <a:pt x="168" y="117"/>
                    </a:lnTo>
                    <a:lnTo>
                      <a:pt x="172" y="115"/>
                    </a:lnTo>
                    <a:lnTo>
                      <a:pt x="174" y="111"/>
                    </a:lnTo>
                    <a:lnTo>
                      <a:pt x="176" y="107"/>
                    </a:lnTo>
                    <a:lnTo>
                      <a:pt x="176" y="107"/>
                    </a:lnTo>
                    <a:lnTo>
                      <a:pt x="176" y="101"/>
                    </a:lnTo>
                    <a:lnTo>
                      <a:pt x="174" y="97"/>
                    </a:lnTo>
                    <a:lnTo>
                      <a:pt x="172" y="95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66" y="91"/>
                    </a:lnTo>
                    <a:lnTo>
                      <a:pt x="164" y="89"/>
                    </a:lnTo>
                    <a:lnTo>
                      <a:pt x="160" y="81"/>
                    </a:lnTo>
                    <a:lnTo>
                      <a:pt x="160" y="81"/>
                    </a:lnTo>
                    <a:lnTo>
                      <a:pt x="162" y="77"/>
                    </a:lnTo>
                    <a:lnTo>
                      <a:pt x="168" y="75"/>
                    </a:lnTo>
                    <a:lnTo>
                      <a:pt x="168" y="75"/>
                    </a:lnTo>
                    <a:lnTo>
                      <a:pt x="172" y="73"/>
                    </a:lnTo>
                    <a:lnTo>
                      <a:pt x="174" y="69"/>
                    </a:lnTo>
                    <a:lnTo>
                      <a:pt x="174" y="65"/>
                    </a:lnTo>
                    <a:lnTo>
                      <a:pt x="174" y="61"/>
                    </a:lnTo>
                    <a:lnTo>
                      <a:pt x="174" y="61"/>
                    </a:lnTo>
                    <a:lnTo>
                      <a:pt x="172" y="57"/>
                    </a:lnTo>
                    <a:lnTo>
                      <a:pt x="168" y="53"/>
                    </a:lnTo>
                    <a:lnTo>
                      <a:pt x="164" y="51"/>
                    </a:lnTo>
                    <a:lnTo>
                      <a:pt x="162" y="51"/>
                    </a:lnTo>
                    <a:lnTo>
                      <a:pt x="162" y="51"/>
                    </a:lnTo>
                    <a:lnTo>
                      <a:pt x="158" y="51"/>
                    </a:lnTo>
                    <a:lnTo>
                      <a:pt x="154" y="51"/>
                    </a:lnTo>
                    <a:lnTo>
                      <a:pt x="148" y="45"/>
                    </a:lnTo>
                    <a:lnTo>
                      <a:pt x="148" y="45"/>
                    </a:lnTo>
                    <a:lnTo>
                      <a:pt x="148" y="41"/>
                    </a:lnTo>
                    <a:lnTo>
                      <a:pt x="150" y="36"/>
                    </a:lnTo>
                    <a:lnTo>
                      <a:pt x="150" y="36"/>
                    </a:lnTo>
                    <a:lnTo>
                      <a:pt x="152" y="34"/>
                    </a:lnTo>
                    <a:lnTo>
                      <a:pt x="152" y="30"/>
                    </a:lnTo>
                    <a:lnTo>
                      <a:pt x="150" y="26"/>
                    </a:lnTo>
                    <a:lnTo>
                      <a:pt x="148" y="22"/>
                    </a:lnTo>
                    <a:lnTo>
                      <a:pt x="148" y="22"/>
                    </a:lnTo>
                    <a:lnTo>
                      <a:pt x="144" y="20"/>
                    </a:lnTo>
                    <a:lnTo>
                      <a:pt x="140" y="18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4" y="20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20" y="22"/>
                    </a:lnTo>
                    <a:lnTo>
                      <a:pt x="120" y="22"/>
                    </a:lnTo>
                    <a:lnTo>
                      <a:pt x="116" y="18"/>
                    </a:lnTo>
                    <a:lnTo>
                      <a:pt x="116" y="12"/>
                    </a:lnTo>
                    <a:lnTo>
                      <a:pt x="116" y="12"/>
                    </a:lnTo>
                    <a:lnTo>
                      <a:pt x="116" y="8"/>
                    </a:lnTo>
                    <a:lnTo>
                      <a:pt x="114" y="6"/>
                    </a:lnTo>
                    <a:lnTo>
                      <a:pt x="112" y="2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2" y="0"/>
                    </a:lnTo>
                    <a:lnTo>
                      <a:pt x="98" y="2"/>
                    </a:lnTo>
                    <a:lnTo>
                      <a:pt x="96" y="4"/>
                    </a:lnTo>
                    <a:lnTo>
                      <a:pt x="94" y="8"/>
                    </a:lnTo>
                    <a:lnTo>
                      <a:pt x="94" y="8"/>
                    </a:lnTo>
                    <a:lnTo>
                      <a:pt x="92" y="10"/>
                    </a:lnTo>
                    <a:lnTo>
                      <a:pt x="88" y="14"/>
                    </a:lnTo>
                    <a:lnTo>
                      <a:pt x="82" y="16"/>
                    </a:lnTo>
                    <a:lnTo>
                      <a:pt x="82" y="16"/>
                    </a:lnTo>
                    <a:lnTo>
                      <a:pt x="78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70" y="4"/>
                    </a:lnTo>
                    <a:lnTo>
                      <a:pt x="66" y="2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2" y="12"/>
                    </a:lnTo>
                    <a:lnTo>
                      <a:pt x="52" y="16"/>
                    </a:lnTo>
                    <a:lnTo>
                      <a:pt x="52" y="16"/>
                    </a:lnTo>
                    <a:lnTo>
                      <a:pt x="52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2" y="28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6" y="26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0" y="32"/>
                    </a:lnTo>
                    <a:lnTo>
                      <a:pt x="18" y="36"/>
                    </a:lnTo>
                    <a:lnTo>
                      <a:pt x="18" y="40"/>
                    </a:lnTo>
                    <a:lnTo>
                      <a:pt x="20" y="43"/>
                    </a:lnTo>
                    <a:lnTo>
                      <a:pt x="20" y="43"/>
                    </a:lnTo>
                    <a:close/>
                    <a:moveTo>
                      <a:pt x="72" y="40"/>
                    </a:moveTo>
                    <a:lnTo>
                      <a:pt x="72" y="40"/>
                    </a:lnTo>
                    <a:lnTo>
                      <a:pt x="82" y="38"/>
                    </a:lnTo>
                    <a:lnTo>
                      <a:pt x="92" y="38"/>
                    </a:lnTo>
                    <a:lnTo>
                      <a:pt x="102" y="40"/>
                    </a:lnTo>
                    <a:lnTo>
                      <a:pt x="112" y="43"/>
                    </a:lnTo>
                    <a:lnTo>
                      <a:pt x="120" y="47"/>
                    </a:lnTo>
                    <a:lnTo>
                      <a:pt x="126" y="55"/>
                    </a:lnTo>
                    <a:lnTo>
                      <a:pt x="132" y="63"/>
                    </a:lnTo>
                    <a:lnTo>
                      <a:pt x="136" y="73"/>
                    </a:lnTo>
                    <a:lnTo>
                      <a:pt x="136" y="73"/>
                    </a:lnTo>
                    <a:lnTo>
                      <a:pt x="138" y="83"/>
                    </a:lnTo>
                    <a:lnTo>
                      <a:pt x="140" y="93"/>
                    </a:lnTo>
                    <a:lnTo>
                      <a:pt x="138" y="103"/>
                    </a:lnTo>
                    <a:lnTo>
                      <a:pt x="134" y="111"/>
                    </a:lnTo>
                    <a:lnTo>
                      <a:pt x="128" y="119"/>
                    </a:lnTo>
                    <a:lnTo>
                      <a:pt x="122" y="127"/>
                    </a:lnTo>
                    <a:lnTo>
                      <a:pt x="114" y="133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94" y="139"/>
                    </a:lnTo>
                    <a:lnTo>
                      <a:pt x="84" y="139"/>
                    </a:lnTo>
                    <a:lnTo>
                      <a:pt x="74" y="137"/>
                    </a:lnTo>
                    <a:lnTo>
                      <a:pt x="64" y="133"/>
                    </a:lnTo>
                    <a:lnTo>
                      <a:pt x="56" y="129"/>
                    </a:lnTo>
                    <a:lnTo>
                      <a:pt x="50" y="121"/>
                    </a:lnTo>
                    <a:lnTo>
                      <a:pt x="44" y="113"/>
                    </a:lnTo>
                    <a:lnTo>
                      <a:pt x="40" y="103"/>
                    </a:lnTo>
                    <a:lnTo>
                      <a:pt x="40" y="103"/>
                    </a:lnTo>
                    <a:lnTo>
                      <a:pt x="36" y="93"/>
                    </a:lnTo>
                    <a:lnTo>
                      <a:pt x="36" y="83"/>
                    </a:lnTo>
                    <a:lnTo>
                      <a:pt x="38" y="73"/>
                    </a:lnTo>
                    <a:lnTo>
                      <a:pt x="42" y="65"/>
                    </a:lnTo>
                    <a:lnTo>
                      <a:pt x="48" y="55"/>
                    </a:lnTo>
                    <a:lnTo>
                      <a:pt x="54" y="49"/>
                    </a:lnTo>
                    <a:lnTo>
                      <a:pt x="62" y="43"/>
                    </a:lnTo>
                    <a:lnTo>
                      <a:pt x="72" y="40"/>
                    </a:lnTo>
                    <a:lnTo>
                      <a:pt x="72" y="40"/>
                    </a:lnTo>
                    <a:close/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7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453" name="罐形 41">
              <a:extLst>
                <a:ext uri="{FF2B5EF4-FFF2-40B4-BE49-F238E27FC236}">
                  <a16:creationId xmlns:a16="http://schemas.microsoft.com/office/drawing/2014/main" id="{ADE7BE98-8E57-4A69-B3C2-DB5ED32AA15C}"/>
                </a:ext>
              </a:extLst>
            </p:cNvPr>
            <p:cNvSpPr/>
            <p:nvPr/>
          </p:nvSpPr>
          <p:spPr>
            <a:xfrm>
              <a:off x="2053225" y="2162517"/>
              <a:ext cx="311584" cy="370482"/>
            </a:xfrm>
            <a:prstGeom prst="can">
              <a:avLst>
                <a:gd name="adj" fmla="val 36551"/>
              </a:avLst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endParaRPr>
            </a:p>
          </p:txBody>
        </p:sp>
      </p:grpSp>
      <p:cxnSp>
        <p:nvCxnSpPr>
          <p:cNvPr id="454" name="连接符: 肘形 453">
            <a:extLst>
              <a:ext uri="{FF2B5EF4-FFF2-40B4-BE49-F238E27FC236}">
                <a16:creationId xmlns:a16="http://schemas.microsoft.com/office/drawing/2014/main" id="{396CF23E-63F6-4291-9AC8-89CB0DAC97B5}"/>
              </a:ext>
            </a:extLst>
          </p:cNvPr>
          <p:cNvCxnSpPr>
            <a:cxnSpLocks/>
            <a:stCxn id="471" idx="1"/>
            <a:endCxn id="396" idx="6"/>
          </p:cNvCxnSpPr>
          <p:nvPr/>
        </p:nvCxnSpPr>
        <p:spPr>
          <a:xfrm rot="10800000" flipV="1">
            <a:off x="2449961" y="2482838"/>
            <a:ext cx="1630429" cy="126572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5" name="连接符: 肘形 454">
            <a:extLst>
              <a:ext uri="{FF2B5EF4-FFF2-40B4-BE49-F238E27FC236}">
                <a16:creationId xmlns:a16="http://schemas.microsoft.com/office/drawing/2014/main" id="{075EBE5B-F799-4FF5-A3A8-D53EEAC805ED}"/>
              </a:ext>
            </a:extLst>
          </p:cNvPr>
          <p:cNvCxnSpPr>
            <a:cxnSpLocks/>
            <a:stCxn id="472" idx="3"/>
            <a:endCxn id="473" idx="2"/>
          </p:cNvCxnSpPr>
          <p:nvPr/>
        </p:nvCxnSpPr>
        <p:spPr>
          <a:xfrm>
            <a:off x="8165317" y="2482838"/>
            <a:ext cx="1882520" cy="126572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8" name="直接箭头连接符 457">
            <a:extLst>
              <a:ext uri="{FF2B5EF4-FFF2-40B4-BE49-F238E27FC236}">
                <a16:creationId xmlns:a16="http://schemas.microsoft.com/office/drawing/2014/main" id="{0D2A653F-8EC5-4D07-932A-CD9057739850}"/>
              </a:ext>
            </a:extLst>
          </p:cNvPr>
          <p:cNvCxnSpPr>
            <a:cxnSpLocks/>
          </p:cNvCxnSpPr>
          <p:nvPr/>
        </p:nvCxnSpPr>
        <p:spPr>
          <a:xfrm>
            <a:off x="7013942" y="3942922"/>
            <a:ext cx="0" cy="687466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9" name="文本框 458">
            <a:extLst>
              <a:ext uri="{FF2B5EF4-FFF2-40B4-BE49-F238E27FC236}">
                <a16:creationId xmlns:a16="http://schemas.microsoft.com/office/drawing/2014/main" id="{B288B828-D4FA-4B43-8B03-3857C13C60B7}"/>
              </a:ext>
            </a:extLst>
          </p:cNvPr>
          <p:cNvSpPr txBox="1"/>
          <p:nvPr/>
        </p:nvSpPr>
        <p:spPr>
          <a:xfrm>
            <a:off x="3708065" y="4746879"/>
            <a:ext cx="872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rPr>
              <a:t>虚拟视图</a:t>
            </a:r>
          </a:p>
        </p:txBody>
      </p:sp>
      <p:sp>
        <p:nvSpPr>
          <p:cNvPr id="460" name="文本框 459">
            <a:extLst>
              <a:ext uri="{FF2B5EF4-FFF2-40B4-BE49-F238E27FC236}">
                <a16:creationId xmlns:a16="http://schemas.microsoft.com/office/drawing/2014/main" id="{A8D83875-31D0-4DAA-A0DA-3AF4A6E99380}"/>
              </a:ext>
            </a:extLst>
          </p:cNvPr>
          <p:cNvSpPr txBox="1"/>
          <p:nvPr/>
        </p:nvSpPr>
        <p:spPr>
          <a:xfrm>
            <a:off x="4740534" y="4755040"/>
            <a:ext cx="872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050" kern="0" dirty="0">
                <a:solidFill>
                  <a:prstClr val="white"/>
                </a:solidFill>
                <a:latin typeface="Arial"/>
                <a:ea typeface="微软雅黑"/>
              </a:rPr>
              <a:t>虚拟视图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61" name="文本框 460">
            <a:extLst>
              <a:ext uri="{FF2B5EF4-FFF2-40B4-BE49-F238E27FC236}">
                <a16:creationId xmlns:a16="http://schemas.microsoft.com/office/drawing/2014/main" id="{059E0706-8245-46F3-BCC1-3FC2FE001D54}"/>
              </a:ext>
            </a:extLst>
          </p:cNvPr>
          <p:cNvSpPr txBox="1"/>
          <p:nvPr/>
        </p:nvSpPr>
        <p:spPr>
          <a:xfrm>
            <a:off x="5708820" y="4746879"/>
            <a:ext cx="872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050" kern="0" dirty="0">
                <a:solidFill>
                  <a:prstClr val="white"/>
                </a:solidFill>
                <a:latin typeface="Arial"/>
                <a:ea typeface="微软雅黑"/>
              </a:rPr>
              <a:t>虚拟视图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8E0ACFAD-9511-4989-9F31-3F816A1A80AF}"/>
              </a:ext>
            </a:extLst>
          </p:cNvPr>
          <p:cNvSpPr txBox="1"/>
          <p:nvPr/>
        </p:nvSpPr>
        <p:spPr>
          <a:xfrm>
            <a:off x="6741289" y="4755040"/>
            <a:ext cx="872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050" kern="0" dirty="0">
                <a:solidFill>
                  <a:prstClr val="white"/>
                </a:solidFill>
                <a:latin typeface="Arial"/>
                <a:ea typeface="微软雅黑"/>
              </a:rPr>
              <a:t>虚拟视图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90536320-8964-4A96-BE64-066687B589C7}"/>
              </a:ext>
            </a:extLst>
          </p:cNvPr>
          <p:cNvSpPr txBox="1"/>
          <p:nvPr/>
        </p:nvSpPr>
        <p:spPr>
          <a:xfrm>
            <a:off x="7735012" y="4756328"/>
            <a:ext cx="872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050" kern="0" dirty="0">
                <a:solidFill>
                  <a:prstClr val="white"/>
                </a:solidFill>
                <a:latin typeface="Arial"/>
                <a:ea typeface="微软雅黑"/>
              </a:rPr>
              <a:t>虚拟视图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64" name="矩形 463">
            <a:extLst>
              <a:ext uri="{FF2B5EF4-FFF2-40B4-BE49-F238E27FC236}">
                <a16:creationId xmlns:a16="http://schemas.microsoft.com/office/drawing/2014/main" id="{32FAFEEB-8CE6-44EA-8E55-A0670EE17FC0}"/>
              </a:ext>
            </a:extLst>
          </p:cNvPr>
          <p:cNvSpPr/>
          <p:nvPr/>
        </p:nvSpPr>
        <p:spPr>
          <a:xfrm>
            <a:off x="7539633" y="4072577"/>
            <a:ext cx="72327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87BB9"/>
                </a:solidFill>
                <a:effectLst/>
                <a:uLnTx/>
                <a:uFillTx/>
                <a:latin typeface="Arial"/>
                <a:ea typeface="微软雅黑"/>
              </a:rPr>
              <a:t>自定义的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387BB9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87BB9"/>
                </a:solidFill>
                <a:effectLst/>
                <a:uLnTx/>
                <a:uFillTx/>
                <a:latin typeface="Arial"/>
                <a:ea typeface="微软雅黑"/>
              </a:rPr>
              <a:t>数据结果</a:t>
            </a:r>
          </a:p>
        </p:txBody>
      </p:sp>
      <p:sp>
        <p:nvSpPr>
          <p:cNvPr id="465" name="矩形 464">
            <a:extLst>
              <a:ext uri="{FF2B5EF4-FFF2-40B4-BE49-F238E27FC236}">
                <a16:creationId xmlns:a16="http://schemas.microsoft.com/office/drawing/2014/main" id="{E24E5E66-03DC-4270-AB09-7EEB03F622F8}"/>
              </a:ext>
            </a:extLst>
          </p:cNvPr>
          <p:cNvSpPr/>
          <p:nvPr/>
        </p:nvSpPr>
        <p:spPr>
          <a:xfrm>
            <a:off x="6305786" y="4235340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87BB9"/>
                </a:solidFill>
                <a:effectLst/>
                <a:uLnTx/>
                <a:uFillTx/>
                <a:latin typeface="Arial"/>
                <a:ea typeface="微软雅黑"/>
              </a:rPr>
              <a:t>关联查询</a:t>
            </a:r>
          </a:p>
        </p:txBody>
      </p:sp>
      <p:sp>
        <p:nvSpPr>
          <p:cNvPr id="541" name="矩形 540">
            <a:extLst>
              <a:ext uri="{FF2B5EF4-FFF2-40B4-BE49-F238E27FC236}">
                <a16:creationId xmlns:a16="http://schemas.microsoft.com/office/drawing/2014/main" id="{B750D624-3361-499B-ABAE-E70131AA73C5}"/>
              </a:ext>
            </a:extLst>
          </p:cNvPr>
          <p:cNvSpPr/>
          <p:nvPr/>
        </p:nvSpPr>
        <p:spPr>
          <a:xfrm>
            <a:off x="450698" y="2434701"/>
            <a:ext cx="28494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87BB9"/>
                </a:solidFill>
                <a:effectLst/>
                <a:uLnTx/>
                <a:uFillTx/>
                <a:latin typeface="Arial"/>
                <a:ea typeface="微软雅黑"/>
              </a:rPr>
              <a:t>将普遍需求的数据封装为标准化服务，结合自定义参数满足多种数据开发场景</a:t>
            </a:r>
          </a:p>
        </p:txBody>
      </p:sp>
      <p:sp>
        <p:nvSpPr>
          <p:cNvPr id="542" name="文本框 541">
            <a:extLst>
              <a:ext uri="{FF2B5EF4-FFF2-40B4-BE49-F238E27FC236}">
                <a16:creationId xmlns:a16="http://schemas.microsoft.com/office/drawing/2014/main" id="{A63788B7-FAB3-460F-9D1A-9D34CB709FB0}"/>
              </a:ext>
            </a:extLst>
          </p:cNvPr>
          <p:cNvSpPr txBox="1"/>
          <p:nvPr/>
        </p:nvSpPr>
        <p:spPr>
          <a:xfrm>
            <a:off x="9897897" y="2062614"/>
            <a:ext cx="1881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微软雅黑"/>
              </a:rPr>
              <a:t>个性查询需求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1193596-CD68-41D5-AD25-930484EF8E46}"/>
              </a:ext>
            </a:extLst>
          </p:cNvPr>
          <p:cNvSpPr/>
          <p:nvPr/>
        </p:nvSpPr>
        <p:spPr>
          <a:xfrm>
            <a:off x="9570131" y="2430224"/>
            <a:ext cx="25180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87BB9"/>
                </a:solidFill>
                <a:effectLst/>
                <a:uLnTx/>
                <a:uFillTx/>
                <a:latin typeface="Arial"/>
                <a:ea typeface="微软雅黑"/>
              </a:rPr>
              <a:t>为使用者开放数据查询权限，聚合匹配自身需求的数据视图，提取个性数据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EA0B9E06-C035-4BD4-9284-6959D47A8F21}"/>
              </a:ext>
            </a:extLst>
          </p:cNvPr>
          <p:cNvSpPr/>
          <p:nvPr/>
        </p:nvSpPr>
        <p:spPr>
          <a:xfrm>
            <a:off x="1167594" y="1000232"/>
            <a:ext cx="1009197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数据共享效率低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数据服务不够灵活，反复开发调用接口，不仅需求响应时间长，而且会造成接口冗余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自定义数据服务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面向接口形式和面向数据内容的两种自定义，自助式取数流程，高效满足各类数据需求</a:t>
            </a:r>
          </a:p>
        </p:txBody>
      </p:sp>
    </p:spTree>
    <p:extLst>
      <p:ext uri="{BB962C8B-B14F-4D97-AF65-F5344CB8AC3E}">
        <p14:creationId xmlns:p14="http://schemas.microsoft.com/office/powerpoint/2010/main" val="1549031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147592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数据云产品特性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（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6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）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——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统一的数据安全管控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6FEDC55-936C-4AD4-A667-8DFDA087507D}"/>
              </a:ext>
            </a:extLst>
          </p:cNvPr>
          <p:cNvGrpSpPr/>
          <p:nvPr/>
        </p:nvGrpSpPr>
        <p:grpSpPr>
          <a:xfrm>
            <a:off x="803954" y="1928816"/>
            <a:ext cx="11128387" cy="4627859"/>
            <a:chOff x="983432" y="2109058"/>
            <a:chExt cx="11128387" cy="4627859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10B8D7E-26FE-4EED-B400-87961F2D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045" y="5500169"/>
              <a:ext cx="751546" cy="751546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17A37BF-2016-45BC-BD3A-87BD75B2B10A}"/>
                </a:ext>
              </a:extLst>
            </p:cNvPr>
            <p:cNvGrpSpPr/>
            <p:nvPr/>
          </p:nvGrpSpPr>
          <p:grpSpPr>
            <a:xfrm>
              <a:off x="4836970" y="4034020"/>
              <a:ext cx="1120646" cy="1096881"/>
              <a:chOff x="2589218" y="4824427"/>
              <a:chExt cx="1042921" cy="102080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E96DFD25-AB22-47AB-B56E-F17BE5B9C313}"/>
                  </a:ext>
                </a:extLst>
              </p:cNvPr>
              <p:cNvGrpSpPr/>
              <p:nvPr/>
            </p:nvGrpSpPr>
            <p:grpSpPr>
              <a:xfrm>
                <a:off x="2777462" y="4824427"/>
                <a:ext cx="666437" cy="668371"/>
                <a:chOff x="5366419" y="2494611"/>
                <a:chExt cx="1297480" cy="1297481"/>
              </a:xfrm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3916F091-18A3-4832-A5FA-DA081CE363AC}"/>
                    </a:ext>
                  </a:extLst>
                </p:cNvPr>
                <p:cNvSpPr/>
                <p:nvPr/>
              </p:nvSpPr>
              <p:spPr>
                <a:xfrm>
                  <a:off x="5366419" y="2494611"/>
                  <a:ext cx="1297480" cy="1297481"/>
                </a:xfrm>
                <a:prstGeom prst="ellipse">
                  <a:avLst/>
                </a:prstGeom>
                <a:solidFill>
                  <a:srgbClr val="FFB44B"/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AA77D0B1-2035-4F37-8B2D-8AEDF0FA5F3C}"/>
                    </a:ext>
                  </a:extLst>
                </p:cNvPr>
                <p:cNvSpPr/>
                <p:nvPr/>
              </p:nvSpPr>
              <p:spPr>
                <a:xfrm>
                  <a:off x="5493531" y="2621719"/>
                  <a:ext cx="1043262" cy="104326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Freeform 63">
                <a:extLst>
                  <a:ext uri="{FF2B5EF4-FFF2-40B4-BE49-F238E27FC236}">
                    <a16:creationId xmlns:a16="http://schemas.microsoft.com/office/drawing/2014/main" id="{B13B5FE2-7B72-4BA6-BC4C-4C17694EAC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7029" y="5013978"/>
                <a:ext cx="287301" cy="294075"/>
              </a:xfrm>
              <a:custGeom>
                <a:avLst/>
                <a:gdLst>
                  <a:gd name="T0" fmla="*/ 2 w 72"/>
                  <a:gd name="T1" fmla="*/ 0 h 74"/>
                  <a:gd name="T2" fmla="*/ 36 w 72"/>
                  <a:gd name="T3" fmla="*/ 72 h 74"/>
                  <a:gd name="T4" fmla="*/ 70 w 72"/>
                  <a:gd name="T5" fmla="*/ 0 h 74"/>
                  <a:gd name="T6" fmla="*/ 4 w 72"/>
                  <a:gd name="T7" fmla="*/ 55 h 74"/>
                  <a:gd name="T8" fmla="*/ 31 w 72"/>
                  <a:gd name="T9" fmla="*/ 64 h 74"/>
                  <a:gd name="T10" fmla="*/ 32 w 72"/>
                  <a:gd name="T11" fmla="*/ 64 h 74"/>
                  <a:gd name="T12" fmla="*/ 3 w 72"/>
                  <a:gd name="T13" fmla="*/ 49 h 74"/>
                  <a:gd name="T14" fmla="*/ 31 w 72"/>
                  <a:gd name="T15" fmla="*/ 58 h 74"/>
                  <a:gd name="T16" fmla="*/ 32 w 72"/>
                  <a:gd name="T17" fmla="*/ 56 h 74"/>
                  <a:gd name="T18" fmla="*/ 4 w 72"/>
                  <a:gd name="T19" fmla="*/ 43 h 74"/>
                  <a:gd name="T20" fmla="*/ 31 w 72"/>
                  <a:gd name="T21" fmla="*/ 54 h 74"/>
                  <a:gd name="T22" fmla="*/ 4 w 72"/>
                  <a:gd name="T23" fmla="*/ 38 h 74"/>
                  <a:gd name="T24" fmla="*/ 31 w 72"/>
                  <a:gd name="T25" fmla="*/ 48 h 74"/>
                  <a:gd name="T26" fmla="*/ 32 w 72"/>
                  <a:gd name="T27" fmla="*/ 47 h 74"/>
                  <a:gd name="T28" fmla="*/ 3 w 72"/>
                  <a:gd name="T29" fmla="*/ 32 h 74"/>
                  <a:gd name="T30" fmla="*/ 31 w 72"/>
                  <a:gd name="T31" fmla="*/ 41 h 74"/>
                  <a:gd name="T32" fmla="*/ 32 w 72"/>
                  <a:gd name="T33" fmla="*/ 40 h 74"/>
                  <a:gd name="T34" fmla="*/ 4 w 72"/>
                  <a:gd name="T35" fmla="*/ 26 h 74"/>
                  <a:gd name="T36" fmla="*/ 31 w 72"/>
                  <a:gd name="T37" fmla="*/ 38 h 74"/>
                  <a:gd name="T38" fmla="*/ 4 w 72"/>
                  <a:gd name="T39" fmla="*/ 22 h 74"/>
                  <a:gd name="T40" fmla="*/ 31 w 72"/>
                  <a:gd name="T41" fmla="*/ 31 h 74"/>
                  <a:gd name="T42" fmla="*/ 32 w 72"/>
                  <a:gd name="T43" fmla="*/ 31 h 74"/>
                  <a:gd name="T44" fmla="*/ 3 w 72"/>
                  <a:gd name="T45" fmla="*/ 16 h 74"/>
                  <a:gd name="T46" fmla="*/ 31 w 72"/>
                  <a:gd name="T47" fmla="*/ 25 h 74"/>
                  <a:gd name="T48" fmla="*/ 32 w 72"/>
                  <a:gd name="T49" fmla="*/ 23 h 74"/>
                  <a:gd name="T50" fmla="*/ 4 w 72"/>
                  <a:gd name="T51" fmla="*/ 10 h 74"/>
                  <a:gd name="T52" fmla="*/ 31 w 72"/>
                  <a:gd name="T53" fmla="*/ 21 h 74"/>
                  <a:gd name="T54" fmla="*/ 4 w 72"/>
                  <a:gd name="T55" fmla="*/ 5 h 74"/>
                  <a:gd name="T56" fmla="*/ 40 w 72"/>
                  <a:gd name="T57" fmla="*/ 67 h 74"/>
                  <a:gd name="T58" fmla="*/ 68 w 72"/>
                  <a:gd name="T59" fmla="*/ 55 h 74"/>
                  <a:gd name="T60" fmla="*/ 39 w 72"/>
                  <a:gd name="T61" fmla="*/ 64 h 74"/>
                  <a:gd name="T62" fmla="*/ 68 w 72"/>
                  <a:gd name="T63" fmla="*/ 49 h 74"/>
                  <a:gd name="T64" fmla="*/ 67 w 72"/>
                  <a:gd name="T65" fmla="*/ 48 h 74"/>
                  <a:gd name="T66" fmla="*/ 40 w 72"/>
                  <a:gd name="T67" fmla="*/ 58 h 74"/>
                  <a:gd name="T68" fmla="*/ 68 w 72"/>
                  <a:gd name="T69" fmla="*/ 46 h 74"/>
                  <a:gd name="T70" fmla="*/ 40 w 72"/>
                  <a:gd name="T71" fmla="*/ 53 h 74"/>
                  <a:gd name="T72" fmla="*/ 40 w 72"/>
                  <a:gd name="T73" fmla="*/ 51 h 74"/>
                  <a:gd name="T74" fmla="*/ 68 w 72"/>
                  <a:gd name="T75" fmla="*/ 39 h 74"/>
                  <a:gd name="T76" fmla="*/ 39 w 72"/>
                  <a:gd name="T77" fmla="*/ 47 h 74"/>
                  <a:gd name="T78" fmla="*/ 68 w 72"/>
                  <a:gd name="T79" fmla="*/ 33 h 74"/>
                  <a:gd name="T80" fmla="*/ 67 w 72"/>
                  <a:gd name="T81" fmla="*/ 31 h 74"/>
                  <a:gd name="T82" fmla="*/ 40 w 72"/>
                  <a:gd name="T83" fmla="*/ 41 h 74"/>
                  <a:gd name="T84" fmla="*/ 68 w 72"/>
                  <a:gd name="T85" fmla="*/ 30 h 74"/>
                  <a:gd name="T86" fmla="*/ 40 w 72"/>
                  <a:gd name="T87" fmla="*/ 36 h 74"/>
                  <a:gd name="T88" fmla="*/ 40 w 72"/>
                  <a:gd name="T89" fmla="*/ 34 h 74"/>
                  <a:gd name="T90" fmla="*/ 68 w 72"/>
                  <a:gd name="T91" fmla="*/ 22 h 74"/>
                  <a:gd name="T92" fmla="*/ 39 w 72"/>
                  <a:gd name="T93" fmla="*/ 31 h 74"/>
                  <a:gd name="T94" fmla="*/ 68 w 72"/>
                  <a:gd name="T95" fmla="*/ 16 h 74"/>
                  <a:gd name="T96" fmla="*/ 67 w 72"/>
                  <a:gd name="T97" fmla="*/ 15 h 74"/>
                  <a:gd name="T98" fmla="*/ 40 w 72"/>
                  <a:gd name="T99" fmla="*/ 25 h 74"/>
                  <a:gd name="T100" fmla="*/ 68 w 72"/>
                  <a:gd name="T101" fmla="*/ 13 h 74"/>
                  <a:gd name="T102" fmla="*/ 40 w 72"/>
                  <a:gd name="T103" fmla="*/ 20 h 74"/>
                  <a:gd name="T104" fmla="*/ 40 w 72"/>
                  <a:gd name="T105" fmla="*/ 18 h 74"/>
                  <a:gd name="T106" fmla="*/ 68 w 72"/>
                  <a:gd name="T107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74">
                    <a:moveTo>
                      <a:pt x="70" y="0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2"/>
                      <a:pt x="36" y="13"/>
                      <a:pt x="36" y="14"/>
                    </a:cubicBezTo>
                    <a:cubicBezTo>
                      <a:pt x="36" y="13"/>
                      <a:pt x="35" y="12"/>
                      <a:pt x="34" y="1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9"/>
                      <a:pt x="1" y="60"/>
                      <a:pt x="2" y="60"/>
                    </a:cubicBezTo>
                    <a:cubicBezTo>
                      <a:pt x="34" y="74"/>
                      <a:pt x="34" y="74"/>
                      <a:pt x="34" y="74"/>
                    </a:cubicBezTo>
                    <a:cubicBezTo>
                      <a:pt x="35" y="74"/>
                      <a:pt x="36" y="73"/>
                      <a:pt x="36" y="72"/>
                    </a:cubicBezTo>
                    <a:cubicBezTo>
                      <a:pt x="36" y="73"/>
                      <a:pt x="37" y="74"/>
                      <a:pt x="38" y="74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1" y="60"/>
                      <a:pt x="72" y="59"/>
                      <a:pt x="72" y="57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0"/>
                      <a:pt x="71" y="0"/>
                      <a:pt x="70" y="0"/>
                    </a:cubicBezTo>
                    <a:close/>
                    <a:moveTo>
                      <a:pt x="31" y="67"/>
                    </a:moveTo>
                    <a:cubicBezTo>
                      <a:pt x="31" y="67"/>
                      <a:pt x="31" y="67"/>
                      <a:pt x="31" y="67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56"/>
                      <a:pt x="3" y="56"/>
                      <a:pt x="3" y="55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2" y="66"/>
                      <a:pt x="32" y="66"/>
                      <a:pt x="32" y="67"/>
                    </a:cubicBezTo>
                    <a:cubicBezTo>
                      <a:pt x="32" y="67"/>
                      <a:pt x="32" y="67"/>
                      <a:pt x="31" y="67"/>
                    </a:cubicBezTo>
                    <a:close/>
                    <a:moveTo>
                      <a:pt x="31" y="64"/>
                    </a:moveTo>
                    <a:cubicBezTo>
                      <a:pt x="31" y="64"/>
                      <a:pt x="31" y="64"/>
                      <a:pt x="31" y="64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4" y="53"/>
                      <a:pt x="3" y="52"/>
                      <a:pt x="3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3"/>
                      <a:pt x="32" y="63"/>
                      <a:pt x="32" y="64"/>
                    </a:cubicBezTo>
                    <a:cubicBezTo>
                      <a:pt x="32" y="64"/>
                      <a:pt x="32" y="64"/>
                      <a:pt x="31" y="64"/>
                    </a:cubicBezTo>
                    <a:close/>
                    <a:moveTo>
                      <a:pt x="31" y="61"/>
                    </a:moveTo>
                    <a:cubicBezTo>
                      <a:pt x="31" y="61"/>
                      <a:pt x="31" y="61"/>
                      <a:pt x="31" y="61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3" y="49"/>
                      <a:pt x="3" y="49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2" y="60"/>
                      <a:pt x="32" y="60"/>
                    </a:cubicBezTo>
                    <a:cubicBezTo>
                      <a:pt x="32" y="61"/>
                      <a:pt x="32" y="61"/>
                      <a:pt x="31" y="61"/>
                    </a:cubicBezTo>
                    <a:close/>
                    <a:moveTo>
                      <a:pt x="31" y="58"/>
                    </a:moveTo>
                    <a:cubicBezTo>
                      <a:pt x="31" y="58"/>
                      <a:pt x="31" y="58"/>
                      <a:pt x="31" y="58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3" y="46"/>
                      <a:pt x="3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7"/>
                      <a:pt x="32" y="57"/>
                    </a:cubicBezTo>
                    <a:cubicBezTo>
                      <a:pt x="32" y="57"/>
                      <a:pt x="32" y="58"/>
                      <a:pt x="31" y="58"/>
                    </a:cubicBezTo>
                    <a:close/>
                    <a:moveTo>
                      <a:pt x="31" y="54"/>
                    </a:moveTo>
                    <a:cubicBezTo>
                      <a:pt x="31" y="54"/>
                      <a:pt x="31" y="54"/>
                      <a:pt x="31" y="5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3"/>
                      <a:pt x="3" y="42"/>
                      <a:pt x="3" y="42"/>
                    </a:cubicBezTo>
                    <a:cubicBezTo>
                      <a:pt x="4" y="42"/>
                      <a:pt x="4" y="41"/>
                      <a:pt x="4" y="41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4"/>
                    </a:cubicBezTo>
                    <a:cubicBezTo>
                      <a:pt x="32" y="54"/>
                      <a:pt x="32" y="54"/>
                      <a:pt x="31" y="54"/>
                    </a:cubicBezTo>
                    <a:close/>
                    <a:moveTo>
                      <a:pt x="31" y="51"/>
                    </a:moveTo>
                    <a:cubicBezTo>
                      <a:pt x="31" y="51"/>
                      <a:pt x="31" y="51"/>
                      <a:pt x="31" y="51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39"/>
                      <a:pt x="3" y="39"/>
                      <a:pt x="3" y="39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1"/>
                      <a:pt x="32" y="51"/>
                      <a:pt x="31" y="51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3" y="36"/>
                      <a:pt x="3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7"/>
                      <a:pt x="32" y="47"/>
                    </a:cubicBezTo>
                    <a:cubicBezTo>
                      <a:pt x="32" y="47"/>
                      <a:pt x="32" y="48"/>
                      <a:pt x="31" y="48"/>
                    </a:cubicBezTo>
                    <a:close/>
                    <a:moveTo>
                      <a:pt x="31" y="44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3"/>
                      <a:pt x="3" y="32"/>
                      <a:pt x="3" y="32"/>
                    </a:cubicBezTo>
                    <a:cubicBezTo>
                      <a:pt x="4" y="32"/>
                      <a:pt x="4" y="31"/>
                      <a:pt x="4" y="31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4"/>
                    </a:cubicBezTo>
                    <a:cubicBezTo>
                      <a:pt x="32" y="44"/>
                      <a:pt x="32" y="44"/>
                      <a:pt x="31" y="44"/>
                    </a:cubicBezTo>
                    <a:close/>
                    <a:moveTo>
                      <a:pt x="31" y="41"/>
                    </a:moveTo>
                    <a:cubicBezTo>
                      <a:pt x="31" y="41"/>
                      <a:pt x="31" y="41"/>
                      <a:pt x="31" y="41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3" y="29"/>
                      <a:pt x="3" y="29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1"/>
                      <a:pt x="32" y="41"/>
                      <a:pt x="31" y="41"/>
                    </a:cubicBezTo>
                    <a:close/>
                    <a:moveTo>
                      <a:pt x="31" y="38"/>
                    </a:moveTo>
                    <a:cubicBezTo>
                      <a:pt x="31" y="38"/>
                      <a:pt x="31" y="38"/>
                      <a:pt x="31" y="38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3" y="26"/>
                      <a:pt x="3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7"/>
                      <a:pt x="32" y="37"/>
                    </a:cubicBezTo>
                    <a:cubicBezTo>
                      <a:pt x="32" y="37"/>
                      <a:pt x="32" y="38"/>
                      <a:pt x="31" y="38"/>
                    </a:cubicBezTo>
                    <a:close/>
                    <a:moveTo>
                      <a:pt x="31" y="34"/>
                    </a:moveTo>
                    <a:cubicBezTo>
                      <a:pt x="31" y="34"/>
                      <a:pt x="31" y="34"/>
                      <a:pt x="31" y="3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3" y="23"/>
                      <a:pt x="3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4"/>
                    </a:cubicBezTo>
                    <a:cubicBezTo>
                      <a:pt x="32" y="34"/>
                      <a:pt x="32" y="34"/>
                      <a:pt x="31" y="34"/>
                    </a:cubicBezTo>
                    <a:close/>
                    <a:moveTo>
                      <a:pt x="31" y="31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3" y="19"/>
                      <a:pt x="3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30"/>
                      <a:pt x="32" y="30"/>
                      <a:pt x="32" y="31"/>
                    </a:cubicBezTo>
                    <a:cubicBezTo>
                      <a:pt x="32" y="31"/>
                      <a:pt x="32" y="31"/>
                      <a:pt x="31" y="31"/>
                    </a:cubicBezTo>
                    <a:close/>
                    <a:moveTo>
                      <a:pt x="31" y="28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6"/>
                      <a:pt x="32" y="27"/>
                      <a:pt x="32" y="27"/>
                    </a:cubicBezTo>
                    <a:cubicBezTo>
                      <a:pt x="32" y="28"/>
                      <a:pt x="32" y="28"/>
                      <a:pt x="31" y="28"/>
                    </a:cubicBezTo>
                    <a:close/>
                    <a:moveTo>
                      <a:pt x="31" y="25"/>
                    </a:moveTo>
                    <a:cubicBezTo>
                      <a:pt x="31" y="25"/>
                      <a:pt x="31" y="25"/>
                      <a:pt x="31" y="25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3" y="13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4"/>
                      <a:pt x="32" y="24"/>
                    </a:cubicBezTo>
                    <a:cubicBezTo>
                      <a:pt x="32" y="24"/>
                      <a:pt x="32" y="25"/>
                      <a:pt x="31" y="25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9"/>
                      <a:pt x="3" y="9"/>
                    </a:cubicBezTo>
                    <a:cubicBezTo>
                      <a:pt x="4" y="9"/>
                      <a:pt x="4" y="8"/>
                      <a:pt x="4" y="8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1"/>
                    </a:cubicBezTo>
                    <a:cubicBezTo>
                      <a:pt x="32" y="21"/>
                      <a:pt x="32" y="21"/>
                      <a:pt x="31" y="21"/>
                    </a:cubicBezTo>
                    <a:close/>
                    <a:moveTo>
                      <a:pt x="31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8"/>
                      <a:pt x="32" y="18"/>
                      <a:pt x="31" y="18"/>
                    </a:cubicBezTo>
                    <a:close/>
                    <a:moveTo>
                      <a:pt x="68" y="56"/>
                    </a:move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39" y="67"/>
                      <a:pt x="39" y="67"/>
                    </a:cubicBezTo>
                    <a:cubicBezTo>
                      <a:pt x="39" y="66"/>
                      <a:pt x="40" y="66"/>
                      <a:pt x="40" y="66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8" y="56"/>
                      <a:pt x="68" y="56"/>
                      <a:pt x="68" y="56"/>
                    </a:cubicBezTo>
                    <a:close/>
                    <a:moveTo>
                      <a:pt x="68" y="53"/>
                    </a:move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64"/>
                      <a:pt x="39" y="64"/>
                      <a:pt x="39" y="64"/>
                    </a:cubicBezTo>
                    <a:cubicBezTo>
                      <a:pt x="39" y="63"/>
                      <a:pt x="40" y="63"/>
                      <a:pt x="40" y="63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8" y="51"/>
                      <a:pt x="68" y="51"/>
                      <a:pt x="68" y="52"/>
                    </a:cubicBezTo>
                    <a:cubicBezTo>
                      <a:pt x="68" y="52"/>
                      <a:pt x="68" y="53"/>
                      <a:pt x="68" y="53"/>
                    </a:cubicBezTo>
                    <a:close/>
                    <a:moveTo>
                      <a:pt x="68" y="49"/>
                    </a:move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39" y="61"/>
                      <a:pt x="39" y="60"/>
                    </a:cubicBezTo>
                    <a:cubicBezTo>
                      <a:pt x="39" y="60"/>
                      <a:pt x="40" y="59"/>
                      <a:pt x="40" y="5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8" y="49"/>
                    </a:cubicBezTo>
                    <a:cubicBezTo>
                      <a:pt x="68" y="49"/>
                      <a:pt x="68" y="49"/>
                      <a:pt x="68" y="49"/>
                    </a:cubicBezTo>
                    <a:close/>
                    <a:moveTo>
                      <a:pt x="68" y="46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40" y="56"/>
                      <a:pt x="40" y="56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8" y="46"/>
                      <a:pt x="68" y="46"/>
                      <a:pt x="68" y="46"/>
                    </a:cubicBezTo>
                    <a:close/>
                    <a:moveTo>
                      <a:pt x="68" y="43"/>
                    </a:move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39" y="54"/>
                      <a:pt x="39" y="54"/>
                    </a:cubicBezTo>
                    <a:cubicBezTo>
                      <a:pt x="39" y="53"/>
                      <a:pt x="40" y="53"/>
                      <a:pt x="40" y="53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8" y="41"/>
                      <a:pt x="68" y="42"/>
                      <a:pt x="68" y="42"/>
                    </a:cubicBezTo>
                    <a:cubicBezTo>
                      <a:pt x="68" y="42"/>
                      <a:pt x="68" y="43"/>
                      <a:pt x="68" y="43"/>
                    </a:cubicBezTo>
                    <a:close/>
                    <a:moveTo>
                      <a:pt x="68" y="40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39" y="51"/>
                      <a:pt x="39" y="50"/>
                    </a:cubicBezTo>
                    <a:cubicBezTo>
                      <a:pt x="39" y="50"/>
                      <a:pt x="40" y="50"/>
                      <a:pt x="40" y="49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8" y="38"/>
                      <a:pt x="68" y="38"/>
                      <a:pt x="68" y="39"/>
                    </a:cubicBezTo>
                    <a:cubicBezTo>
                      <a:pt x="68" y="39"/>
                      <a:pt x="68" y="39"/>
                      <a:pt x="68" y="40"/>
                    </a:cubicBezTo>
                    <a:close/>
                    <a:moveTo>
                      <a:pt x="68" y="36"/>
                    </a:move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39" y="47"/>
                      <a:pt x="39" y="47"/>
                    </a:cubicBezTo>
                    <a:cubicBezTo>
                      <a:pt x="39" y="47"/>
                      <a:pt x="40" y="46"/>
                      <a:pt x="40" y="46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8" y="35"/>
                      <a:pt x="68" y="35"/>
                      <a:pt x="68" y="35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68" y="33"/>
                    </a:move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4"/>
                      <a:pt x="39" y="44"/>
                      <a:pt x="39" y="44"/>
                    </a:cubicBezTo>
                    <a:cubicBezTo>
                      <a:pt x="39" y="43"/>
                      <a:pt x="40" y="43"/>
                      <a:pt x="40" y="43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8" y="32"/>
                      <a:pt x="68" y="32"/>
                    </a:cubicBezTo>
                    <a:cubicBezTo>
                      <a:pt x="68" y="32"/>
                      <a:pt x="68" y="33"/>
                      <a:pt x="68" y="33"/>
                    </a:cubicBezTo>
                    <a:close/>
                    <a:moveTo>
                      <a:pt x="68" y="30"/>
                    </a:moveTo>
                    <a:cubicBezTo>
                      <a:pt x="40" y="41"/>
                      <a:pt x="40" y="41"/>
                      <a:pt x="40" y="41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0" y="41"/>
                      <a:pt x="39" y="41"/>
                      <a:pt x="39" y="40"/>
                    </a:cubicBezTo>
                    <a:cubicBezTo>
                      <a:pt x="39" y="40"/>
                      <a:pt x="40" y="40"/>
                      <a:pt x="40" y="40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8" y="28"/>
                      <a:pt x="68" y="28"/>
                      <a:pt x="68" y="29"/>
                    </a:cubicBezTo>
                    <a:cubicBezTo>
                      <a:pt x="68" y="29"/>
                      <a:pt x="68" y="30"/>
                      <a:pt x="68" y="30"/>
                    </a:cubicBezTo>
                    <a:close/>
                    <a:moveTo>
                      <a:pt x="68" y="26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8"/>
                      <a:pt x="39" y="37"/>
                      <a:pt x="39" y="37"/>
                    </a:cubicBezTo>
                    <a:cubicBezTo>
                      <a:pt x="39" y="37"/>
                      <a:pt x="40" y="36"/>
                      <a:pt x="40" y="36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8" y="26"/>
                      <a:pt x="68" y="26"/>
                      <a:pt x="68" y="26"/>
                    </a:cubicBezTo>
                    <a:close/>
                    <a:moveTo>
                      <a:pt x="68" y="23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4"/>
                      <a:pt x="39" y="34"/>
                      <a:pt x="39" y="34"/>
                    </a:cubicBezTo>
                    <a:cubicBezTo>
                      <a:pt x="39" y="33"/>
                      <a:pt x="40" y="33"/>
                      <a:pt x="40" y="33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3"/>
                      <a:pt x="68" y="23"/>
                      <a:pt x="68" y="23"/>
                    </a:cubicBezTo>
                    <a:close/>
                    <a:moveTo>
                      <a:pt x="68" y="20"/>
                    </a:move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1"/>
                      <a:pt x="39" y="31"/>
                      <a:pt x="39" y="31"/>
                    </a:cubicBezTo>
                    <a:cubicBezTo>
                      <a:pt x="39" y="30"/>
                      <a:pt x="40" y="30"/>
                      <a:pt x="40" y="30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8" y="18"/>
                      <a:pt x="68" y="18"/>
                      <a:pt x="68" y="19"/>
                    </a:cubicBezTo>
                    <a:cubicBezTo>
                      <a:pt x="68" y="19"/>
                      <a:pt x="68" y="20"/>
                      <a:pt x="68" y="20"/>
                    </a:cubicBezTo>
                    <a:close/>
                    <a:moveTo>
                      <a:pt x="68" y="16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39" y="28"/>
                      <a:pt x="39" y="27"/>
                    </a:cubicBezTo>
                    <a:cubicBezTo>
                      <a:pt x="39" y="27"/>
                      <a:pt x="40" y="26"/>
                      <a:pt x="40" y="26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8" y="15"/>
                      <a:pt x="68" y="15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lose/>
                    <a:moveTo>
                      <a:pt x="68" y="13"/>
                    </a:move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39" y="24"/>
                      <a:pt x="39" y="24"/>
                    </a:cubicBezTo>
                    <a:cubicBezTo>
                      <a:pt x="39" y="24"/>
                      <a:pt x="40" y="23"/>
                      <a:pt x="40" y="2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3"/>
                      <a:pt x="68" y="13"/>
                      <a:pt x="68" y="13"/>
                    </a:cubicBezTo>
                    <a:close/>
                    <a:moveTo>
                      <a:pt x="68" y="10"/>
                    </a:move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39" y="21"/>
                      <a:pt x="39" y="21"/>
                    </a:cubicBezTo>
                    <a:cubicBezTo>
                      <a:pt x="39" y="20"/>
                      <a:pt x="40" y="20"/>
                      <a:pt x="40" y="20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8" y="8"/>
                      <a:pt x="68" y="9"/>
                      <a:pt x="68" y="9"/>
                    </a:cubicBezTo>
                    <a:cubicBezTo>
                      <a:pt x="68" y="9"/>
                      <a:pt x="68" y="10"/>
                      <a:pt x="68" y="10"/>
                    </a:cubicBezTo>
                    <a:close/>
                    <a:moveTo>
                      <a:pt x="68" y="7"/>
                    </a:move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39" y="18"/>
                      <a:pt x="39" y="17"/>
                    </a:cubicBezTo>
                    <a:cubicBezTo>
                      <a:pt x="39" y="17"/>
                      <a:pt x="40" y="17"/>
                      <a:pt x="40" y="16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8" y="5"/>
                      <a:pt x="68" y="5"/>
                      <a:pt x="68" y="6"/>
                    </a:cubicBezTo>
                    <a:cubicBezTo>
                      <a:pt x="68" y="6"/>
                      <a:pt x="68" y="6"/>
                      <a:pt x="68" y="7"/>
                    </a:cubicBezTo>
                    <a:close/>
                  </a:path>
                </a:pathLst>
              </a:custGeom>
              <a:solidFill>
                <a:srgbClr val="FFB44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7B5BF5-38A3-4C6C-841C-84DF0BFD4269}"/>
                  </a:ext>
                </a:extLst>
              </p:cNvPr>
              <p:cNvSpPr txBox="1"/>
              <p:nvPr/>
            </p:nvSpPr>
            <p:spPr>
              <a:xfrm>
                <a:off x="2589218" y="5558802"/>
                <a:ext cx="1042921" cy="286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数据资产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3A23C3C-2CBB-4F0A-AEE1-E1FE16B5F3F7}"/>
                </a:ext>
              </a:extLst>
            </p:cNvPr>
            <p:cNvGrpSpPr/>
            <p:nvPr/>
          </p:nvGrpSpPr>
          <p:grpSpPr>
            <a:xfrm>
              <a:off x="4846273" y="2420888"/>
              <a:ext cx="1102039" cy="1167613"/>
              <a:chOff x="2887097" y="1809091"/>
              <a:chExt cx="1640175" cy="1737769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ADAE1665-CFED-47E3-82BA-696E30CAFD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621"/>
              <a:stretch/>
            </p:blipFill>
            <p:spPr>
              <a:xfrm>
                <a:off x="3274636" y="1809091"/>
                <a:ext cx="838992" cy="1298492"/>
              </a:xfrm>
              <a:prstGeom prst="rect">
                <a:avLst/>
              </a:prstGeom>
            </p:spPr>
          </p:pic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id="{5C62780F-02F7-47B6-91E6-5B95F40894FD}"/>
                  </a:ext>
                </a:extLst>
              </p:cNvPr>
              <p:cNvSpPr txBox="1"/>
              <p:nvPr/>
            </p:nvSpPr>
            <p:spPr bwMode="auto">
              <a:xfrm>
                <a:off x="2887097" y="3134600"/>
                <a:ext cx="1640175" cy="412260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"/>
                    <a:ea typeface="微软雅黑" panose="020B0503020204020204" pitchFamily="34" charset="-122"/>
                    <a:cs typeface="Arial Unicode MS" pitchFamily="34" charset="-122"/>
                    <a:sym typeface=""/>
                  </a:rPr>
                  <a:t>数据开发者</a:t>
                </a:r>
              </a:p>
            </p:txBody>
          </p:sp>
        </p:grpSp>
        <p:sp>
          <p:nvSpPr>
            <p:cNvPr id="2" name="箭头: 右 1">
              <a:extLst>
                <a:ext uri="{FF2B5EF4-FFF2-40B4-BE49-F238E27FC236}">
                  <a16:creationId xmlns:a16="http://schemas.microsoft.com/office/drawing/2014/main" id="{9635CE15-287C-4358-A26B-C5C94674648E}"/>
                </a:ext>
              </a:extLst>
            </p:cNvPr>
            <p:cNvSpPr/>
            <p:nvPr/>
          </p:nvSpPr>
          <p:spPr>
            <a:xfrm rot="5400000">
              <a:off x="5200079" y="3596879"/>
              <a:ext cx="394425" cy="27792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EE4BBB46-5338-4C1D-9692-E26733E8A517}"/>
                </a:ext>
              </a:extLst>
            </p:cNvPr>
            <p:cNvSpPr/>
            <p:nvPr/>
          </p:nvSpPr>
          <p:spPr>
            <a:xfrm rot="5400000">
              <a:off x="5207550" y="5253063"/>
              <a:ext cx="394425" cy="27792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3744D78-E240-4AE7-B24D-B1E5E919F5B9}"/>
                </a:ext>
              </a:extLst>
            </p:cNvPr>
            <p:cNvGrpSpPr/>
            <p:nvPr/>
          </p:nvGrpSpPr>
          <p:grpSpPr>
            <a:xfrm>
              <a:off x="8040216" y="3792755"/>
              <a:ext cx="1895364" cy="1168737"/>
              <a:chOff x="7235251" y="3404557"/>
              <a:chExt cx="1895364" cy="1168737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CE217FD2-7EEC-425B-9F14-9CB60CBA8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2183" y="3404557"/>
                <a:ext cx="861499" cy="973920"/>
              </a:xfrm>
              <a:prstGeom prst="rect">
                <a:avLst/>
              </a:prstGeom>
              <a:noFill/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ECABC45-0DDB-468C-BA9B-EC61234C22F7}"/>
                  </a:ext>
                </a:extLst>
              </p:cNvPr>
              <p:cNvSpPr txBox="1"/>
              <p:nvPr/>
            </p:nvSpPr>
            <p:spPr>
              <a:xfrm>
                <a:off x="7235251" y="4265517"/>
                <a:ext cx="18953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数据安全策略</a:t>
                </a: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7763481-B28A-4982-BC38-52020EDD50C4}"/>
                </a:ext>
              </a:extLst>
            </p:cNvPr>
            <p:cNvGrpSpPr/>
            <p:nvPr/>
          </p:nvGrpSpPr>
          <p:grpSpPr>
            <a:xfrm>
              <a:off x="4977740" y="5661248"/>
              <a:ext cx="849044" cy="527510"/>
              <a:chOff x="4972770" y="5269850"/>
              <a:chExt cx="849044" cy="527510"/>
            </a:xfrm>
          </p:grpSpPr>
          <p:sp>
            <p:nvSpPr>
              <p:cNvPr id="4" name="罐形 41">
                <a:extLst>
                  <a:ext uri="{FF2B5EF4-FFF2-40B4-BE49-F238E27FC236}">
                    <a16:creationId xmlns:a16="http://schemas.microsoft.com/office/drawing/2014/main" id="{D0432BD8-A130-42E3-8341-866D76147A3C}"/>
                  </a:ext>
                </a:extLst>
              </p:cNvPr>
              <p:cNvSpPr/>
              <p:nvPr/>
            </p:nvSpPr>
            <p:spPr>
              <a:xfrm>
                <a:off x="4972770" y="5269850"/>
                <a:ext cx="849044" cy="527510"/>
              </a:xfrm>
              <a:prstGeom prst="can">
                <a:avLst>
                  <a:gd name="adj" fmla="val 36551"/>
                </a:avLst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Light" charset="-122"/>
                  <a:ea typeface="Microsoft YaHei Light" charset="-122"/>
                  <a:cs typeface="Microsoft YaHei Light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6C5D8F3-F495-4117-A70C-11356D5F5C02}"/>
                  </a:ext>
                </a:extLst>
              </p:cNvPr>
              <p:cNvSpPr txBox="1"/>
              <p:nvPr/>
            </p:nvSpPr>
            <p:spPr>
              <a:xfrm>
                <a:off x="5131655" y="5470081"/>
                <a:ext cx="531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DB</a:t>
                </a:r>
                <a:endPara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箭头: 左右 19">
              <a:extLst>
                <a:ext uri="{FF2B5EF4-FFF2-40B4-BE49-F238E27FC236}">
                  <a16:creationId xmlns:a16="http://schemas.microsoft.com/office/drawing/2014/main" id="{AED64A23-E35D-42C8-85FA-8C447CB68BEE}"/>
                </a:ext>
              </a:extLst>
            </p:cNvPr>
            <p:cNvSpPr/>
            <p:nvPr/>
          </p:nvSpPr>
          <p:spPr>
            <a:xfrm>
              <a:off x="5957615" y="4377124"/>
              <a:ext cx="2275468" cy="211006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CAB1727A-6183-4986-82F1-54C69A784DEA}"/>
                </a:ext>
              </a:extLst>
            </p:cNvPr>
            <p:cNvSpPr txBox="1"/>
            <p:nvPr/>
          </p:nvSpPr>
          <p:spPr bwMode="auto">
            <a:xfrm>
              <a:off x="6614987" y="2109058"/>
              <a:ext cx="3362107" cy="27699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查询、使用数据统一归集到数据资产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A2863DD2-26A4-4541-99DA-13AEB7B00F2B}"/>
                </a:ext>
              </a:extLst>
            </p:cNvPr>
            <p:cNvSpPr txBox="1"/>
            <p:nvPr/>
          </p:nvSpPr>
          <p:spPr bwMode="auto">
            <a:xfrm>
              <a:off x="6673095" y="2383709"/>
              <a:ext cx="2884591" cy="11673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通过目录查询数据资产</a:t>
              </a:r>
              <a:endParaRPr lang="en-US" altLang="zh-CN" sz="1200" dirty="0"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通过分析工具嵌入标签</a:t>
              </a:r>
              <a:endParaRPr lang="en-US" altLang="zh-CN" sz="1200" dirty="0"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通过服务中心订阅数据</a:t>
              </a:r>
              <a:endParaRPr lang="en-US" altLang="zh-CN" sz="1200" dirty="0"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通过数据集成操作数据</a:t>
              </a:r>
            </a:p>
          </p:txBody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B99E468F-4C2F-4993-A978-793823E170BD}"/>
                </a:ext>
              </a:extLst>
            </p:cNvPr>
            <p:cNvSpPr txBox="1"/>
            <p:nvPr/>
          </p:nvSpPr>
          <p:spPr bwMode="auto">
            <a:xfrm>
              <a:off x="5755346" y="6263484"/>
              <a:ext cx="2212861" cy="46166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数据访问拦截，拒绝</a:t>
              </a:r>
              <a:endParaRPr lang="en-US" altLang="zh-CN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直接连数据库取数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80CA6C4-A057-42EC-A293-59F5E9CE6619}"/>
                </a:ext>
              </a:extLst>
            </p:cNvPr>
            <p:cNvSpPr/>
            <p:nvPr/>
          </p:nvSpPr>
          <p:spPr>
            <a:xfrm>
              <a:off x="983432" y="2247108"/>
              <a:ext cx="5408668" cy="4489809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4197F00A-E7B0-4F5C-970F-3823C6A0E49C}"/>
                </a:ext>
              </a:extLst>
            </p:cNvPr>
            <p:cNvCxnSpPr>
              <a:cxnSpLocks/>
              <a:stCxn id="4" idx="2"/>
              <a:endCxn id="37" idx="2"/>
            </p:cNvCxnSpPr>
            <p:nvPr/>
          </p:nvCxnSpPr>
          <p:spPr>
            <a:xfrm rot="10800000">
              <a:off x="3801502" y="5373217"/>
              <a:ext cx="1176239" cy="55178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C3A02F2-50BB-4C14-8476-9E93EA8575A4}"/>
                </a:ext>
              </a:extLst>
            </p:cNvPr>
            <p:cNvSpPr/>
            <p:nvPr/>
          </p:nvSpPr>
          <p:spPr>
            <a:xfrm>
              <a:off x="1454961" y="3762750"/>
              <a:ext cx="1564663" cy="16104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15F63EE-1A5B-4461-B02E-EB721EFF1CB4}"/>
                </a:ext>
              </a:extLst>
            </p:cNvPr>
            <p:cNvSpPr/>
            <p:nvPr/>
          </p:nvSpPr>
          <p:spPr>
            <a:xfrm>
              <a:off x="3019169" y="3762750"/>
              <a:ext cx="1564663" cy="16104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E74B829D-3D90-454B-AE8A-3C827B0B7163}"/>
                </a:ext>
              </a:extLst>
            </p:cNvPr>
            <p:cNvCxnSpPr>
              <a:cxnSpLocks/>
              <a:stCxn id="4" idx="2"/>
              <a:endCxn id="36" idx="2"/>
            </p:cNvCxnSpPr>
            <p:nvPr/>
          </p:nvCxnSpPr>
          <p:spPr>
            <a:xfrm rot="10800000">
              <a:off x="2237294" y="5373217"/>
              <a:ext cx="2740447" cy="55178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BBB577EF-D85E-444B-8F6E-371A056F64EE}"/>
                </a:ext>
              </a:extLst>
            </p:cNvPr>
            <p:cNvSpPr txBox="1"/>
            <p:nvPr/>
          </p:nvSpPr>
          <p:spPr bwMode="auto">
            <a:xfrm>
              <a:off x="2464346" y="3135850"/>
              <a:ext cx="1110100" cy="46166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数据加密</a:t>
              </a:r>
              <a:endParaRPr lang="en-US" altLang="zh-CN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脱敏处理</a:t>
              </a:r>
            </a:p>
          </p:txBody>
        </p: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98DF61E3-E4E4-4450-B93E-9807077EF691}"/>
                </a:ext>
              </a:extLst>
            </p:cNvPr>
            <p:cNvCxnSpPr>
              <a:cxnSpLocks/>
              <a:stCxn id="37" idx="0"/>
              <a:endCxn id="14" idx="1"/>
            </p:cNvCxnSpPr>
            <p:nvPr/>
          </p:nvCxnSpPr>
          <p:spPr>
            <a:xfrm rot="5400000" flipH="1" flipV="1">
              <a:off x="4001266" y="2657355"/>
              <a:ext cx="905631" cy="1305161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7573BB21-4179-40B0-8975-5CF496F7B15C}"/>
                </a:ext>
              </a:extLst>
            </p:cNvPr>
            <p:cNvCxnSpPr>
              <a:cxnSpLocks/>
              <a:stCxn id="36" idx="0"/>
              <a:endCxn id="14" idx="1"/>
            </p:cNvCxnSpPr>
            <p:nvPr/>
          </p:nvCxnSpPr>
          <p:spPr>
            <a:xfrm rot="5400000" flipH="1" flipV="1">
              <a:off x="3219162" y="1875251"/>
              <a:ext cx="905631" cy="2869369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缺角矩形 50">
              <a:extLst>
                <a:ext uri="{FF2B5EF4-FFF2-40B4-BE49-F238E27FC236}">
                  <a16:creationId xmlns:a16="http://schemas.microsoft.com/office/drawing/2014/main" id="{B3B72412-B4CE-4155-BF90-2BED7EF34DD4}"/>
                </a:ext>
              </a:extLst>
            </p:cNvPr>
            <p:cNvSpPr/>
            <p:nvPr/>
          </p:nvSpPr>
          <p:spPr bwMode="auto">
            <a:xfrm>
              <a:off x="1769013" y="4293677"/>
              <a:ext cx="936104" cy="427246"/>
            </a:xfrm>
            <a:prstGeom prst="plaque">
              <a:avLst/>
            </a:prstGeom>
            <a:solidFill>
              <a:srgbClr val="002060"/>
            </a:solidFill>
            <a:ln w="6350" algn="ctr">
              <a:noFill/>
              <a:round/>
              <a:headEnd/>
              <a:tailEnd/>
            </a:ln>
          </p:spPr>
          <p:txBody>
            <a:bodyPr wrap="none" rtlCol="0" anchor="ctr" anchorCtr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0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ETL</a:t>
              </a:r>
              <a:r>
                <a:rPr kumimoji="1" lang="zh-CN" altLang="en-US" sz="10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安全</a:t>
              </a:r>
              <a:endParaRPr kumimoji="1" lang="en-US" altLang="zh-CN" sz="1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0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处理节点</a:t>
              </a:r>
            </a:p>
          </p:txBody>
        </p:sp>
        <p:sp>
          <p:nvSpPr>
            <p:cNvPr id="52" name="缺角矩形 51">
              <a:extLst>
                <a:ext uri="{FF2B5EF4-FFF2-40B4-BE49-F238E27FC236}">
                  <a16:creationId xmlns:a16="http://schemas.microsoft.com/office/drawing/2014/main" id="{A237B3D4-E97E-4FBC-9934-5C0529D52887}"/>
                </a:ext>
              </a:extLst>
            </p:cNvPr>
            <p:cNvSpPr/>
            <p:nvPr/>
          </p:nvSpPr>
          <p:spPr bwMode="auto">
            <a:xfrm>
              <a:off x="3329400" y="4293677"/>
              <a:ext cx="936104" cy="427246"/>
            </a:xfrm>
            <a:prstGeom prst="plaque">
              <a:avLst/>
            </a:prstGeom>
            <a:solidFill>
              <a:srgbClr val="002060"/>
            </a:solidFill>
            <a:ln w="6350" algn="ctr">
              <a:noFill/>
              <a:round/>
              <a:headEnd/>
              <a:tailEnd/>
            </a:ln>
          </p:spPr>
          <p:txBody>
            <a:bodyPr wrap="none" rtlCol="0" anchor="ctr" anchorCtr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0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Spark</a:t>
              </a:r>
              <a:r>
                <a:rPr kumimoji="1" lang="zh-CN" altLang="en-US" sz="10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安全</a:t>
              </a:r>
              <a:endParaRPr kumimoji="1" lang="en-US" altLang="zh-CN" sz="10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0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处理节点</a:t>
              </a:r>
            </a:p>
          </p:txBody>
        </p:sp>
        <p:sp>
          <p:nvSpPr>
            <p:cNvPr id="53" name="TextBox 7">
              <a:extLst>
                <a:ext uri="{FF2B5EF4-FFF2-40B4-BE49-F238E27FC236}">
                  <a16:creationId xmlns:a16="http://schemas.microsoft.com/office/drawing/2014/main" id="{6AF996AB-7F7F-4021-8CC5-F64B6C059CB0}"/>
                </a:ext>
              </a:extLst>
            </p:cNvPr>
            <p:cNvSpPr txBox="1"/>
            <p:nvPr/>
          </p:nvSpPr>
          <p:spPr bwMode="auto">
            <a:xfrm>
              <a:off x="1558027" y="4859868"/>
              <a:ext cx="1358077" cy="36933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用于大批量数据同步时的加密</a:t>
              </a:r>
              <a:r>
                <a:rPr lang="en-US" altLang="zh-CN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/</a:t>
              </a:r>
              <a:r>
                <a:rPr lang="zh-CN" altLang="en-US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脱敏</a:t>
              </a: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7FEAB6B5-08C2-4505-A4B7-B87091A9977D}"/>
                </a:ext>
              </a:extLst>
            </p:cNvPr>
            <p:cNvCxnSpPr>
              <a:cxnSpLocks/>
              <a:stCxn id="36" idx="1"/>
              <a:endCxn id="4" idx="3"/>
            </p:cNvCxnSpPr>
            <p:nvPr/>
          </p:nvCxnSpPr>
          <p:spPr>
            <a:xfrm rot="10800000" flipH="1" flipV="1">
              <a:off x="1454960" y="4567982"/>
              <a:ext cx="3947301" cy="1620775"/>
            </a:xfrm>
            <a:prstGeom prst="bentConnector4">
              <a:avLst>
                <a:gd name="adj1" fmla="val -5791"/>
                <a:gd name="adj2" fmla="val 114104"/>
              </a:avLst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7">
              <a:extLst>
                <a:ext uri="{FF2B5EF4-FFF2-40B4-BE49-F238E27FC236}">
                  <a16:creationId xmlns:a16="http://schemas.microsoft.com/office/drawing/2014/main" id="{D668A71E-7671-4E89-A834-9EC812B3AF6B}"/>
                </a:ext>
              </a:extLst>
            </p:cNvPr>
            <p:cNvSpPr txBox="1"/>
            <p:nvPr/>
          </p:nvSpPr>
          <p:spPr bwMode="auto">
            <a:xfrm>
              <a:off x="3122235" y="4859868"/>
              <a:ext cx="1358077" cy="36933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用于高时效性的查询调用的加密</a:t>
              </a:r>
              <a:r>
                <a:rPr lang="en-US" altLang="zh-CN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/</a:t>
              </a:r>
              <a:r>
                <a:rPr lang="zh-CN" altLang="en-US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脱敏</a:t>
              </a:r>
            </a:p>
          </p:txBody>
        </p:sp>
        <p:sp>
          <p:nvSpPr>
            <p:cNvPr id="62" name="TextBox 7">
              <a:extLst>
                <a:ext uri="{FF2B5EF4-FFF2-40B4-BE49-F238E27FC236}">
                  <a16:creationId xmlns:a16="http://schemas.microsoft.com/office/drawing/2014/main" id="{31142B41-B310-42A5-B99D-3589F96D60E6}"/>
                </a:ext>
              </a:extLst>
            </p:cNvPr>
            <p:cNvSpPr txBox="1"/>
            <p:nvPr/>
          </p:nvSpPr>
          <p:spPr bwMode="auto">
            <a:xfrm>
              <a:off x="1177164" y="6455434"/>
              <a:ext cx="2119801" cy="24622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0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针对数据存储进行加密</a:t>
              </a:r>
            </a:p>
          </p:txBody>
        </p:sp>
        <p:sp>
          <p:nvSpPr>
            <p:cNvPr id="63" name="TextBox 7">
              <a:extLst>
                <a:ext uri="{FF2B5EF4-FFF2-40B4-BE49-F238E27FC236}">
                  <a16:creationId xmlns:a16="http://schemas.microsoft.com/office/drawing/2014/main" id="{166EDB46-499C-4335-B22F-44F06409803B}"/>
                </a:ext>
              </a:extLst>
            </p:cNvPr>
            <p:cNvSpPr txBox="1"/>
            <p:nvPr/>
          </p:nvSpPr>
          <p:spPr bwMode="auto">
            <a:xfrm>
              <a:off x="1697120" y="3898648"/>
              <a:ext cx="1110100" cy="27699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离线处理方式</a:t>
              </a:r>
            </a:p>
          </p:txBody>
        </p:sp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3BBCD1AA-1541-4967-BABA-330AA162F3AE}"/>
                </a:ext>
              </a:extLst>
            </p:cNvPr>
            <p:cNvSpPr txBox="1"/>
            <p:nvPr/>
          </p:nvSpPr>
          <p:spPr bwMode="auto">
            <a:xfrm>
              <a:off x="3253976" y="3898648"/>
              <a:ext cx="1110100" cy="27699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实时处理方式</a:t>
              </a:r>
            </a:p>
          </p:txBody>
        </p:sp>
        <p:sp>
          <p:nvSpPr>
            <p:cNvPr id="66" name="TextBox 7">
              <a:extLst>
                <a:ext uri="{FF2B5EF4-FFF2-40B4-BE49-F238E27FC236}">
                  <a16:creationId xmlns:a16="http://schemas.microsoft.com/office/drawing/2014/main" id="{DD405E6E-351D-4430-9EF0-9C9D7F1C375B}"/>
                </a:ext>
              </a:extLst>
            </p:cNvPr>
            <p:cNvSpPr txBox="1"/>
            <p:nvPr/>
          </p:nvSpPr>
          <p:spPr bwMode="auto">
            <a:xfrm>
              <a:off x="1177164" y="2323136"/>
              <a:ext cx="4467656" cy="30777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安全策略统一管控数据的存储和使用</a:t>
              </a:r>
            </a:p>
          </p:txBody>
        </p:sp>
        <p:sp>
          <p:nvSpPr>
            <p:cNvPr id="67" name="TextBox 7">
              <a:extLst>
                <a:ext uri="{FF2B5EF4-FFF2-40B4-BE49-F238E27FC236}">
                  <a16:creationId xmlns:a16="http://schemas.microsoft.com/office/drawing/2014/main" id="{81F34F48-82B0-422E-9FF4-C2E7DC7D3ECA}"/>
                </a:ext>
              </a:extLst>
            </p:cNvPr>
            <p:cNvSpPr txBox="1"/>
            <p:nvPr/>
          </p:nvSpPr>
          <p:spPr bwMode="auto">
            <a:xfrm>
              <a:off x="9620714" y="3191216"/>
              <a:ext cx="2325821" cy="27699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针对数据资产做安全等级划分</a:t>
              </a:r>
            </a:p>
          </p:txBody>
        </p:sp>
        <p:sp>
          <p:nvSpPr>
            <p:cNvPr id="68" name="左大括号 67">
              <a:extLst>
                <a:ext uri="{FF2B5EF4-FFF2-40B4-BE49-F238E27FC236}">
                  <a16:creationId xmlns:a16="http://schemas.microsoft.com/office/drawing/2014/main" id="{A911EFA1-5BD9-47F9-87D8-C142136400B2}"/>
                </a:ext>
              </a:extLst>
            </p:cNvPr>
            <p:cNvSpPr/>
            <p:nvPr/>
          </p:nvSpPr>
          <p:spPr>
            <a:xfrm>
              <a:off x="9687029" y="3627619"/>
              <a:ext cx="336862" cy="1358438"/>
            </a:xfrm>
            <a:prstGeom prst="leftBrace">
              <a:avLst>
                <a:gd name="adj1" fmla="val 74539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8234B9D4-E9E9-41AB-ACF9-59021850AB19}"/>
                </a:ext>
              </a:extLst>
            </p:cNvPr>
            <p:cNvSpPr txBox="1"/>
            <p:nvPr/>
          </p:nvSpPr>
          <p:spPr bwMode="auto">
            <a:xfrm>
              <a:off x="10045658" y="3501008"/>
              <a:ext cx="1900878" cy="144437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数据可见</a:t>
              </a:r>
              <a:endParaRPr lang="en-US" altLang="zh-CN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数据部分可见</a:t>
              </a:r>
              <a:endParaRPr lang="en-US" altLang="zh-CN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数据加密后可见</a:t>
              </a:r>
              <a:endParaRPr lang="en-US" altLang="zh-CN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数据脱敏后可见</a:t>
              </a:r>
              <a:endParaRPr lang="en-US" altLang="zh-CN" sz="1200" dirty="0"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  <a:p>
              <a:pPr marL="228600" indent="-228600">
                <a:lnSpc>
                  <a:spcPct val="150000"/>
                </a:lnSpc>
                <a:buFont typeface="+mj-ea"/>
                <a:buAutoNum type="circleNumDbPlain"/>
              </a:pPr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数据不可见</a:t>
              </a:r>
            </a:p>
          </p:txBody>
        </p:sp>
        <p:sp>
          <p:nvSpPr>
            <p:cNvPr id="70" name="TextBox 7">
              <a:extLst>
                <a:ext uri="{FF2B5EF4-FFF2-40B4-BE49-F238E27FC236}">
                  <a16:creationId xmlns:a16="http://schemas.microsoft.com/office/drawing/2014/main" id="{6246F4FF-6717-4291-AF2E-BB38CAC24240}"/>
                </a:ext>
              </a:extLst>
            </p:cNvPr>
            <p:cNvSpPr txBox="1"/>
            <p:nvPr/>
          </p:nvSpPr>
          <p:spPr bwMode="auto">
            <a:xfrm>
              <a:off x="5932438" y="4107999"/>
              <a:ext cx="2325821" cy="27699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角色</a:t>
              </a:r>
              <a:r>
                <a:rPr lang="en-US" altLang="zh-CN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+</a:t>
              </a:r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资产</a:t>
              </a:r>
              <a:r>
                <a:rPr lang="en-US" altLang="zh-CN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+</a:t>
              </a:r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策略</a:t>
              </a:r>
            </a:p>
          </p:txBody>
        </p:sp>
        <p:sp>
          <p:nvSpPr>
            <p:cNvPr id="55" name="左大括号 54">
              <a:extLst>
                <a:ext uri="{FF2B5EF4-FFF2-40B4-BE49-F238E27FC236}">
                  <a16:creationId xmlns:a16="http://schemas.microsoft.com/office/drawing/2014/main" id="{647AD86F-C18D-4F28-BBA3-CF8C27F9D5BE}"/>
                </a:ext>
              </a:extLst>
            </p:cNvPr>
            <p:cNvSpPr/>
            <p:nvPr/>
          </p:nvSpPr>
          <p:spPr>
            <a:xfrm>
              <a:off x="6287321" y="2471179"/>
              <a:ext cx="336862" cy="1153044"/>
            </a:xfrm>
            <a:prstGeom prst="leftBrace">
              <a:avLst>
                <a:gd name="adj1" fmla="val 74539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06937AAC-BEB5-46B5-9B34-8BA19896EC7F}"/>
                </a:ext>
              </a:extLst>
            </p:cNvPr>
            <p:cNvPicPr/>
            <p:nvPr/>
          </p:nvPicPr>
          <p:blipFill rotWithShape="1">
            <a:blip r:embed="rId6"/>
            <a:srcRect l="13137" t="20957" r="15294" b="27427"/>
            <a:stretch/>
          </p:blipFill>
          <p:spPr>
            <a:xfrm>
              <a:off x="8428780" y="5207571"/>
              <a:ext cx="3683039" cy="1461789"/>
            </a:xfrm>
            <a:prstGeom prst="rect">
              <a:avLst/>
            </a:prstGeom>
          </p:spPr>
        </p:pic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C398E8CD-FBA3-4913-B998-EE7CBEAF2040}"/>
              </a:ext>
            </a:extLst>
          </p:cNvPr>
          <p:cNvSpPr/>
          <p:nvPr/>
        </p:nvSpPr>
        <p:spPr>
          <a:xfrm>
            <a:off x="1374503" y="1052054"/>
            <a:ext cx="1009197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“数据泄露风险”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，缺乏数据的分级安全管控机制，要么为了响应效率开放全部权限，要么为了安全不开放数据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数据安全策略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统一访问入口，分级安全策略，灵活管控手段，兼顾数据安全和生产效率</a:t>
            </a:r>
          </a:p>
        </p:txBody>
      </p:sp>
    </p:spTree>
    <p:extLst>
      <p:ext uri="{BB962C8B-B14F-4D97-AF65-F5344CB8AC3E}">
        <p14:creationId xmlns:p14="http://schemas.microsoft.com/office/powerpoint/2010/main" val="148388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147592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数据云产品特性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（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7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）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——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端到端数据监控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1399220-A687-481B-9540-272634E79098}"/>
              </a:ext>
            </a:extLst>
          </p:cNvPr>
          <p:cNvGrpSpPr/>
          <p:nvPr/>
        </p:nvGrpSpPr>
        <p:grpSpPr>
          <a:xfrm>
            <a:off x="726872" y="2060848"/>
            <a:ext cx="10738255" cy="4372826"/>
            <a:chOff x="1273449" y="2159402"/>
            <a:chExt cx="9788924" cy="398624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8AD2C69-76C3-43F4-813B-2576503460A3}"/>
                </a:ext>
              </a:extLst>
            </p:cNvPr>
            <p:cNvGrpSpPr/>
            <p:nvPr/>
          </p:nvGrpSpPr>
          <p:grpSpPr>
            <a:xfrm>
              <a:off x="4655840" y="2780928"/>
              <a:ext cx="3036008" cy="2741659"/>
              <a:chOff x="3916292" y="1360501"/>
              <a:chExt cx="3819871" cy="3449525"/>
            </a:xfrm>
          </p:grpSpPr>
          <p:sp>
            <p:nvSpPr>
              <p:cNvPr id="8" name="Shape 5166">
                <a:extLst>
                  <a:ext uri="{FF2B5EF4-FFF2-40B4-BE49-F238E27FC236}">
                    <a16:creationId xmlns:a16="http://schemas.microsoft.com/office/drawing/2014/main" id="{9F773AF5-FE71-441A-BD56-FBACB5554EA3}"/>
                  </a:ext>
                </a:extLst>
              </p:cNvPr>
              <p:cNvSpPr/>
              <p:nvPr/>
            </p:nvSpPr>
            <p:spPr>
              <a:xfrm>
                <a:off x="5033052" y="1659451"/>
                <a:ext cx="1218057" cy="1079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31" y="0"/>
                    </a:moveTo>
                    <a:lnTo>
                      <a:pt x="4125" y="12945"/>
                    </a:lnTo>
                    <a:lnTo>
                      <a:pt x="0" y="21600"/>
                    </a:lnTo>
                    <a:lnTo>
                      <a:pt x="21600" y="7769"/>
                    </a:lnTo>
                    <a:lnTo>
                      <a:pt x="1713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endParaRPr>
              </a:p>
            </p:txBody>
          </p:sp>
          <p:sp>
            <p:nvSpPr>
              <p:cNvPr id="9" name="Shape 5167">
                <a:extLst>
                  <a:ext uri="{FF2B5EF4-FFF2-40B4-BE49-F238E27FC236}">
                    <a16:creationId xmlns:a16="http://schemas.microsoft.com/office/drawing/2014/main" id="{317C9EF7-2183-4DE3-B727-B2F73B2C758F}"/>
                  </a:ext>
                </a:extLst>
              </p:cNvPr>
              <p:cNvSpPr/>
              <p:nvPr/>
            </p:nvSpPr>
            <p:spPr>
              <a:xfrm>
                <a:off x="4663662" y="2299218"/>
                <a:ext cx="1961434" cy="1123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39" y="0"/>
                    </a:moveTo>
                    <a:lnTo>
                      <a:pt x="2561" y="13286"/>
                    </a:lnTo>
                    <a:lnTo>
                      <a:pt x="0" y="21600"/>
                    </a:lnTo>
                    <a:lnTo>
                      <a:pt x="21600" y="8314"/>
                    </a:lnTo>
                    <a:cubicBezTo>
                      <a:pt x="21600" y="8314"/>
                      <a:pt x="19039" y="0"/>
                      <a:pt x="19039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endParaRPr>
              </a:p>
            </p:txBody>
          </p:sp>
          <p:sp>
            <p:nvSpPr>
              <p:cNvPr id="10" name="Shape 5168">
                <a:extLst>
                  <a:ext uri="{FF2B5EF4-FFF2-40B4-BE49-F238E27FC236}">
                    <a16:creationId xmlns:a16="http://schemas.microsoft.com/office/drawing/2014/main" id="{372BC7FA-C467-4867-80D7-D0D367B1BC14}"/>
                  </a:ext>
                </a:extLst>
              </p:cNvPr>
              <p:cNvSpPr/>
              <p:nvPr/>
            </p:nvSpPr>
            <p:spPr>
              <a:xfrm>
                <a:off x="4294272" y="2992919"/>
                <a:ext cx="2704811" cy="1123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43" y="0"/>
                    </a:moveTo>
                    <a:lnTo>
                      <a:pt x="1857" y="13286"/>
                    </a:lnTo>
                    <a:lnTo>
                      <a:pt x="0" y="21600"/>
                    </a:lnTo>
                    <a:lnTo>
                      <a:pt x="21600" y="8314"/>
                    </a:lnTo>
                    <a:cubicBezTo>
                      <a:pt x="21600" y="8314"/>
                      <a:pt x="19743" y="0"/>
                      <a:pt x="19743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endParaRPr>
              </a:p>
            </p:txBody>
          </p:sp>
          <p:sp>
            <p:nvSpPr>
              <p:cNvPr id="11" name="Shape 5169">
                <a:extLst>
                  <a:ext uri="{FF2B5EF4-FFF2-40B4-BE49-F238E27FC236}">
                    <a16:creationId xmlns:a16="http://schemas.microsoft.com/office/drawing/2014/main" id="{CF2B8086-D914-4C4C-920B-936714ECE59C}"/>
                  </a:ext>
                </a:extLst>
              </p:cNvPr>
              <p:cNvSpPr/>
              <p:nvPr/>
            </p:nvSpPr>
            <p:spPr>
              <a:xfrm>
                <a:off x="3916292" y="3686619"/>
                <a:ext cx="3448181" cy="112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7" y="13286"/>
                    </a:moveTo>
                    <a:lnTo>
                      <a:pt x="0" y="21600"/>
                    </a:lnTo>
                    <a:lnTo>
                      <a:pt x="21600" y="8314"/>
                    </a:lnTo>
                    <a:lnTo>
                      <a:pt x="20143" y="0"/>
                    </a:lnTo>
                    <a:cubicBezTo>
                      <a:pt x="20143" y="0"/>
                      <a:pt x="1457" y="13286"/>
                      <a:pt x="1457" y="1328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/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5221419-A102-4EEA-926E-57C350D39D2B}"/>
                  </a:ext>
                </a:extLst>
              </p:cNvPr>
              <p:cNvGrpSpPr/>
              <p:nvPr/>
            </p:nvGrpSpPr>
            <p:grpSpPr>
              <a:xfrm>
                <a:off x="5033052" y="1360501"/>
                <a:ext cx="1622838" cy="1368434"/>
                <a:chOff x="1944344" y="1108481"/>
                <a:chExt cx="1622838" cy="1368434"/>
              </a:xfrm>
              <a:effectLst>
                <a:outerShdw blurRad="1270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Shape 5171">
                  <a:extLst>
                    <a:ext uri="{FF2B5EF4-FFF2-40B4-BE49-F238E27FC236}">
                      <a16:creationId xmlns:a16="http://schemas.microsoft.com/office/drawing/2014/main" id="{A3E841F1-F3F5-4426-B0CD-83650696E483}"/>
                    </a:ext>
                  </a:extLst>
                </p:cNvPr>
                <p:cNvSpPr/>
                <p:nvPr/>
              </p:nvSpPr>
              <p:spPr>
                <a:xfrm>
                  <a:off x="1944344" y="1108481"/>
                  <a:ext cx="1622838" cy="13684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 algn="ctr">
                    <a:defRPr>
                      <a:solidFill>
                        <a:srgbClr val="4C4C4C"/>
                      </a:solidFill>
                    </a:defRPr>
                  </a:pPr>
                  <a:endParaRPr lang="en-US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</p:txBody>
            </p:sp>
            <p:sp>
              <p:nvSpPr>
                <p:cNvPr id="23" name="Shape 5176">
                  <a:extLst>
                    <a:ext uri="{FF2B5EF4-FFF2-40B4-BE49-F238E27FC236}">
                      <a16:creationId xmlns:a16="http://schemas.microsoft.com/office/drawing/2014/main" id="{7A3D9173-275F-43C2-9DF2-6D38832491D2}"/>
                    </a:ext>
                  </a:extLst>
                </p:cNvPr>
                <p:cNvSpPr/>
                <p:nvPr/>
              </p:nvSpPr>
              <p:spPr>
                <a:xfrm>
                  <a:off x="2336560" y="1919222"/>
                  <a:ext cx="842514" cy="352318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584200">
                    <a:lnSpc>
                      <a:spcPct val="100000"/>
                    </a:lnSpc>
                    <a:spcBef>
                      <a:spcPts val="0"/>
                    </a:spcBef>
                    <a:defRPr sz="1500" cap="all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algn="ctr"/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数据服务</a:t>
                  </a: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58E6B135-8A93-409A-956B-961411FCCD81}"/>
                  </a:ext>
                </a:extLst>
              </p:cNvPr>
              <p:cNvGrpSpPr/>
              <p:nvPr/>
            </p:nvGrpSpPr>
            <p:grpSpPr>
              <a:xfrm>
                <a:off x="4663663" y="2992918"/>
                <a:ext cx="2333121" cy="432412"/>
                <a:chOff x="1574955" y="2740898"/>
                <a:chExt cx="2333121" cy="432412"/>
              </a:xfrm>
              <a:effectLst>
                <a:outerShdw blurRad="1270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Shape 5172">
                  <a:extLst>
                    <a:ext uri="{FF2B5EF4-FFF2-40B4-BE49-F238E27FC236}">
                      <a16:creationId xmlns:a16="http://schemas.microsoft.com/office/drawing/2014/main" id="{F0C2AFD2-C6C5-4679-9A57-6CE0FB73902F}"/>
                    </a:ext>
                  </a:extLst>
                </p:cNvPr>
                <p:cNvSpPr/>
                <p:nvPr/>
              </p:nvSpPr>
              <p:spPr>
                <a:xfrm>
                  <a:off x="1574955" y="2740898"/>
                  <a:ext cx="2333121" cy="432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3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19447" y="0"/>
                      </a:lnTo>
                      <a:cubicBezTo>
                        <a:pt x="19447" y="0"/>
                        <a:pt x="2153" y="0"/>
                        <a:pt x="215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/>
                  <a:endParaRPr lang="en-US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</p:txBody>
            </p:sp>
            <p:sp>
              <p:nvSpPr>
                <p:cNvPr id="21" name="Shape 5178">
                  <a:extLst>
                    <a:ext uri="{FF2B5EF4-FFF2-40B4-BE49-F238E27FC236}">
                      <a16:creationId xmlns:a16="http://schemas.microsoft.com/office/drawing/2014/main" id="{0F8DC3B0-9126-4064-A779-A05F49CB19C5}"/>
                    </a:ext>
                  </a:extLst>
                </p:cNvPr>
                <p:cNvSpPr/>
                <p:nvPr/>
              </p:nvSpPr>
              <p:spPr>
                <a:xfrm>
                  <a:off x="1815028" y="2780945"/>
                  <a:ext cx="1849246" cy="352318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584200">
                    <a:lnSpc>
                      <a:spcPct val="100000"/>
                    </a:lnSpc>
                    <a:spcBef>
                      <a:spcPts val="0"/>
                    </a:spcBef>
                    <a:defRPr sz="1500" cap="all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algn="ctr"/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指标、标签、数据集</a:t>
                  </a: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05CE4294-50B5-49B9-A0D5-270D2C53330F}"/>
                  </a:ext>
                </a:extLst>
              </p:cNvPr>
              <p:cNvGrpSpPr/>
              <p:nvPr/>
            </p:nvGrpSpPr>
            <p:grpSpPr>
              <a:xfrm>
                <a:off x="4294273" y="3686618"/>
                <a:ext cx="3076490" cy="432407"/>
                <a:chOff x="1205565" y="3434598"/>
                <a:chExt cx="3076490" cy="432407"/>
              </a:xfrm>
              <a:effectLst>
                <a:outerShdw blurRad="1270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" name="Shape 5174">
                  <a:extLst>
                    <a:ext uri="{FF2B5EF4-FFF2-40B4-BE49-F238E27FC236}">
                      <a16:creationId xmlns:a16="http://schemas.microsoft.com/office/drawing/2014/main" id="{9E4F6DFB-0D13-4F14-8BF7-CBDCFBCF2E8C}"/>
                    </a:ext>
                  </a:extLst>
                </p:cNvPr>
                <p:cNvSpPr/>
                <p:nvPr/>
              </p:nvSpPr>
              <p:spPr>
                <a:xfrm>
                  <a:off x="1205565" y="3434598"/>
                  <a:ext cx="3076490" cy="4324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19967" y="0"/>
                      </a:lnTo>
                      <a:lnTo>
                        <a:pt x="1633" y="0"/>
                      </a:lnTo>
                      <a:lnTo>
                        <a:pt x="0" y="21600"/>
                      </a:lnTo>
                      <a:cubicBezTo>
                        <a:pt x="0" y="2160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ctr"/>
                  <a:endParaRPr lang="en-US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</p:txBody>
            </p:sp>
            <p:sp>
              <p:nvSpPr>
                <p:cNvPr id="19" name="Shape 5179">
                  <a:extLst>
                    <a:ext uri="{FF2B5EF4-FFF2-40B4-BE49-F238E27FC236}">
                      <a16:creationId xmlns:a16="http://schemas.microsoft.com/office/drawing/2014/main" id="{2DCB408C-9D1B-4476-8A0E-F8EC356AF299}"/>
                    </a:ext>
                  </a:extLst>
                </p:cNvPr>
                <p:cNvSpPr/>
                <p:nvPr/>
              </p:nvSpPr>
              <p:spPr>
                <a:xfrm>
                  <a:off x="1422332" y="3474643"/>
                  <a:ext cx="2634639" cy="352318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584200">
                    <a:lnSpc>
                      <a:spcPct val="100000"/>
                    </a:lnSpc>
                    <a:spcBef>
                      <a:spcPts val="0"/>
                    </a:spcBef>
                    <a:defRPr sz="1500" cap="all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algn="ctr"/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数据采集、加工、调度任务</a:t>
                  </a: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F1A2DEAE-8528-4289-AAF9-926B958C960A}"/>
                  </a:ext>
                </a:extLst>
              </p:cNvPr>
              <p:cNvGrpSpPr/>
              <p:nvPr/>
            </p:nvGrpSpPr>
            <p:grpSpPr>
              <a:xfrm>
                <a:off x="3916293" y="4370685"/>
                <a:ext cx="3819870" cy="432407"/>
                <a:chOff x="827585" y="4118665"/>
                <a:chExt cx="3819870" cy="432407"/>
              </a:xfrm>
              <a:effectLst>
                <a:outerShdw blurRad="1270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" name="Shape 5175">
                  <a:extLst>
                    <a:ext uri="{FF2B5EF4-FFF2-40B4-BE49-F238E27FC236}">
                      <a16:creationId xmlns:a16="http://schemas.microsoft.com/office/drawing/2014/main" id="{1632D991-4AEB-466D-976C-7CB10E173C95}"/>
                    </a:ext>
                  </a:extLst>
                </p:cNvPr>
                <p:cNvSpPr/>
                <p:nvPr/>
              </p:nvSpPr>
              <p:spPr>
                <a:xfrm>
                  <a:off x="827585" y="4118665"/>
                  <a:ext cx="3819870" cy="4324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15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0285" y="0"/>
                      </a:lnTo>
                      <a:cubicBezTo>
                        <a:pt x="20285" y="0"/>
                        <a:pt x="1315" y="0"/>
                        <a:pt x="13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algn="ctr">
                    <a:defRPr>
                      <a:solidFill>
                        <a:srgbClr val="4C4C4C"/>
                      </a:solidFill>
                    </a:defRPr>
                  </a:pPr>
                  <a:endParaRPr lang="en-US" sz="11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</p:txBody>
            </p:sp>
            <p:sp>
              <p:nvSpPr>
                <p:cNvPr id="17" name="Shape 5180">
                  <a:extLst>
                    <a:ext uri="{FF2B5EF4-FFF2-40B4-BE49-F238E27FC236}">
                      <a16:creationId xmlns:a16="http://schemas.microsoft.com/office/drawing/2014/main" id="{6D250867-BD03-4409-B573-6B281434879B}"/>
                    </a:ext>
                  </a:extLst>
                </p:cNvPr>
                <p:cNvSpPr/>
                <p:nvPr/>
              </p:nvSpPr>
              <p:spPr>
                <a:xfrm>
                  <a:off x="1072475" y="4158709"/>
                  <a:ext cx="3334354" cy="352318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584200">
                    <a:lnSpc>
                      <a:spcPct val="100000"/>
                    </a:lnSpc>
                    <a:spcBef>
                      <a:spcPts val="0"/>
                    </a:spcBef>
                    <a:defRPr sz="1500" cap="all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 algn="ctr"/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主机、数据库、中间件</a:t>
                  </a:r>
                </a:p>
              </p:txBody>
            </p:sp>
          </p:grpSp>
        </p:grpSp>
        <p:sp>
          <p:nvSpPr>
            <p:cNvPr id="24" name="Freeform 42">
              <a:extLst>
                <a:ext uri="{FF2B5EF4-FFF2-40B4-BE49-F238E27FC236}">
                  <a16:creationId xmlns:a16="http://schemas.microsoft.com/office/drawing/2014/main" id="{03937DBB-3383-433A-99D0-CDAA498E7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388" y="2491746"/>
              <a:ext cx="2572359" cy="586939"/>
            </a:xfrm>
            <a:custGeom>
              <a:avLst/>
              <a:gdLst>
                <a:gd name="T0" fmla="*/ 0 w 4673"/>
                <a:gd name="T1" fmla="*/ 739775 h 1547"/>
                <a:gd name="T2" fmla="*/ 0 w 4673"/>
                <a:gd name="T3" fmla="*/ 0 h 1547"/>
                <a:gd name="T4" fmla="*/ 3246437 w 4673"/>
                <a:gd name="T5" fmla="*/ 0 h 15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73" h="1547">
                  <a:moveTo>
                    <a:pt x="0" y="1547"/>
                  </a:moveTo>
                  <a:lnTo>
                    <a:pt x="0" y="0"/>
                  </a:lnTo>
                  <a:lnTo>
                    <a:pt x="4673" y="0"/>
                  </a:lnTo>
                </a:path>
              </a:pathLst>
            </a:custGeom>
            <a:noFill/>
            <a:ln w="9" cap="flat" cmpd="sng">
              <a:solidFill>
                <a:srgbClr val="7F7F7F"/>
              </a:solidFill>
              <a:prstDash val="dash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2084" tIns="31042" rIns="62084" bIns="31042"/>
            <a:lstStyle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B3ECC843-2016-47AD-BAE5-EC552A46E0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42502" y="2491746"/>
              <a:ext cx="2572359" cy="586939"/>
            </a:xfrm>
            <a:custGeom>
              <a:avLst/>
              <a:gdLst>
                <a:gd name="T0" fmla="*/ 0 w 4673"/>
                <a:gd name="T1" fmla="*/ 739775 h 1547"/>
                <a:gd name="T2" fmla="*/ 0 w 4673"/>
                <a:gd name="T3" fmla="*/ 0 h 1547"/>
                <a:gd name="T4" fmla="*/ 3246438 w 4673"/>
                <a:gd name="T5" fmla="*/ 0 h 15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73" h="1547">
                  <a:moveTo>
                    <a:pt x="0" y="1547"/>
                  </a:moveTo>
                  <a:lnTo>
                    <a:pt x="0" y="0"/>
                  </a:lnTo>
                  <a:lnTo>
                    <a:pt x="4673" y="0"/>
                  </a:lnTo>
                </a:path>
              </a:pathLst>
            </a:custGeom>
            <a:noFill/>
            <a:ln w="9" cap="flat" cmpd="sng">
              <a:solidFill>
                <a:srgbClr val="7F7F7F"/>
              </a:solidFill>
              <a:prstDash val="dash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2084" tIns="31042" rIns="62084" bIns="31042"/>
            <a:lstStyle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2">
              <a:extLst>
                <a:ext uri="{FF2B5EF4-FFF2-40B4-BE49-F238E27FC236}">
                  <a16:creationId xmlns:a16="http://schemas.microsoft.com/office/drawing/2014/main" id="{921F3491-52F0-45F3-99E8-D5BC70CEB35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723388" y="5135493"/>
              <a:ext cx="2572359" cy="585679"/>
            </a:xfrm>
            <a:custGeom>
              <a:avLst/>
              <a:gdLst>
                <a:gd name="T0" fmla="*/ 0 w 4673"/>
                <a:gd name="T1" fmla="*/ 738187 h 1547"/>
                <a:gd name="T2" fmla="*/ 0 w 4673"/>
                <a:gd name="T3" fmla="*/ 0 h 1547"/>
                <a:gd name="T4" fmla="*/ 3246437 w 4673"/>
                <a:gd name="T5" fmla="*/ 0 h 15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73" h="1547">
                  <a:moveTo>
                    <a:pt x="0" y="1547"/>
                  </a:moveTo>
                  <a:lnTo>
                    <a:pt x="0" y="0"/>
                  </a:lnTo>
                  <a:lnTo>
                    <a:pt x="4673" y="0"/>
                  </a:lnTo>
                </a:path>
              </a:pathLst>
            </a:custGeom>
            <a:noFill/>
            <a:ln w="9" cap="flat" cmpd="sng">
              <a:solidFill>
                <a:srgbClr val="7F7F7F"/>
              </a:solidFill>
              <a:prstDash val="dash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2084" tIns="31042" rIns="62084" bIns="31042"/>
            <a:lstStyle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42">
              <a:extLst>
                <a:ext uri="{FF2B5EF4-FFF2-40B4-BE49-F238E27FC236}">
                  <a16:creationId xmlns:a16="http://schemas.microsoft.com/office/drawing/2014/main" id="{AC8214D4-2D53-4F3F-BE7B-333A0F0460FA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8042502" y="5135493"/>
              <a:ext cx="2572359" cy="585679"/>
            </a:xfrm>
            <a:custGeom>
              <a:avLst/>
              <a:gdLst>
                <a:gd name="T0" fmla="*/ 0 w 4673"/>
                <a:gd name="T1" fmla="*/ 738187 h 1547"/>
                <a:gd name="T2" fmla="*/ 0 w 4673"/>
                <a:gd name="T3" fmla="*/ 0 h 1547"/>
                <a:gd name="T4" fmla="*/ 3246438 w 4673"/>
                <a:gd name="T5" fmla="*/ 0 h 154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73" h="1547">
                  <a:moveTo>
                    <a:pt x="0" y="1547"/>
                  </a:moveTo>
                  <a:lnTo>
                    <a:pt x="0" y="0"/>
                  </a:lnTo>
                  <a:lnTo>
                    <a:pt x="4673" y="0"/>
                  </a:lnTo>
                </a:path>
              </a:pathLst>
            </a:custGeom>
            <a:noFill/>
            <a:ln w="9" cap="flat" cmpd="sng">
              <a:solidFill>
                <a:srgbClr val="7F7F7F"/>
              </a:solidFill>
              <a:prstDash val="dash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2084" tIns="31042" rIns="62084" bIns="31042"/>
            <a:lstStyle/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34">
              <a:extLst>
                <a:ext uri="{FF2B5EF4-FFF2-40B4-BE49-F238E27FC236}">
                  <a16:creationId xmlns:a16="http://schemas.microsoft.com/office/drawing/2014/main" id="{B27BC2A0-C816-47AC-B93E-542CA6DE5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47897" y="4247212"/>
              <a:ext cx="914476" cy="916935"/>
              <a:chOff x="0" y="0"/>
              <a:chExt cx="1154113" cy="1155699"/>
            </a:xfrm>
            <a:solidFill>
              <a:schemeClr val="bg1">
                <a:lumMod val="65000"/>
              </a:schemeClr>
            </a:solidFill>
          </p:grpSpPr>
          <p:sp>
            <p:nvSpPr>
              <p:cNvPr id="29" name="Oval 30">
                <a:extLst>
                  <a:ext uri="{FF2B5EF4-FFF2-40B4-BE49-F238E27FC236}">
                    <a16:creationId xmlns:a16="http://schemas.microsoft.com/office/drawing/2014/main" id="{1F7F2AA8-2CE7-4C2B-B590-6B27EE3F1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154113" cy="1155699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Freeform 34">
                <a:extLst>
                  <a:ext uri="{FF2B5EF4-FFF2-40B4-BE49-F238E27FC236}">
                    <a16:creationId xmlns:a16="http://schemas.microsoft.com/office/drawing/2014/main" id="{37F5A77A-5F77-4294-8785-753513254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700" y="128587"/>
                <a:ext cx="638175" cy="868362"/>
              </a:xfrm>
              <a:custGeom>
                <a:avLst/>
                <a:gdLst>
                  <a:gd name="T0" fmla="*/ 128715 w 709"/>
                  <a:gd name="T1" fmla="*/ 322149 h 965"/>
                  <a:gd name="T2" fmla="*/ 196223 w 709"/>
                  <a:gd name="T3" fmla="*/ 480524 h 965"/>
                  <a:gd name="T4" fmla="*/ 251130 w 709"/>
                  <a:gd name="T5" fmla="*/ 607403 h 965"/>
                  <a:gd name="T6" fmla="*/ 374444 w 709"/>
                  <a:gd name="T7" fmla="*/ 611003 h 965"/>
                  <a:gd name="T8" fmla="*/ 401447 w 709"/>
                  <a:gd name="T9" fmla="*/ 560611 h 965"/>
                  <a:gd name="T10" fmla="*/ 469855 w 709"/>
                  <a:gd name="T11" fmla="*/ 432831 h 965"/>
                  <a:gd name="T12" fmla="*/ 319538 w 709"/>
                  <a:gd name="T13" fmla="*/ 132279 h 965"/>
                  <a:gd name="T14" fmla="*/ 264631 w 709"/>
                  <a:gd name="T15" fmla="*/ 650597 h 965"/>
                  <a:gd name="T16" fmla="*/ 201624 w 709"/>
                  <a:gd name="T17" fmla="*/ 578608 h 965"/>
                  <a:gd name="T18" fmla="*/ 135916 w 709"/>
                  <a:gd name="T19" fmla="*/ 455328 h 965"/>
                  <a:gd name="T20" fmla="*/ 319538 w 709"/>
                  <a:gd name="T21" fmla="*/ 91785 h 965"/>
                  <a:gd name="T22" fmla="*/ 503159 w 709"/>
                  <a:gd name="T23" fmla="*/ 455328 h 965"/>
                  <a:gd name="T24" fmla="*/ 436551 w 709"/>
                  <a:gd name="T25" fmla="*/ 578608 h 965"/>
                  <a:gd name="T26" fmla="*/ 374444 w 709"/>
                  <a:gd name="T27" fmla="*/ 650597 h 965"/>
                  <a:gd name="T28" fmla="*/ 228627 w 709"/>
                  <a:gd name="T29" fmla="*/ 778376 h 965"/>
                  <a:gd name="T30" fmla="*/ 383445 w 709"/>
                  <a:gd name="T31" fmla="*/ 807172 h 965"/>
                  <a:gd name="T32" fmla="*/ 383445 w 709"/>
                  <a:gd name="T33" fmla="*/ 748681 h 965"/>
                  <a:gd name="T34" fmla="*/ 246629 w 709"/>
                  <a:gd name="T35" fmla="*/ 796373 h 965"/>
                  <a:gd name="T36" fmla="*/ 395146 w 709"/>
                  <a:gd name="T37" fmla="*/ 796373 h 965"/>
                  <a:gd name="T38" fmla="*/ 413149 w 709"/>
                  <a:gd name="T39" fmla="*/ 778376 h 965"/>
                  <a:gd name="T40" fmla="*/ 228627 w 709"/>
                  <a:gd name="T41" fmla="*/ 685691 h 965"/>
                  <a:gd name="T42" fmla="*/ 413149 w 709"/>
                  <a:gd name="T43" fmla="*/ 778376 h 965"/>
                  <a:gd name="T44" fmla="*/ 411348 w 709"/>
                  <a:gd name="T45" fmla="*/ 362642 h 965"/>
                  <a:gd name="T46" fmla="*/ 349241 w 709"/>
                  <a:gd name="T47" fmla="*/ 424733 h 965"/>
                  <a:gd name="T48" fmla="*/ 288934 w 709"/>
                  <a:gd name="T49" fmla="*/ 424733 h 965"/>
                  <a:gd name="T50" fmla="*/ 226827 w 709"/>
                  <a:gd name="T51" fmla="*/ 362642 h 965"/>
                  <a:gd name="T52" fmla="*/ 226827 w 709"/>
                  <a:gd name="T53" fmla="*/ 302352 h 965"/>
                  <a:gd name="T54" fmla="*/ 288934 w 709"/>
                  <a:gd name="T55" fmla="*/ 239362 h 965"/>
                  <a:gd name="T56" fmla="*/ 349241 w 709"/>
                  <a:gd name="T57" fmla="*/ 239362 h 965"/>
                  <a:gd name="T58" fmla="*/ 411348 w 709"/>
                  <a:gd name="T59" fmla="*/ 302352 h 965"/>
                  <a:gd name="T60" fmla="*/ 612972 w 709"/>
                  <a:gd name="T61" fmla="*/ 293353 h 965"/>
                  <a:gd name="T62" fmla="*/ 580568 w 709"/>
                  <a:gd name="T63" fmla="*/ 322149 h 965"/>
                  <a:gd name="T64" fmla="*/ 612972 w 709"/>
                  <a:gd name="T65" fmla="*/ 341046 h 965"/>
                  <a:gd name="T66" fmla="*/ 612972 w 709"/>
                  <a:gd name="T67" fmla="*/ 293353 h 965"/>
                  <a:gd name="T68" fmla="*/ 542764 w 709"/>
                  <a:gd name="T69" fmla="*/ 127780 h 965"/>
                  <a:gd name="T70" fmla="*/ 509460 w 709"/>
                  <a:gd name="T71" fmla="*/ 94485 h 965"/>
                  <a:gd name="T72" fmla="*/ 518461 w 709"/>
                  <a:gd name="T73" fmla="*/ 152976 h 965"/>
                  <a:gd name="T74" fmla="*/ 342040 w 709"/>
                  <a:gd name="T75" fmla="*/ 61190 h 965"/>
                  <a:gd name="T76" fmla="*/ 318637 w 709"/>
                  <a:gd name="T77" fmla="*/ 0 h 965"/>
                  <a:gd name="T78" fmla="*/ 294335 w 709"/>
                  <a:gd name="T79" fmla="*/ 61190 h 965"/>
                  <a:gd name="T80" fmla="*/ 117014 w 709"/>
                  <a:gd name="T81" fmla="*/ 155675 h 965"/>
                  <a:gd name="T82" fmla="*/ 127815 w 709"/>
                  <a:gd name="T83" fmla="*/ 98084 h 965"/>
                  <a:gd name="T84" fmla="*/ 93611 w 709"/>
                  <a:gd name="T85" fmla="*/ 132279 h 965"/>
                  <a:gd name="T86" fmla="*/ 57607 w 709"/>
                  <a:gd name="T87" fmla="*/ 322149 h 965"/>
                  <a:gd name="T88" fmla="*/ 25203 w 709"/>
                  <a:gd name="T89" fmla="*/ 293353 h 965"/>
                  <a:gd name="T90" fmla="*/ 25203 w 709"/>
                  <a:gd name="T91" fmla="*/ 341046 h 965"/>
                  <a:gd name="T92" fmla="*/ 57607 w 709"/>
                  <a:gd name="T93" fmla="*/ 322149 h 96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709" h="965">
                    <a:moveTo>
                      <a:pt x="355" y="147"/>
                    </a:moveTo>
                    <a:cubicBezTo>
                      <a:pt x="238" y="147"/>
                      <a:pt x="143" y="241"/>
                      <a:pt x="143" y="358"/>
                    </a:cubicBezTo>
                    <a:cubicBezTo>
                      <a:pt x="143" y="414"/>
                      <a:pt x="187" y="481"/>
                      <a:pt x="188" y="481"/>
                    </a:cubicBezTo>
                    <a:cubicBezTo>
                      <a:pt x="197" y="496"/>
                      <a:pt x="210" y="519"/>
                      <a:pt x="218" y="534"/>
                    </a:cubicBezTo>
                    <a:lnTo>
                      <a:pt x="264" y="623"/>
                    </a:lnTo>
                    <a:cubicBezTo>
                      <a:pt x="272" y="639"/>
                      <a:pt x="279" y="662"/>
                      <a:pt x="279" y="675"/>
                    </a:cubicBezTo>
                    <a:cubicBezTo>
                      <a:pt x="279" y="675"/>
                      <a:pt x="284" y="679"/>
                      <a:pt x="294" y="679"/>
                    </a:cubicBezTo>
                    <a:lnTo>
                      <a:pt x="416" y="679"/>
                    </a:lnTo>
                    <a:cubicBezTo>
                      <a:pt x="425" y="679"/>
                      <a:pt x="430" y="675"/>
                      <a:pt x="431" y="674"/>
                    </a:cubicBezTo>
                    <a:cubicBezTo>
                      <a:pt x="430" y="662"/>
                      <a:pt x="437" y="639"/>
                      <a:pt x="446" y="623"/>
                    </a:cubicBezTo>
                    <a:lnTo>
                      <a:pt x="491" y="534"/>
                    </a:lnTo>
                    <a:cubicBezTo>
                      <a:pt x="499" y="519"/>
                      <a:pt x="513" y="495"/>
                      <a:pt x="522" y="481"/>
                    </a:cubicBezTo>
                    <a:cubicBezTo>
                      <a:pt x="537" y="458"/>
                      <a:pt x="566" y="402"/>
                      <a:pt x="566" y="358"/>
                    </a:cubicBezTo>
                    <a:cubicBezTo>
                      <a:pt x="566" y="241"/>
                      <a:pt x="471" y="147"/>
                      <a:pt x="355" y="147"/>
                    </a:cubicBezTo>
                    <a:close/>
                    <a:moveTo>
                      <a:pt x="416" y="723"/>
                    </a:moveTo>
                    <a:lnTo>
                      <a:pt x="294" y="723"/>
                    </a:lnTo>
                    <a:cubicBezTo>
                      <a:pt x="261" y="723"/>
                      <a:pt x="235" y="702"/>
                      <a:pt x="235" y="675"/>
                    </a:cubicBezTo>
                    <a:cubicBezTo>
                      <a:pt x="235" y="671"/>
                      <a:pt x="231" y="656"/>
                      <a:pt x="224" y="643"/>
                    </a:cubicBezTo>
                    <a:lnTo>
                      <a:pt x="179" y="554"/>
                    </a:lnTo>
                    <a:cubicBezTo>
                      <a:pt x="172" y="540"/>
                      <a:pt x="159" y="519"/>
                      <a:pt x="151" y="506"/>
                    </a:cubicBezTo>
                    <a:cubicBezTo>
                      <a:pt x="145" y="498"/>
                      <a:pt x="99" y="425"/>
                      <a:pt x="99" y="358"/>
                    </a:cubicBezTo>
                    <a:cubicBezTo>
                      <a:pt x="99" y="217"/>
                      <a:pt x="214" y="102"/>
                      <a:pt x="355" y="102"/>
                    </a:cubicBezTo>
                    <a:cubicBezTo>
                      <a:pt x="495" y="102"/>
                      <a:pt x="610" y="217"/>
                      <a:pt x="610" y="358"/>
                    </a:cubicBezTo>
                    <a:cubicBezTo>
                      <a:pt x="610" y="425"/>
                      <a:pt x="564" y="498"/>
                      <a:pt x="559" y="506"/>
                    </a:cubicBezTo>
                    <a:cubicBezTo>
                      <a:pt x="550" y="518"/>
                      <a:pt x="537" y="541"/>
                      <a:pt x="530" y="554"/>
                    </a:cubicBezTo>
                    <a:lnTo>
                      <a:pt x="485" y="643"/>
                    </a:lnTo>
                    <a:cubicBezTo>
                      <a:pt x="478" y="656"/>
                      <a:pt x="475" y="671"/>
                      <a:pt x="475" y="675"/>
                    </a:cubicBezTo>
                    <a:cubicBezTo>
                      <a:pt x="475" y="702"/>
                      <a:pt x="449" y="723"/>
                      <a:pt x="416" y="723"/>
                    </a:cubicBezTo>
                    <a:close/>
                    <a:moveTo>
                      <a:pt x="287" y="832"/>
                    </a:moveTo>
                    <a:cubicBezTo>
                      <a:pt x="269" y="832"/>
                      <a:pt x="254" y="846"/>
                      <a:pt x="254" y="865"/>
                    </a:cubicBezTo>
                    <a:cubicBezTo>
                      <a:pt x="254" y="883"/>
                      <a:pt x="269" y="897"/>
                      <a:pt x="287" y="897"/>
                    </a:cubicBezTo>
                    <a:lnTo>
                      <a:pt x="426" y="897"/>
                    </a:lnTo>
                    <a:cubicBezTo>
                      <a:pt x="444" y="897"/>
                      <a:pt x="459" y="883"/>
                      <a:pt x="459" y="865"/>
                    </a:cubicBezTo>
                    <a:cubicBezTo>
                      <a:pt x="459" y="846"/>
                      <a:pt x="444" y="832"/>
                      <a:pt x="426" y="832"/>
                    </a:cubicBezTo>
                    <a:lnTo>
                      <a:pt x="287" y="832"/>
                    </a:lnTo>
                    <a:close/>
                    <a:moveTo>
                      <a:pt x="274" y="885"/>
                    </a:moveTo>
                    <a:cubicBezTo>
                      <a:pt x="276" y="929"/>
                      <a:pt x="312" y="965"/>
                      <a:pt x="356" y="965"/>
                    </a:cubicBezTo>
                    <a:cubicBezTo>
                      <a:pt x="401" y="965"/>
                      <a:pt x="437" y="929"/>
                      <a:pt x="439" y="885"/>
                    </a:cubicBezTo>
                    <a:lnTo>
                      <a:pt x="274" y="885"/>
                    </a:lnTo>
                    <a:close/>
                    <a:moveTo>
                      <a:pt x="459" y="865"/>
                    </a:moveTo>
                    <a:lnTo>
                      <a:pt x="254" y="865"/>
                    </a:lnTo>
                    <a:lnTo>
                      <a:pt x="254" y="762"/>
                    </a:lnTo>
                    <a:lnTo>
                      <a:pt x="459" y="762"/>
                    </a:lnTo>
                    <a:lnTo>
                      <a:pt x="459" y="865"/>
                    </a:lnTo>
                    <a:close/>
                    <a:moveTo>
                      <a:pt x="491" y="369"/>
                    </a:moveTo>
                    <a:cubicBezTo>
                      <a:pt x="491" y="388"/>
                      <a:pt x="476" y="403"/>
                      <a:pt x="457" y="403"/>
                    </a:cubicBezTo>
                    <a:lnTo>
                      <a:pt x="388" y="403"/>
                    </a:lnTo>
                    <a:lnTo>
                      <a:pt x="388" y="472"/>
                    </a:lnTo>
                    <a:cubicBezTo>
                      <a:pt x="388" y="491"/>
                      <a:pt x="373" y="506"/>
                      <a:pt x="355" y="506"/>
                    </a:cubicBezTo>
                    <a:cubicBezTo>
                      <a:pt x="336" y="506"/>
                      <a:pt x="321" y="491"/>
                      <a:pt x="321" y="472"/>
                    </a:cubicBezTo>
                    <a:lnTo>
                      <a:pt x="321" y="403"/>
                    </a:lnTo>
                    <a:lnTo>
                      <a:pt x="252" y="403"/>
                    </a:lnTo>
                    <a:cubicBezTo>
                      <a:pt x="233" y="403"/>
                      <a:pt x="218" y="388"/>
                      <a:pt x="218" y="369"/>
                    </a:cubicBezTo>
                    <a:cubicBezTo>
                      <a:pt x="218" y="351"/>
                      <a:pt x="233" y="336"/>
                      <a:pt x="252" y="336"/>
                    </a:cubicBezTo>
                    <a:lnTo>
                      <a:pt x="321" y="336"/>
                    </a:lnTo>
                    <a:lnTo>
                      <a:pt x="321" y="266"/>
                    </a:lnTo>
                    <a:cubicBezTo>
                      <a:pt x="321" y="248"/>
                      <a:pt x="336" y="233"/>
                      <a:pt x="355" y="233"/>
                    </a:cubicBezTo>
                    <a:cubicBezTo>
                      <a:pt x="373" y="233"/>
                      <a:pt x="388" y="248"/>
                      <a:pt x="388" y="266"/>
                    </a:cubicBezTo>
                    <a:lnTo>
                      <a:pt x="388" y="336"/>
                    </a:lnTo>
                    <a:lnTo>
                      <a:pt x="457" y="336"/>
                    </a:lnTo>
                    <a:cubicBezTo>
                      <a:pt x="476" y="336"/>
                      <a:pt x="491" y="351"/>
                      <a:pt x="491" y="369"/>
                    </a:cubicBezTo>
                    <a:close/>
                    <a:moveTo>
                      <a:pt x="681" y="326"/>
                    </a:moveTo>
                    <a:lnTo>
                      <a:pt x="643" y="326"/>
                    </a:lnTo>
                    <a:cubicBezTo>
                      <a:pt x="644" y="336"/>
                      <a:pt x="645" y="347"/>
                      <a:pt x="645" y="358"/>
                    </a:cubicBezTo>
                    <a:cubicBezTo>
                      <a:pt x="645" y="365"/>
                      <a:pt x="644" y="372"/>
                      <a:pt x="643" y="379"/>
                    </a:cubicBezTo>
                    <a:lnTo>
                      <a:pt x="681" y="379"/>
                    </a:lnTo>
                    <a:cubicBezTo>
                      <a:pt x="696" y="379"/>
                      <a:pt x="709" y="367"/>
                      <a:pt x="709" y="352"/>
                    </a:cubicBezTo>
                    <a:cubicBezTo>
                      <a:pt x="709" y="338"/>
                      <a:pt x="696" y="326"/>
                      <a:pt x="681" y="326"/>
                    </a:cubicBezTo>
                    <a:close/>
                    <a:moveTo>
                      <a:pt x="576" y="170"/>
                    </a:moveTo>
                    <a:lnTo>
                      <a:pt x="603" y="142"/>
                    </a:lnTo>
                    <a:cubicBezTo>
                      <a:pt x="614" y="131"/>
                      <a:pt x="614" y="114"/>
                      <a:pt x="604" y="104"/>
                    </a:cubicBezTo>
                    <a:cubicBezTo>
                      <a:pt x="594" y="94"/>
                      <a:pt x="577" y="94"/>
                      <a:pt x="566" y="105"/>
                    </a:cubicBezTo>
                    <a:lnTo>
                      <a:pt x="538" y="132"/>
                    </a:lnTo>
                    <a:cubicBezTo>
                      <a:pt x="552" y="144"/>
                      <a:pt x="564" y="156"/>
                      <a:pt x="576" y="170"/>
                    </a:cubicBezTo>
                    <a:close/>
                    <a:moveTo>
                      <a:pt x="354" y="67"/>
                    </a:moveTo>
                    <a:cubicBezTo>
                      <a:pt x="363" y="67"/>
                      <a:pt x="372" y="68"/>
                      <a:pt x="380" y="68"/>
                    </a:cubicBezTo>
                    <a:lnTo>
                      <a:pt x="380" y="27"/>
                    </a:lnTo>
                    <a:cubicBezTo>
                      <a:pt x="380" y="12"/>
                      <a:pt x="368" y="0"/>
                      <a:pt x="354" y="0"/>
                    </a:cubicBezTo>
                    <a:cubicBezTo>
                      <a:pt x="339" y="0"/>
                      <a:pt x="327" y="12"/>
                      <a:pt x="327" y="27"/>
                    </a:cubicBezTo>
                    <a:lnTo>
                      <a:pt x="327" y="68"/>
                    </a:lnTo>
                    <a:cubicBezTo>
                      <a:pt x="336" y="68"/>
                      <a:pt x="345" y="67"/>
                      <a:pt x="354" y="67"/>
                    </a:cubicBezTo>
                    <a:close/>
                    <a:moveTo>
                      <a:pt x="130" y="173"/>
                    </a:moveTo>
                    <a:cubicBezTo>
                      <a:pt x="142" y="159"/>
                      <a:pt x="154" y="147"/>
                      <a:pt x="168" y="135"/>
                    </a:cubicBezTo>
                    <a:lnTo>
                      <a:pt x="142" y="109"/>
                    </a:lnTo>
                    <a:cubicBezTo>
                      <a:pt x="131" y="99"/>
                      <a:pt x="114" y="98"/>
                      <a:pt x="104" y="109"/>
                    </a:cubicBezTo>
                    <a:cubicBezTo>
                      <a:pt x="93" y="119"/>
                      <a:pt x="94" y="136"/>
                      <a:pt x="104" y="147"/>
                    </a:cubicBezTo>
                    <a:lnTo>
                      <a:pt x="130" y="173"/>
                    </a:lnTo>
                    <a:close/>
                    <a:moveTo>
                      <a:pt x="64" y="358"/>
                    </a:moveTo>
                    <a:cubicBezTo>
                      <a:pt x="64" y="347"/>
                      <a:pt x="64" y="336"/>
                      <a:pt x="66" y="326"/>
                    </a:cubicBezTo>
                    <a:lnTo>
                      <a:pt x="28" y="326"/>
                    </a:lnTo>
                    <a:cubicBezTo>
                      <a:pt x="13" y="326"/>
                      <a:pt x="0" y="338"/>
                      <a:pt x="0" y="352"/>
                    </a:cubicBezTo>
                    <a:cubicBezTo>
                      <a:pt x="0" y="367"/>
                      <a:pt x="13" y="379"/>
                      <a:pt x="28" y="379"/>
                    </a:cubicBezTo>
                    <a:lnTo>
                      <a:pt x="65" y="379"/>
                    </a:lnTo>
                    <a:cubicBezTo>
                      <a:pt x="64" y="372"/>
                      <a:pt x="64" y="365"/>
                      <a:pt x="64" y="35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7">
              <a:extLst>
                <a:ext uri="{FF2B5EF4-FFF2-40B4-BE49-F238E27FC236}">
                  <a16:creationId xmlns:a16="http://schemas.microsoft.com/office/drawing/2014/main" id="{F06B65EE-1CDF-476D-A45C-E38E33B0BD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3449" y="2988157"/>
              <a:ext cx="914476" cy="916935"/>
              <a:chOff x="0" y="0"/>
              <a:chExt cx="1154113" cy="1155698"/>
            </a:xfrm>
            <a:solidFill>
              <a:schemeClr val="bg1">
                <a:lumMod val="65000"/>
              </a:schemeClr>
            </a:solidFill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7ED2E16-747C-4248-A922-AFB342DCE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154113" cy="1155699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EF18B71B-D46B-4BFE-ADF6-2030883EC9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75" y="169862"/>
                <a:ext cx="563563" cy="766762"/>
              </a:xfrm>
              <a:custGeom>
                <a:avLst/>
                <a:gdLst>
                  <a:gd name="T0" fmla="*/ 73939 w 625"/>
                  <a:gd name="T1" fmla="*/ 124194 h 852"/>
                  <a:gd name="T2" fmla="*/ 62217 w 625"/>
                  <a:gd name="T3" fmla="*/ 766762 h 852"/>
                  <a:gd name="T4" fmla="*/ 563563 w 625"/>
                  <a:gd name="T5" fmla="*/ 188091 h 852"/>
                  <a:gd name="T6" fmla="*/ 520281 w 625"/>
                  <a:gd name="T7" fmla="*/ 201590 h 852"/>
                  <a:gd name="T8" fmla="*/ 64021 w 625"/>
                  <a:gd name="T9" fmla="*/ 722664 h 852"/>
                  <a:gd name="T10" fmla="*/ 243459 w 625"/>
                  <a:gd name="T11" fmla="*/ 81896 h 852"/>
                  <a:gd name="T12" fmla="*/ 320104 w 625"/>
                  <a:gd name="T13" fmla="*/ 81896 h 852"/>
                  <a:gd name="T14" fmla="*/ 280429 w 625"/>
                  <a:gd name="T15" fmla="*/ 122394 h 852"/>
                  <a:gd name="T16" fmla="*/ 196571 w 625"/>
                  <a:gd name="T17" fmla="*/ 83696 h 852"/>
                  <a:gd name="T18" fmla="*/ 103696 w 625"/>
                  <a:gd name="T19" fmla="*/ 194390 h 852"/>
                  <a:gd name="T20" fmla="*/ 459867 w 625"/>
                  <a:gd name="T21" fmla="*/ 194390 h 852"/>
                  <a:gd name="T22" fmla="*/ 366992 w 625"/>
                  <a:gd name="T23" fmla="*/ 83696 h 852"/>
                  <a:gd name="T24" fmla="*/ 196571 w 625"/>
                  <a:gd name="T25" fmla="*/ 83696 h 852"/>
                  <a:gd name="T26" fmla="*/ 199276 w 625"/>
                  <a:gd name="T27" fmla="*/ 582271 h 852"/>
                  <a:gd name="T28" fmla="*/ 136157 w 625"/>
                  <a:gd name="T29" fmla="*/ 600270 h 852"/>
                  <a:gd name="T30" fmla="*/ 122631 w 625"/>
                  <a:gd name="T31" fmla="*/ 613770 h 852"/>
                  <a:gd name="T32" fmla="*/ 199276 w 625"/>
                  <a:gd name="T33" fmla="*/ 619169 h 852"/>
                  <a:gd name="T34" fmla="*/ 119025 w 625"/>
                  <a:gd name="T35" fmla="*/ 658767 h 852"/>
                  <a:gd name="T36" fmla="*/ 218212 w 625"/>
                  <a:gd name="T37" fmla="*/ 610170 h 852"/>
                  <a:gd name="T38" fmla="*/ 218212 w 625"/>
                  <a:gd name="T39" fmla="*/ 578671 h 852"/>
                  <a:gd name="T40" fmla="*/ 99187 w 625"/>
                  <a:gd name="T41" fmla="*/ 584971 h 852"/>
                  <a:gd name="T42" fmla="*/ 192964 w 625"/>
                  <a:gd name="T43" fmla="*/ 683966 h 852"/>
                  <a:gd name="T44" fmla="*/ 192964 w 625"/>
                  <a:gd name="T45" fmla="*/ 301485 h 852"/>
                  <a:gd name="T46" fmla="*/ 136157 w 625"/>
                  <a:gd name="T47" fmla="*/ 318584 h 852"/>
                  <a:gd name="T48" fmla="*/ 155994 w 625"/>
                  <a:gd name="T49" fmla="*/ 368982 h 852"/>
                  <a:gd name="T50" fmla="*/ 119025 w 625"/>
                  <a:gd name="T51" fmla="*/ 382481 h 852"/>
                  <a:gd name="T52" fmla="*/ 192964 w 625"/>
                  <a:gd name="T53" fmla="*/ 281686 h 852"/>
                  <a:gd name="T54" fmla="*/ 99187 w 625"/>
                  <a:gd name="T55" fmla="*/ 380681 h 852"/>
                  <a:gd name="T56" fmla="*/ 217310 w 625"/>
                  <a:gd name="T57" fmla="*/ 323084 h 852"/>
                  <a:gd name="T58" fmla="*/ 216408 w 625"/>
                  <a:gd name="T59" fmla="*/ 296985 h 852"/>
                  <a:gd name="T60" fmla="*/ 199276 w 625"/>
                  <a:gd name="T61" fmla="*/ 452678 h 852"/>
                  <a:gd name="T62" fmla="*/ 122631 w 625"/>
                  <a:gd name="T63" fmla="*/ 471577 h 852"/>
                  <a:gd name="T64" fmla="*/ 199276 w 625"/>
                  <a:gd name="T65" fmla="*/ 522874 h 852"/>
                  <a:gd name="T66" fmla="*/ 218212 w 625"/>
                  <a:gd name="T67" fmla="*/ 438278 h 852"/>
                  <a:gd name="T68" fmla="*/ 99187 w 625"/>
                  <a:gd name="T69" fmla="*/ 442778 h 852"/>
                  <a:gd name="T70" fmla="*/ 199276 w 625"/>
                  <a:gd name="T71" fmla="*/ 541773 h 852"/>
                  <a:gd name="T72" fmla="*/ 260592 w 625"/>
                  <a:gd name="T73" fmla="*/ 418479 h 852"/>
                  <a:gd name="T74" fmla="*/ 294856 w 625"/>
                  <a:gd name="T75" fmla="*/ 650668 h 852"/>
                  <a:gd name="T76" fmla="*/ 452654 w 625"/>
                  <a:gd name="T77" fmla="*/ 602070 h 852"/>
                  <a:gd name="T78" fmla="*/ 288544 w 625"/>
                  <a:gd name="T79" fmla="*/ 644368 h 852"/>
                  <a:gd name="T80" fmla="*/ 452654 w 625"/>
                  <a:gd name="T81" fmla="*/ 456277 h 852"/>
                  <a:gd name="T82" fmla="*/ 288544 w 625"/>
                  <a:gd name="T83" fmla="*/ 368982 h 852"/>
                  <a:gd name="T84" fmla="*/ 288544 w 625"/>
                  <a:gd name="T85" fmla="*/ 316784 h 85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625" h="852">
                    <a:moveTo>
                      <a:pt x="48" y="224"/>
                    </a:moveTo>
                    <a:cubicBezTo>
                      <a:pt x="48" y="200"/>
                      <a:pt x="59" y="188"/>
                      <a:pt x="82" y="188"/>
                    </a:cubicBezTo>
                    <a:lnTo>
                      <a:pt x="82" y="138"/>
                    </a:lnTo>
                    <a:cubicBezTo>
                      <a:pt x="39" y="139"/>
                      <a:pt x="0" y="167"/>
                      <a:pt x="0" y="209"/>
                    </a:cubicBezTo>
                    <a:lnTo>
                      <a:pt x="0" y="783"/>
                    </a:lnTo>
                    <a:cubicBezTo>
                      <a:pt x="0" y="818"/>
                      <a:pt x="34" y="852"/>
                      <a:pt x="69" y="852"/>
                    </a:cubicBezTo>
                    <a:lnTo>
                      <a:pt x="556" y="852"/>
                    </a:lnTo>
                    <a:cubicBezTo>
                      <a:pt x="591" y="852"/>
                      <a:pt x="625" y="818"/>
                      <a:pt x="625" y="783"/>
                    </a:cubicBezTo>
                    <a:lnTo>
                      <a:pt x="625" y="209"/>
                    </a:lnTo>
                    <a:cubicBezTo>
                      <a:pt x="625" y="167"/>
                      <a:pt x="586" y="139"/>
                      <a:pt x="543" y="138"/>
                    </a:cubicBezTo>
                    <a:lnTo>
                      <a:pt x="543" y="188"/>
                    </a:lnTo>
                    <a:cubicBezTo>
                      <a:pt x="566" y="188"/>
                      <a:pt x="577" y="200"/>
                      <a:pt x="577" y="224"/>
                    </a:cubicBezTo>
                    <a:lnTo>
                      <a:pt x="577" y="768"/>
                    </a:lnTo>
                    <a:cubicBezTo>
                      <a:pt x="577" y="785"/>
                      <a:pt x="570" y="803"/>
                      <a:pt x="554" y="803"/>
                    </a:cubicBezTo>
                    <a:lnTo>
                      <a:pt x="71" y="803"/>
                    </a:lnTo>
                    <a:cubicBezTo>
                      <a:pt x="53" y="803"/>
                      <a:pt x="48" y="783"/>
                      <a:pt x="48" y="764"/>
                    </a:cubicBezTo>
                    <a:lnTo>
                      <a:pt x="48" y="224"/>
                    </a:lnTo>
                    <a:close/>
                    <a:moveTo>
                      <a:pt x="270" y="91"/>
                    </a:moveTo>
                    <a:cubicBezTo>
                      <a:pt x="270" y="71"/>
                      <a:pt x="289" y="52"/>
                      <a:pt x="309" y="52"/>
                    </a:cubicBezTo>
                    <a:lnTo>
                      <a:pt x="316" y="52"/>
                    </a:lnTo>
                    <a:cubicBezTo>
                      <a:pt x="336" y="52"/>
                      <a:pt x="355" y="71"/>
                      <a:pt x="355" y="91"/>
                    </a:cubicBezTo>
                    <a:lnTo>
                      <a:pt x="355" y="95"/>
                    </a:lnTo>
                    <a:cubicBezTo>
                      <a:pt x="355" y="117"/>
                      <a:pt x="336" y="136"/>
                      <a:pt x="314" y="136"/>
                    </a:cubicBezTo>
                    <a:lnTo>
                      <a:pt x="311" y="136"/>
                    </a:lnTo>
                    <a:cubicBezTo>
                      <a:pt x="289" y="136"/>
                      <a:pt x="270" y="117"/>
                      <a:pt x="270" y="95"/>
                    </a:cubicBezTo>
                    <a:lnTo>
                      <a:pt x="270" y="91"/>
                    </a:lnTo>
                    <a:close/>
                    <a:moveTo>
                      <a:pt x="218" y="93"/>
                    </a:moveTo>
                    <a:lnTo>
                      <a:pt x="149" y="93"/>
                    </a:lnTo>
                    <a:cubicBezTo>
                      <a:pt x="126" y="93"/>
                      <a:pt x="115" y="104"/>
                      <a:pt x="115" y="127"/>
                    </a:cubicBezTo>
                    <a:lnTo>
                      <a:pt x="115" y="216"/>
                    </a:lnTo>
                    <a:cubicBezTo>
                      <a:pt x="115" y="231"/>
                      <a:pt x="124" y="246"/>
                      <a:pt x="138" y="246"/>
                    </a:cubicBezTo>
                    <a:lnTo>
                      <a:pt x="487" y="246"/>
                    </a:lnTo>
                    <a:cubicBezTo>
                      <a:pt x="501" y="246"/>
                      <a:pt x="510" y="231"/>
                      <a:pt x="510" y="216"/>
                    </a:cubicBezTo>
                    <a:lnTo>
                      <a:pt x="510" y="127"/>
                    </a:lnTo>
                    <a:cubicBezTo>
                      <a:pt x="510" y="104"/>
                      <a:pt x="499" y="93"/>
                      <a:pt x="476" y="93"/>
                    </a:cubicBezTo>
                    <a:lnTo>
                      <a:pt x="407" y="93"/>
                    </a:lnTo>
                    <a:cubicBezTo>
                      <a:pt x="407" y="45"/>
                      <a:pt x="366" y="0"/>
                      <a:pt x="320" y="0"/>
                    </a:cubicBezTo>
                    <a:lnTo>
                      <a:pt x="305" y="0"/>
                    </a:lnTo>
                    <a:cubicBezTo>
                      <a:pt x="259" y="0"/>
                      <a:pt x="218" y="45"/>
                      <a:pt x="218" y="93"/>
                    </a:cubicBezTo>
                    <a:close/>
                    <a:moveTo>
                      <a:pt x="132" y="654"/>
                    </a:moveTo>
                    <a:cubicBezTo>
                      <a:pt x="132" y="649"/>
                      <a:pt x="133" y="647"/>
                      <a:pt x="138" y="647"/>
                    </a:cubicBezTo>
                    <a:lnTo>
                      <a:pt x="221" y="647"/>
                    </a:lnTo>
                    <a:lnTo>
                      <a:pt x="221" y="654"/>
                    </a:lnTo>
                    <a:cubicBezTo>
                      <a:pt x="221" y="661"/>
                      <a:pt x="186" y="680"/>
                      <a:pt x="180" y="684"/>
                    </a:cubicBezTo>
                    <a:cubicBezTo>
                      <a:pt x="174" y="679"/>
                      <a:pt x="161" y="667"/>
                      <a:pt x="151" y="667"/>
                    </a:cubicBezTo>
                    <a:lnTo>
                      <a:pt x="149" y="667"/>
                    </a:lnTo>
                    <a:cubicBezTo>
                      <a:pt x="144" y="667"/>
                      <a:pt x="136" y="675"/>
                      <a:pt x="136" y="680"/>
                    </a:cubicBezTo>
                    <a:lnTo>
                      <a:pt x="136" y="682"/>
                    </a:lnTo>
                    <a:cubicBezTo>
                      <a:pt x="136" y="688"/>
                      <a:pt x="167" y="721"/>
                      <a:pt x="173" y="721"/>
                    </a:cubicBezTo>
                    <a:lnTo>
                      <a:pt x="175" y="721"/>
                    </a:lnTo>
                    <a:cubicBezTo>
                      <a:pt x="180" y="721"/>
                      <a:pt x="214" y="693"/>
                      <a:pt x="221" y="688"/>
                    </a:cubicBezTo>
                    <a:cubicBezTo>
                      <a:pt x="221" y="700"/>
                      <a:pt x="225" y="738"/>
                      <a:pt x="214" y="738"/>
                    </a:cubicBezTo>
                    <a:lnTo>
                      <a:pt x="138" y="738"/>
                    </a:lnTo>
                    <a:cubicBezTo>
                      <a:pt x="133" y="738"/>
                      <a:pt x="132" y="737"/>
                      <a:pt x="132" y="732"/>
                    </a:cubicBezTo>
                    <a:lnTo>
                      <a:pt x="132" y="654"/>
                    </a:lnTo>
                    <a:close/>
                    <a:moveTo>
                      <a:pt x="214" y="760"/>
                    </a:moveTo>
                    <a:cubicBezTo>
                      <a:pt x="255" y="760"/>
                      <a:pt x="240" y="715"/>
                      <a:pt x="242" y="678"/>
                    </a:cubicBezTo>
                    <a:cubicBezTo>
                      <a:pt x="243" y="658"/>
                      <a:pt x="292" y="642"/>
                      <a:pt x="296" y="624"/>
                    </a:cubicBezTo>
                    <a:lnTo>
                      <a:pt x="290" y="624"/>
                    </a:lnTo>
                    <a:cubicBezTo>
                      <a:pt x="275" y="624"/>
                      <a:pt x="253" y="637"/>
                      <a:pt x="242" y="643"/>
                    </a:cubicBezTo>
                    <a:cubicBezTo>
                      <a:pt x="237" y="635"/>
                      <a:pt x="232" y="626"/>
                      <a:pt x="218" y="626"/>
                    </a:cubicBezTo>
                    <a:lnTo>
                      <a:pt x="134" y="626"/>
                    </a:lnTo>
                    <a:cubicBezTo>
                      <a:pt x="122" y="626"/>
                      <a:pt x="110" y="637"/>
                      <a:pt x="110" y="650"/>
                    </a:cubicBezTo>
                    <a:lnTo>
                      <a:pt x="110" y="736"/>
                    </a:lnTo>
                    <a:cubicBezTo>
                      <a:pt x="110" y="750"/>
                      <a:pt x="123" y="760"/>
                      <a:pt x="138" y="760"/>
                    </a:cubicBezTo>
                    <a:lnTo>
                      <a:pt x="214" y="760"/>
                    </a:lnTo>
                    <a:close/>
                    <a:moveTo>
                      <a:pt x="132" y="341"/>
                    </a:moveTo>
                    <a:cubicBezTo>
                      <a:pt x="132" y="336"/>
                      <a:pt x="133" y="335"/>
                      <a:pt x="138" y="335"/>
                    </a:cubicBezTo>
                    <a:lnTo>
                      <a:pt x="214" y="335"/>
                    </a:lnTo>
                    <a:cubicBezTo>
                      <a:pt x="219" y="335"/>
                      <a:pt x="221" y="336"/>
                      <a:pt x="221" y="341"/>
                    </a:cubicBezTo>
                    <a:cubicBezTo>
                      <a:pt x="221" y="346"/>
                      <a:pt x="184" y="371"/>
                      <a:pt x="180" y="371"/>
                    </a:cubicBezTo>
                    <a:cubicBezTo>
                      <a:pt x="175" y="371"/>
                      <a:pt x="164" y="354"/>
                      <a:pt x="151" y="354"/>
                    </a:cubicBezTo>
                    <a:cubicBezTo>
                      <a:pt x="145" y="354"/>
                      <a:pt x="136" y="361"/>
                      <a:pt x="136" y="367"/>
                    </a:cubicBezTo>
                    <a:lnTo>
                      <a:pt x="136" y="369"/>
                    </a:lnTo>
                    <a:cubicBezTo>
                      <a:pt x="136" y="378"/>
                      <a:pt x="166" y="406"/>
                      <a:pt x="173" y="410"/>
                    </a:cubicBezTo>
                    <a:lnTo>
                      <a:pt x="221" y="376"/>
                    </a:lnTo>
                    <a:lnTo>
                      <a:pt x="221" y="425"/>
                    </a:lnTo>
                    <a:lnTo>
                      <a:pt x="132" y="425"/>
                    </a:lnTo>
                    <a:lnTo>
                      <a:pt x="132" y="341"/>
                    </a:lnTo>
                    <a:close/>
                    <a:moveTo>
                      <a:pt x="240" y="330"/>
                    </a:moveTo>
                    <a:cubicBezTo>
                      <a:pt x="237" y="319"/>
                      <a:pt x="228" y="313"/>
                      <a:pt x="214" y="313"/>
                    </a:cubicBezTo>
                    <a:lnTo>
                      <a:pt x="138" y="313"/>
                    </a:lnTo>
                    <a:cubicBezTo>
                      <a:pt x="123" y="313"/>
                      <a:pt x="110" y="322"/>
                      <a:pt x="110" y="337"/>
                    </a:cubicBezTo>
                    <a:lnTo>
                      <a:pt x="110" y="423"/>
                    </a:lnTo>
                    <a:cubicBezTo>
                      <a:pt x="110" y="436"/>
                      <a:pt x="122" y="447"/>
                      <a:pt x="134" y="447"/>
                    </a:cubicBezTo>
                    <a:lnTo>
                      <a:pt x="218" y="447"/>
                    </a:lnTo>
                    <a:cubicBezTo>
                      <a:pt x="252" y="447"/>
                      <a:pt x="242" y="393"/>
                      <a:pt x="241" y="359"/>
                    </a:cubicBezTo>
                    <a:lnTo>
                      <a:pt x="296" y="313"/>
                    </a:lnTo>
                    <a:cubicBezTo>
                      <a:pt x="296" y="313"/>
                      <a:pt x="292" y="311"/>
                      <a:pt x="292" y="311"/>
                    </a:cubicBezTo>
                    <a:cubicBezTo>
                      <a:pt x="271" y="311"/>
                      <a:pt x="253" y="329"/>
                      <a:pt x="240" y="330"/>
                    </a:cubicBezTo>
                    <a:close/>
                    <a:moveTo>
                      <a:pt x="132" y="492"/>
                    </a:moveTo>
                    <a:lnTo>
                      <a:pt x="221" y="492"/>
                    </a:lnTo>
                    <a:lnTo>
                      <a:pt x="221" y="503"/>
                    </a:lnTo>
                    <a:lnTo>
                      <a:pt x="180" y="529"/>
                    </a:lnTo>
                    <a:lnTo>
                      <a:pt x="152" y="508"/>
                    </a:lnTo>
                    <a:cubicBezTo>
                      <a:pt x="145" y="513"/>
                      <a:pt x="136" y="515"/>
                      <a:pt x="136" y="524"/>
                    </a:cubicBezTo>
                    <a:cubicBezTo>
                      <a:pt x="136" y="531"/>
                      <a:pt x="167" y="565"/>
                      <a:pt x="173" y="565"/>
                    </a:cubicBezTo>
                    <a:cubicBezTo>
                      <a:pt x="183" y="565"/>
                      <a:pt x="209" y="536"/>
                      <a:pt x="221" y="533"/>
                    </a:cubicBezTo>
                    <a:lnTo>
                      <a:pt x="221" y="581"/>
                    </a:lnTo>
                    <a:lnTo>
                      <a:pt x="132" y="581"/>
                    </a:lnTo>
                    <a:lnTo>
                      <a:pt x="132" y="492"/>
                    </a:lnTo>
                    <a:close/>
                    <a:moveTo>
                      <a:pt x="242" y="487"/>
                    </a:moveTo>
                    <a:cubicBezTo>
                      <a:pt x="238" y="480"/>
                      <a:pt x="233" y="470"/>
                      <a:pt x="221" y="470"/>
                    </a:cubicBezTo>
                    <a:lnTo>
                      <a:pt x="132" y="470"/>
                    </a:lnTo>
                    <a:cubicBezTo>
                      <a:pt x="121" y="470"/>
                      <a:pt x="110" y="481"/>
                      <a:pt x="110" y="492"/>
                    </a:cubicBezTo>
                    <a:lnTo>
                      <a:pt x="110" y="581"/>
                    </a:lnTo>
                    <a:cubicBezTo>
                      <a:pt x="110" y="591"/>
                      <a:pt x="121" y="602"/>
                      <a:pt x="132" y="602"/>
                    </a:cubicBezTo>
                    <a:lnTo>
                      <a:pt x="221" y="602"/>
                    </a:lnTo>
                    <a:cubicBezTo>
                      <a:pt x="252" y="602"/>
                      <a:pt x="242" y="547"/>
                      <a:pt x="242" y="515"/>
                    </a:cubicBezTo>
                    <a:lnTo>
                      <a:pt x="296" y="469"/>
                    </a:lnTo>
                    <a:lnTo>
                      <a:pt x="289" y="465"/>
                    </a:lnTo>
                    <a:lnTo>
                      <a:pt x="242" y="487"/>
                    </a:lnTo>
                    <a:close/>
                    <a:moveTo>
                      <a:pt x="320" y="716"/>
                    </a:moveTo>
                    <a:cubicBezTo>
                      <a:pt x="320" y="721"/>
                      <a:pt x="322" y="723"/>
                      <a:pt x="327" y="723"/>
                    </a:cubicBezTo>
                    <a:lnTo>
                      <a:pt x="495" y="723"/>
                    </a:lnTo>
                    <a:cubicBezTo>
                      <a:pt x="500" y="723"/>
                      <a:pt x="502" y="721"/>
                      <a:pt x="502" y="716"/>
                    </a:cubicBezTo>
                    <a:lnTo>
                      <a:pt x="502" y="669"/>
                    </a:lnTo>
                    <a:cubicBezTo>
                      <a:pt x="502" y="664"/>
                      <a:pt x="500" y="663"/>
                      <a:pt x="495" y="663"/>
                    </a:cubicBezTo>
                    <a:lnTo>
                      <a:pt x="320" y="663"/>
                    </a:lnTo>
                    <a:lnTo>
                      <a:pt x="320" y="716"/>
                    </a:lnTo>
                    <a:close/>
                    <a:moveTo>
                      <a:pt x="320" y="565"/>
                    </a:moveTo>
                    <a:lnTo>
                      <a:pt x="502" y="565"/>
                    </a:lnTo>
                    <a:lnTo>
                      <a:pt x="502" y="507"/>
                    </a:lnTo>
                    <a:lnTo>
                      <a:pt x="320" y="507"/>
                    </a:lnTo>
                    <a:lnTo>
                      <a:pt x="320" y="565"/>
                    </a:lnTo>
                    <a:close/>
                    <a:moveTo>
                      <a:pt x="320" y="410"/>
                    </a:moveTo>
                    <a:lnTo>
                      <a:pt x="452" y="410"/>
                    </a:lnTo>
                    <a:lnTo>
                      <a:pt x="452" y="352"/>
                    </a:lnTo>
                    <a:lnTo>
                      <a:pt x="320" y="352"/>
                    </a:lnTo>
                    <a:lnTo>
                      <a:pt x="320" y="4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40">
              <a:extLst>
                <a:ext uri="{FF2B5EF4-FFF2-40B4-BE49-F238E27FC236}">
                  <a16:creationId xmlns:a16="http://schemas.microsoft.com/office/drawing/2014/main" id="{196D92E7-BAA3-4EDC-A3EC-1FC62B7581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3449" y="4343079"/>
              <a:ext cx="915735" cy="916935"/>
              <a:chOff x="0" y="0"/>
              <a:chExt cx="1155700" cy="1155698"/>
            </a:xfrm>
            <a:solidFill>
              <a:schemeClr val="bg1">
                <a:lumMod val="65000"/>
              </a:schemeClr>
            </a:solidFill>
          </p:grpSpPr>
          <p:sp>
            <p:nvSpPr>
              <p:cNvPr id="35" name="Oval 33">
                <a:extLst>
                  <a:ext uri="{FF2B5EF4-FFF2-40B4-BE49-F238E27FC236}">
                    <a16:creationId xmlns:a16="http://schemas.microsoft.com/office/drawing/2014/main" id="{77266022-7A03-4257-B9C0-5C6DD6200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155700" cy="1155698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61289336-F44B-4A8A-B459-B7B1F7CC7F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937" y="217487"/>
                <a:ext cx="712788" cy="701675"/>
              </a:xfrm>
              <a:custGeom>
                <a:avLst/>
                <a:gdLst>
                  <a:gd name="T0" fmla="*/ 188097 w 792"/>
                  <a:gd name="T1" fmla="*/ 307152 h 779"/>
                  <a:gd name="T2" fmla="*/ 249296 w 792"/>
                  <a:gd name="T3" fmla="*/ 200865 h 779"/>
                  <a:gd name="T4" fmla="*/ 350994 w 792"/>
                  <a:gd name="T5" fmla="*/ 290938 h 779"/>
                  <a:gd name="T6" fmla="*/ 264596 w 792"/>
                  <a:gd name="T7" fmla="*/ 182850 h 779"/>
                  <a:gd name="T8" fmla="*/ 350994 w 792"/>
                  <a:gd name="T9" fmla="*/ 290938 h 779"/>
                  <a:gd name="T10" fmla="*/ 350994 w 792"/>
                  <a:gd name="T11" fmla="*/ 290938 h 779"/>
                  <a:gd name="T12" fmla="*/ 420293 w 792"/>
                  <a:gd name="T13" fmla="*/ 174743 h 779"/>
                  <a:gd name="T14" fmla="*/ 442793 w 792"/>
                  <a:gd name="T15" fmla="*/ 163034 h 779"/>
                  <a:gd name="T16" fmla="*/ 445493 w 792"/>
                  <a:gd name="T17" fmla="*/ 182850 h 779"/>
                  <a:gd name="T18" fmla="*/ 439193 w 792"/>
                  <a:gd name="T19" fmla="*/ 215276 h 779"/>
                  <a:gd name="T20" fmla="*/ 418493 w 792"/>
                  <a:gd name="T21" fmla="*/ 207170 h 779"/>
                  <a:gd name="T22" fmla="*/ 393293 w 792"/>
                  <a:gd name="T23" fmla="*/ 185552 h 779"/>
                  <a:gd name="T24" fmla="*/ 410393 w 792"/>
                  <a:gd name="T25" fmla="*/ 172942 h 779"/>
                  <a:gd name="T26" fmla="*/ 442793 w 792"/>
                  <a:gd name="T27" fmla="*/ 163034 h 779"/>
                  <a:gd name="T28" fmla="*/ 337494 w 792"/>
                  <a:gd name="T29" fmla="*/ 308953 h 779"/>
                  <a:gd name="T30" fmla="*/ 325795 w 792"/>
                  <a:gd name="T31" fmla="*/ 440461 h 779"/>
                  <a:gd name="T32" fmla="*/ 371694 w 792"/>
                  <a:gd name="T33" fmla="*/ 320663 h 779"/>
                  <a:gd name="T34" fmla="*/ 280795 w 792"/>
                  <a:gd name="T35" fmla="*/ 268420 h 779"/>
                  <a:gd name="T36" fmla="*/ 246596 w 792"/>
                  <a:gd name="T37" fmla="*/ 280130 h 779"/>
                  <a:gd name="T38" fmla="*/ 292495 w 792"/>
                  <a:gd name="T39" fmla="*/ 440461 h 779"/>
                  <a:gd name="T40" fmla="*/ 280795 w 792"/>
                  <a:gd name="T41" fmla="*/ 268420 h 779"/>
                  <a:gd name="T42" fmla="*/ 416693 w 792"/>
                  <a:gd name="T43" fmla="*/ 240497 h 779"/>
                  <a:gd name="T44" fmla="*/ 404993 w 792"/>
                  <a:gd name="T45" fmla="*/ 440461 h 779"/>
                  <a:gd name="T46" fmla="*/ 450892 w 792"/>
                  <a:gd name="T47" fmla="*/ 253107 h 779"/>
                  <a:gd name="T48" fmla="*/ 201597 w 792"/>
                  <a:gd name="T49" fmla="*/ 351288 h 779"/>
                  <a:gd name="T50" fmla="*/ 167397 w 792"/>
                  <a:gd name="T51" fmla="*/ 362997 h 779"/>
                  <a:gd name="T52" fmla="*/ 213296 w 792"/>
                  <a:gd name="T53" fmla="*/ 440461 h 779"/>
                  <a:gd name="T54" fmla="*/ 201597 w 792"/>
                  <a:gd name="T55" fmla="*/ 351288 h 779"/>
                  <a:gd name="T56" fmla="*/ 122398 w 792"/>
                  <a:gd name="T57" fmla="*/ 440461 h 779"/>
                  <a:gd name="T58" fmla="*/ 110698 w 792"/>
                  <a:gd name="T59" fmla="*/ 170240 h 779"/>
                  <a:gd name="T60" fmla="*/ 134098 w 792"/>
                  <a:gd name="T61" fmla="*/ 170240 h 779"/>
                  <a:gd name="T62" fmla="*/ 477892 w 792"/>
                  <a:gd name="T63" fmla="*/ 417042 h 779"/>
                  <a:gd name="T64" fmla="*/ 477892 w 792"/>
                  <a:gd name="T65" fmla="*/ 440461 h 779"/>
                  <a:gd name="T66" fmla="*/ 110698 w 792"/>
                  <a:gd name="T67" fmla="*/ 428751 h 779"/>
                  <a:gd name="T68" fmla="*/ 477892 w 792"/>
                  <a:gd name="T69" fmla="*/ 417042 h 779"/>
                  <a:gd name="T70" fmla="*/ 611990 w 792"/>
                  <a:gd name="T71" fmla="*/ 701675 h 779"/>
                  <a:gd name="T72" fmla="*/ 436493 w 792"/>
                  <a:gd name="T73" fmla="*/ 566564 h 779"/>
                  <a:gd name="T74" fmla="*/ 0 w 792"/>
                  <a:gd name="T75" fmla="*/ 299045 h 779"/>
                  <a:gd name="T76" fmla="*/ 599390 w 792"/>
                  <a:gd name="T77" fmla="*/ 299045 h 779"/>
                  <a:gd name="T78" fmla="*/ 677689 w 792"/>
                  <a:gd name="T79" fmla="*/ 544947 h 779"/>
                  <a:gd name="T80" fmla="*/ 300595 w 792"/>
                  <a:gd name="T81" fmla="*/ 561160 h 779"/>
                  <a:gd name="T82" fmla="*/ 561591 w 792"/>
                  <a:gd name="T83" fmla="*/ 299045 h 779"/>
                  <a:gd name="T84" fmla="*/ 38699 w 792"/>
                  <a:gd name="T85" fmla="*/ 299045 h 77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92" h="779">
                    <a:moveTo>
                      <a:pt x="297" y="240"/>
                    </a:moveTo>
                    <a:lnTo>
                      <a:pt x="209" y="341"/>
                    </a:lnTo>
                    <a:lnTo>
                      <a:pt x="188" y="323"/>
                    </a:lnTo>
                    <a:lnTo>
                      <a:pt x="277" y="223"/>
                    </a:lnTo>
                    <a:lnTo>
                      <a:pt x="297" y="240"/>
                    </a:lnTo>
                    <a:close/>
                    <a:moveTo>
                      <a:pt x="390" y="323"/>
                    </a:moveTo>
                    <a:lnTo>
                      <a:pt x="276" y="224"/>
                    </a:lnTo>
                    <a:lnTo>
                      <a:pt x="294" y="203"/>
                    </a:lnTo>
                    <a:lnTo>
                      <a:pt x="408" y="303"/>
                    </a:lnTo>
                    <a:lnTo>
                      <a:pt x="390" y="323"/>
                    </a:lnTo>
                    <a:close/>
                    <a:moveTo>
                      <a:pt x="487" y="212"/>
                    </a:moveTo>
                    <a:lnTo>
                      <a:pt x="390" y="323"/>
                    </a:lnTo>
                    <a:lnTo>
                      <a:pt x="369" y="305"/>
                    </a:lnTo>
                    <a:lnTo>
                      <a:pt x="467" y="194"/>
                    </a:lnTo>
                    <a:lnTo>
                      <a:pt x="487" y="212"/>
                    </a:lnTo>
                    <a:close/>
                    <a:moveTo>
                      <a:pt x="492" y="181"/>
                    </a:moveTo>
                    <a:cubicBezTo>
                      <a:pt x="497" y="179"/>
                      <a:pt x="500" y="182"/>
                      <a:pt x="499" y="187"/>
                    </a:cubicBezTo>
                    <a:lnTo>
                      <a:pt x="495" y="203"/>
                    </a:lnTo>
                    <a:cubicBezTo>
                      <a:pt x="494" y="209"/>
                      <a:pt x="492" y="217"/>
                      <a:pt x="491" y="222"/>
                    </a:cubicBezTo>
                    <a:lnTo>
                      <a:pt x="488" y="239"/>
                    </a:lnTo>
                    <a:cubicBezTo>
                      <a:pt x="487" y="244"/>
                      <a:pt x="483" y="245"/>
                      <a:pt x="479" y="242"/>
                    </a:cubicBezTo>
                    <a:lnTo>
                      <a:pt x="465" y="230"/>
                    </a:lnTo>
                    <a:cubicBezTo>
                      <a:pt x="461" y="227"/>
                      <a:pt x="455" y="221"/>
                      <a:pt x="451" y="217"/>
                    </a:cubicBezTo>
                    <a:lnTo>
                      <a:pt x="437" y="206"/>
                    </a:lnTo>
                    <a:cubicBezTo>
                      <a:pt x="433" y="202"/>
                      <a:pt x="434" y="198"/>
                      <a:pt x="439" y="197"/>
                    </a:cubicBezTo>
                    <a:lnTo>
                      <a:pt x="456" y="192"/>
                    </a:lnTo>
                    <a:cubicBezTo>
                      <a:pt x="461" y="190"/>
                      <a:pt x="470" y="187"/>
                      <a:pt x="475" y="186"/>
                    </a:cubicBezTo>
                    <a:lnTo>
                      <a:pt x="492" y="181"/>
                    </a:lnTo>
                    <a:close/>
                    <a:moveTo>
                      <a:pt x="400" y="343"/>
                    </a:moveTo>
                    <a:lnTo>
                      <a:pt x="375" y="343"/>
                    </a:lnTo>
                    <a:cubicBezTo>
                      <a:pt x="368" y="343"/>
                      <a:pt x="362" y="349"/>
                      <a:pt x="362" y="356"/>
                    </a:cubicBezTo>
                    <a:lnTo>
                      <a:pt x="362" y="489"/>
                    </a:lnTo>
                    <a:lnTo>
                      <a:pt x="413" y="489"/>
                    </a:lnTo>
                    <a:lnTo>
                      <a:pt x="413" y="356"/>
                    </a:lnTo>
                    <a:cubicBezTo>
                      <a:pt x="413" y="349"/>
                      <a:pt x="407" y="343"/>
                      <a:pt x="400" y="343"/>
                    </a:cubicBezTo>
                    <a:close/>
                    <a:moveTo>
                      <a:pt x="312" y="298"/>
                    </a:moveTo>
                    <a:lnTo>
                      <a:pt x="287" y="298"/>
                    </a:lnTo>
                    <a:cubicBezTo>
                      <a:pt x="280" y="298"/>
                      <a:pt x="274" y="304"/>
                      <a:pt x="274" y="311"/>
                    </a:cubicBezTo>
                    <a:lnTo>
                      <a:pt x="274" y="489"/>
                    </a:lnTo>
                    <a:lnTo>
                      <a:pt x="325" y="489"/>
                    </a:lnTo>
                    <a:lnTo>
                      <a:pt x="325" y="311"/>
                    </a:lnTo>
                    <a:cubicBezTo>
                      <a:pt x="325" y="304"/>
                      <a:pt x="319" y="298"/>
                      <a:pt x="312" y="298"/>
                    </a:cubicBezTo>
                    <a:close/>
                    <a:moveTo>
                      <a:pt x="488" y="267"/>
                    </a:moveTo>
                    <a:lnTo>
                      <a:pt x="463" y="267"/>
                    </a:lnTo>
                    <a:cubicBezTo>
                      <a:pt x="456" y="267"/>
                      <a:pt x="450" y="273"/>
                      <a:pt x="450" y="281"/>
                    </a:cubicBezTo>
                    <a:lnTo>
                      <a:pt x="450" y="489"/>
                    </a:lnTo>
                    <a:lnTo>
                      <a:pt x="501" y="489"/>
                    </a:lnTo>
                    <a:lnTo>
                      <a:pt x="501" y="281"/>
                    </a:lnTo>
                    <a:cubicBezTo>
                      <a:pt x="501" y="273"/>
                      <a:pt x="495" y="267"/>
                      <a:pt x="488" y="267"/>
                    </a:cubicBezTo>
                    <a:close/>
                    <a:moveTo>
                      <a:pt x="224" y="390"/>
                    </a:moveTo>
                    <a:lnTo>
                      <a:pt x="200" y="390"/>
                    </a:lnTo>
                    <a:cubicBezTo>
                      <a:pt x="192" y="390"/>
                      <a:pt x="186" y="396"/>
                      <a:pt x="186" y="403"/>
                    </a:cubicBezTo>
                    <a:lnTo>
                      <a:pt x="186" y="489"/>
                    </a:lnTo>
                    <a:lnTo>
                      <a:pt x="237" y="489"/>
                    </a:lnTo>
                    <a:lnTo>
                      <a:pt x="237" y="403"/>
                    </a:lnTo>
                    <a:cubicBezTo>
                      <a:pt x="237" y="396"/>
                      <a:pt x="231" y="390"/>
                      <a:pt x="224" y="390"/>
                    </a:cubicBezTo>
                    <a:close/>
                    <a:moveTo>
                      <a:pt x="149" y="476"/>
                    </a:moveTo>
                    <a:cubicBezTo>
                      <a:pt x="149" y="483"/>
                      <a:pt x="144" y="489"/>
                      <a:pt x="136" y="489"/>
                    </a:cubicBezTo>
                    <a:cubicBezTo>
                      <a:pt x="129" y="489"/>
                      <a:pt x="123" y="483"/>
                      <a:pt x="123" y="476"/>
                    </a:cubicBezTo>
                    <a:lnTo>
                      <a:pt x="123" y="189"/>
                    </a:lnTo>
                    <a:cubicBezTo>
                      <a:pt x="123" y="182"/>
                      <a:pt x="129" y="176"/>
                      <a:pt x="136" y="176"/>
                    </a:cubicBezTo>
                    <a:cubicBezTo>
                      <a:pt x="143" y="176"/>
                      <a:pt x="149" y="182"/>
                      <a:pt x="149" y="189"/>
                    </a:cubicBezTo>
                    <a:lnTo>
                      <a:pt x="149" y="476"/>
                    </a:lnTo>
                    <a:close/>
                    <a:moveTo>
                      <a:pt x="531" y="463"/>
                    </a:moveTo>
                    <a:cubicBezTo>
                      <a:pt x="538" y="463"/>
                      <a:pt x="544" y="469"/>
                      <a:pt x="544" y="476"/>
                    </a:cubicBezTo>
                    <a:cubicBezTo>
                      <a:pt x="544" y="483"/>
                      <a:pt x="538" y="489"/>
                      <a:pt x="531" y="489"/>
                    </a:cubicBezTo>
                    <a:lnTo>
                      <a:pt x="136" y="489"/>
                    </a:lnTo>
                    <a:cubicBezTo>
                      <a:pt x="129" y="489"/>
                      <a:pt x="123" y="483"/>
                      <a:pt x="123" y="476"/>
                    </a:cubicBezTo>
                    <a:cubicBezTo>
                      <a:pt x="123" y="469"/>
                      <a:pt x="129" y="463"/>
                      <a:pt x="136" y="463"/>
                    </a:cubicBezTo>
                    <a:lnTo>
                      <a:pt x="531" y="463"/>
                    </a:lnTo>
                    <a:close/>
                    <a:moveTo>
                      <a:pt x="753" y="750"/>
                    </a:moveTo>
                    <a:cubicBezTo>
                      <a:pt x="732" y="770"/>
                      <a:pt x="706" y="779"/>
                      <a:pt x="680" y="779"/>
                    </a:cubicBezTo>
                    <a:cubicBezTo>
                      <a:pt x="654" y="779"/>
                      <a:pt x="628" y="770"/>
                      <a:pt x="608" y="750"/>
                    </a:cubicBezTo>
                    <a:lnTo>
                      <a:pt x="485" y="629"/>
                    </a:lnTo>
                    <a:cubicBezTo>
                      <a:pt x="440" y="653"/>
                      <a:pt x="388" y="666"/>
                      <a:pt x="334" y="666"/>
                    </a:cubicBezTo>
                    <a:cubicBezTo>
                      <a:pt x="149" y="666"/>
                      <a:pt x="0" y="517"/>
                      <a:pt x="0" y="332"/>
                    </a:cubicBezTo>
                    <a:cubicBezTo>
                      <a:pt x="0" y="149"/>
                      <a:pt x="149" y="0"/>
                      <a:pt x="334" y="0"/>
                    </a:cubicBezTo>
                    <a:cubicBezTo>
                      <a:pt x="517" y="0"/>
                      <a:pt x="666" y="149"/>
                      <a:pt x="666" y="332"/>
                    </a:cubicBezTo>
                    <a:cubicBezTo>
                      <a:pt x="666" y="387"/>
                      <a:pt x="653" y="439"/>
                      <a:pt x="630" y="484"/>
                    </a:cubicBezTo>
                    <a:lnTo>
                      <a:pt x="753" y="605"/>
                    </a:lnTo>
                    <a:cubicBezTo>
                      <a:pt x="792" y="645"/>
                      <a:pt x="792" y="709"/>
                      <a:pt x="753" y="750"/>
                    </a:cubicBezTo>
                    <a:close/>
                    <a:moveTo>
                      <a:pt x="334" y="623"/>
                    </a:moveTo>
                    <a:lnTo>
                      <a:pt x="334" y="623"/>
                    </a:lnTo>
                    <a:cubicBezTo>
                      <a:pt x="494" y="623"/>
                      <a:pt x="624" y="493"/>
                      <a:pt x="624" y="332"/>
                    </a:cubicBezTo>
                    <a:cubicBezTo>
                      <a:pt x="624" y="172"/>
                      <a:pt x="494" y="42"/>
                      <a:pt x="334" y="42"/>
                    </a:cubicBezTo>
                    <a:cubicBezTo>
                      <a:pt x="173" y="42"/>
                      <a:pt x="43" y="172"/>
                      <a:pt x="43" y="332"/>
                    </a:cubicBezTo>
                    <a:cubicBezTo>
                      <a:pt x="43" y="493"/>
                      <a:pt x="173" y="623"/>
                      <a:pt x="334" y="6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组合 43">
              <a:extLst>
                <a:ext uri="{FF2B5EF4-FFF2-40B4-BE49-F238E27FC236}">
                  <a16:creationId xmlns:a16="http://schemas.microsoft.com/office/drawing/2014/main" id="{DC4A1B6C-6AFB-4270-81CD-F1E5074A0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47897" y="2988157"/>
              <a:ext cx="914476" cy="916935"/>
              <a:chOff x="0" y="0"/>
              <a:chExt cx="1154113" cy="1155698"/>
            </a:xfrm>
            <a:solidFill>
              <a:schemeClr val="bg1">
                <a:lumMod val="65000"/>
              </a:schemeClr>
            </a:solidFill>
          </p:grpSpPr>
          <p:sp>
            <p:nvSpPr>
              <p:cNvPr id="38" name="Oval 32">
                <a:extLst>
                  <a:ext uri="{FF2B5EF4-FFF2-40B4-BE49-F238E27FC236}">
                    <a16:creationId xmlns:a16="http://schemas.microsoft.com/office/drawing/2014/main" id="{AE64BCA5-BD99-4B93-81ED-2A8F4AE42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154113" cy="1155698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39F5F8BE-357E-4C0A-AB08-FDDCADF312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287" y="254000"/>
                <a:ext cx="658813" cy="652462"/>
              </a:xfrm>
              <a:custGeom>
                <a:avLst/>
                <a:gdLst>
                  <a:gd name="T0" fmla="*/ 594912 w 732"/>
                  <a:gd name="T1" fmla="*/ 562343 h 724"/>
                  <a:gd name="T2" fmla="*/ 526510 w 732"/>
                  <a:gd name="T3" fmla="*/ 562343 h 724"/>
                  <a:gd name="T4" fmla="*/ 431109 w 732"/>
                  <a:gd name="T5" fmla="*/ 379401 h 724"/>
                  <a:gd name="T6" fmla="*/ 421208 w 732"/>
                  <a:gd name="T7" fmla="*/ 415449 h 724"/>
                  <a:gd name="T8" fmla="*/ 369007 w 732"/>
                  <a:gd name="T9" fmla="*/ 455101 h 724"/>
                  <a:gd name="T10" fmla="*/ 540011 w 732"/>
                  <a:gd name="T11" fmla="*/ 644351 h 724"/>
                  <a:gd name="T12" fmla="*/ 649813 w 732"/>
                  <a:gd name="T13" fmla="*/ 570454 h 724"/>
                  <a:gd name="T14" fmla="*/ 568811 w 732"/>
                  <a:gd name="T15" fmla="*/ 486643 h 724"/>
                  <a:gd name="T16" fmla="*/ 449109 w 732"/>
                  <a:gd name="T17" fmla="*/ 388413 h 724"/>
                  <a:gd name="T18" fmla="*/ 237605 w 732"/>
                  <a:gd name="T19" fmla="*/ 231606 h 724"/>
                  <a:gd name="T20" fmla="*/ 273605 w 732"/>
                  <a:gd name="T21" fmla="*/ 221693 h 724"/>
                  <a:gd name="T22" fmla="*/ 283506 w 732"/>
                  <a:gd name="T23" fmla="*/ 186546 h 724"/>
                  <a:gd name="T24" fmla="*/ 292506 w 732"/>
                  <a:gd name="T25" fmla="*/ 153202 h 724"/>
                  <a:gd name="T26" fmla="*/ 126903 w 732"/>
                  <a:gd name="T27" fmla="*/ 14419 h 724"/>
                  <a:gd name="T28" fmla="*/ 104402 w 732"/>
                  <a:gd name="T29" fmla="*/ 184744 h 724"/>
                  <a:gd name="T30" fmla="*/ 900 w 732"/>
                  <a:gd name="T31" fmla="*/ 141487 h 724"/>
                  <a:gd name="T32" fmla="*/ 196204 w 732"/>
                  <a:gd name="T33" fmla="*/ 281171 h 724"/>
                  <a:gd name="T34" fmla="*/ 221404 w 732"/>
                  <a:gd name="T35" fmla="*/ 248729 h 724"/>
                  <a:gd name="T36" fmla="*/ 634513 w 732"/>
                  <a:gd name="T37" fmla="*/ 63985 h 724"/>
                  <a:gd name="T38" fmla="*/ 546311 w 732"/>
                  <a:gd name="T39" fmla="*/ 0 h 724"/>
                  <a:gd name="T40" fmla="*/ 309606 w 732"/>
                  <a:gd name="T41" fmla="*/ 211780 h 724"/>
                  <a:gd name="T42" fmla="*/ 275405 w 732"/>
                  <a:gd name="T43" fmla="*/ 260444 h 724"/>
                  <a:gd name="T44" fmla="*/ 246605 w 732"/>
                  <a:gd name="T45" fmla="*/ 274863 h 724"/>
                  <a:gd name="T46" fmla="*/ 250205 w 732"/>
                  <a:gd name="T47" fmla="*/ 364982 h 724"/>
                  <a:gd name="T48" fmla="*/ 58501 w 732"/>
                  <a:gd name="T49" fmla="*/ 530801 h 724"/>
                  <a:gd name="T50" fmla="*/ 37801 w 732"/>
                  <a:gd name="T51" fmla="*/ 652462 h 724"/>
                  <a:gd name="T52" fmla="*/ 136803 w 732"/>
                  <a:gd name="T53" fmla="*/ 553331 h 724"/>
                  <a:gd name="T54" fmla="*/ 291606 w 732"/>
                  <a:gd name="T55" fmla="*/ 406437 h 724"/>
                  <a:gd name="T56" fmla="*/ 378907 w 732"/>
                  <a:gd name="T57" fmla="*/ 406437 h 724"/>
                  <a:gd name="T58" fmla="*/ 404108 w 732"/>
                  <a:gd name="T59" fmla="*/ 352366 h 724"/>
                  <a:gd name="T60" fmla="*/ 441009 w 732"/>
                  <a:gd name="T61" fmla="*/ 344255 h 724"/>
                  <a:gd name="T62" fmla="*/ 634513 w 732"/>
                  <a:gd name="T63" fmla="*/ 63985 h 72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732" h="724">
                    <a:moveTo>
                      <a:pt x="623" y="586"/>
                    </a:moveTo>
                    <a:cubicBezTo>
                      <a:pt x="644" y="586"/>
                      <a:pt x="661" y="603"/>
                      <a:pt x="661" y="624"/>
                    </a:cubicBezTo>
                    <a:cubicBezTo>
                      <a:pt x="661" y="645"/>
                      <a:pt x="644" y="662"/>
                      <a:pt x="623" y="662"/>
                    </a:cubicBezTo>
                    <a:cubicBezTo>
                      <a:pt x="602" y="662"/>
                      <a:pt x="585" y="645"/>
                      <a:pt x="585" y="624"/>
                    </a:cubicBezTo>
                    <a:cubicBezTo>
                      <a:pt x="585" y="603"/>
                      <a:pt x="602" y="586"/>
                      <a:pt x="623" y="586"/>
                    </a:cubicBezTo>
                    <a:close/>
                    <a:moveTo>
                      <a:pt x="479" y="421"/>
                    </a:moveTo>
                    <a:lnTo>
                      <a:pt x="489" y="441"/>
                    </a:lnTo>
                    <a:lnTo>
                      <a:pt x="468" y="461"/>
                    </a:lnTo>
                    <a:lnTo>
                      <a:pt x="449" y="480"/>
                    </a:lnTo>
                    <a:cubicBezTo>
                      <a:pt x="438" y="491"/>
                      <a:pt x="425" y="500"/>
                      <a:pt x="410" y="505"/>
                    </a:cubicBezTo>
                    <a:lnTo>
                      <a:pt x="539" y="633"/>
                    </a:lnTo>
                    <a:lnTo>
                      <a:pt x="600" y="715"/>
                    </a:lnTo>
                    <a:lnTo>
                      <a:pt x="632" y="724"/>
                    </a:lnTo>
                    <a:lnTo>
                      <a:pt x="722" y="633"/>
                    </a:lnTo>
                    <a:lnTo>
                      <a:pt x="713" y="600"/>
                    </a:lnTo>
                    <a:lnTo>
                      <a:pt x="632" y="540"/>
                    </a:lnTo>
                    <a:lnTo>
                      <a:pt x="511" y="419"/>
                    </a:lnTo>
                    <a:lnTo>
                      <a:pt x="499" y="431"/>
                    </a:lnTo>
                    <a:lnTo>
                      <a:pt x="479" y="421"/>
                    </a:lnTo>
                    <a:close/>
                    <a:moveTo>
                      <a:pt x="264" y="257"/>
                    </a:moveTo>
                    <a:lnTo>
                      <a:pt x="285" y="237"/>
                    </a:lnTo>
                    <a:lnTo>
                      <a:pt x="304" y="246"/>
                    </a:lnTo>
                    <a:lnTo>
                      <a:pt x="294" y="227"/>
                    </a:lnTo>
                    <a:lnTo>
                      <a:pt x="315" y="207"/>
                    </a:lnTo>
                    <a:lnTo>
                      <a:pt x="317" y="205"/>
                    </a:lnTo>
                    <a:cubicBezTo>
                      <a:pt x="322" y="193"/>
                      <a:pt x="325" y="181"/>
                      <a:pt x="325" y="170"/>
                    </a:cubicBezTo>
                    <a:cubicBezTo>
                      <a:pt x="325" y="84"/>
                      <a:pt x="242" y="0"/>
                      <a:pt x="156" y="1"/>
                    </a:cubicBezTo>
                    <a:cubicBezTo>
                      <a:pt x="156" y="1"/>
                      <a:pt x="146" y="11"/>
                      <a:pt x="141" y="16"/>
                    </a:cubicBezTo>
                    <a:cubicBezTo>
                      <a:pt x="210" y="85"/>
                      <a:pt x="204" y="74"/>
                      <a:pt x="204" y="116"/>
                    </a:cubicBezTo>
                    <a:cubicBezTo>
                      <a:pt x="204" y="151"/>
                      <a:pt x="149" y="205"/>
                      <a:pt x="116" y="205"/>
                    </a:cubicBezTo>
                    <a:cubicBezTo>
                      <a:pt x="72" y="205"/>
                      <a:pt x="86" y="212"/>
                      <a:pt x="16" y="142"/>
                    </a:cubicBezTo>
                    <a:cubicBezTo>
                      <a:pt x="10" y="147"/>
                      <a:pt x="1" y="157"/>
                      <a:pt x="1" y="157"/>
                    </a:cubicBezTo>
                    <a:cubicBezTo>
                      <a:pt x="2" y="243"/>
                      <a:pt x="83" y="325"/>
                      <a:pt x="169" y="325"/>
                    </a:cubicBezTo>
                    <a:cubicBezTo>
                      <a:pt x="185" y="325"/>
                      <a:pt x="201" y="320"/>
                      <a:pt x="218" y="312"/>
                    </a:cubicBezTo>
                    <a:lnTo>
                      <a:pt x="221" y="315"/>
                    </a:lnTo>
                    <a:cubicBezTo>
                      <a:pt x="226" y="301"/>
                      <a:pt x="234" y="288"/>
                      <a:pt x="246" y="276"/>
                    </a:cubicBezTo>
                    <a:lnTo>
                      <a:pt x="264" y="257"/>
                    </a:lnTo>
                    <a:close/>
                    <a:moveTo>
                      <a:pt x="705" y="71"/>
                    </a:moveTo>
                    <a:lnTo>
                      <a:pt x="655" y="20"/>
                    </a:lnTo>
                    <a:cubicBezTo>
                      <a:pt x="642" y="7"/>
                      <a:pt x="624" y="0"/>
                      <a:pt x="607" y="0"/>
                    </a:cubicBezTo>
                    <a:cubicBezTo>
                      <a:pt x="589" y="0"/>
                      <a:pt x="572" y="7"/>
                      <a:pt x="558" y="20"/>
                    </a:cubicBezTo>
                    <a:lnTo>
                      <a:pt x="344" y="235"/>
                    </a:lnTo>
                    <a:cubicBezTo>
                      <a:pt x="350" y="248"/>
                      <a:pt x="345" y="267"/>
                      <a:pt x="335" y="277"/>
                    </a:cubicBezTo>
                    <a:cubicBezTo>
                      <a:pt x="328" y="284"/>
                      <a:pt x="317" y="289"/>
                      <a:pt x="306" y="289"/>
                    </a:cubicBezTo>
                    <a:cubicBezTo>
                      <a:pt x="302" y="289"/>
                      <a:pt x="297" y="288"/>
                      <a:pt x="293" y="286"/>
                    </a:cubicBezTo>
                    <a:lnTo>
                      <a:pt x="274" y="305"/>
                    </a:lnTo>
                    <a:cubicBezTo>
                      <a:pt x="247" y="331"/>
                      <a:pt x="247" y="375"/>
                      <a:pt x="274" y="401"/>
                    </a:cubicBezTo>
                    <a:lnTo>
                      <a:pt x="278" y="405"/>
                    </a:lnTo>
                    <a:lnTo>
                      <a:pt x="110" y="572"/>
                    </a:lnTo>
                    <a:lnTo>
                      <a:pt x="65" y="589"/>
                    </a:lnTo>
                    <a:lnTo>
                      <a:pt x="0" y="682"/>
                    </a:lnTo>
                    <a:lnTo>
                      <a:pt x="42" y="724"/>
                    </a:lnTo>
                    <a:lnTo>
                      <a:pt x="135" y="659"/>
                    </a:lnTo>
                    <a:lnTo>
                      <a:pt x="152" y="614"/>
                    </a:lnTo>
                    <a:lnTo>
                      <a:pt x="319" y="447"/>
                    </a:lnTo>
                    <a:lnTo>
                      <a:pt x="324" y="451"/>
                    </a:lnTo>
                    <a:cubicBezTo>
                      <a:pt x="338" y="465"/>
                      <a:pt x="355" y="471"/>
                      <a:pt x="373" y="471"/>
                    </a:cubicBezTo>
                    <a:cubicBezTo>
                      <a:pt x="390" y="471"/>
                      <a:pt x="408" y="465"/>
                      <a:pt x="421" y="451"/>
                    </a:cubicBezTo>
                    <a:lnTo>
                      <a:pt x="440" y="433"/>
                    </a:lnTo>
                    <a:cubicBezTo>
                      <a:pt x="434" y="420"/>
                      <a:pt x="438" y="401"/>
                      <a:pt x="449" y="391"/>
                    </a:cubicBezTo>
                    <a:cubicBezTo>
                      <a:pt x="456" y="384"/>
                      <a:pt x="467" y="379"/>
                      <a:pt x="477" y="379"/>
                    </a:cubicBezTo>
                    <a:cubicBezTo>
                      <a:pt x="482" y="379"/>
                      <a:pt x="487" y="380"/>
                      <a:pt x="490" y="382"/>
                    </a:cubicBezTo>
                    <a:lnTo>
                      <a:pt x="705" y="167"/>
                    </a:lnTo>
                    <a:cubicBezTo>
                      <a:pt x="732" y="140"/>
                      <a:pt x="732" y="97"/>
                      <a:pt x="705" y="7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TextBox 46">
              <a:extLst>
                <a:ext uri="{FF2B5EF4-FFF2-40B4-BE49-F238E27FC236}">
                  <a16:creationId xmlns:a16="http://schemas.microsoft.com/office/drawing/2014/main" id="{7B6B7D74-F087-4BEC-85AA-4E49C67A9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2703" y="2159402"/>
              <a:ext cx="1393728" cy="30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084" tIns="31042" rIns="62084" bIns="31042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latin typeface="微软雅黑" panose="020B0503020204020204" pitchFamily="34" charset="-122"/>
                </a:rPr>
                <a:t>运维数据采集</a:t>
              </a:r>
              <a:endParaRPr lang="en-US" altLang="zh-CN" sz="16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TextBox 47">
              <a:extLst>
                <a:ext uri="{FF2B5EF4-FFF2-40B4-BE49-F238E27FC236}">
                  <a16:creationId xmlns:a16="http://schemas.microsoft.com/office/drawing/2014/main" id="{97B68355-C763-4627-BF39-0670BE7D0B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3984" y="2780928"/>
              <a:ext cx="2371856" cy="1037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2084" tIns="31042" rIns="62084" bIns="31042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统一规范并采集主机、数据库、中间件、调度任务、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API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等实体的参数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日志，将所有与数据服务相关的运维数据集中起来</a:t>
              </a:r>
            </a:p>
          </p:txBody>
        </p:sp>
        <p:sp>
          <p:nvSpPr>
            <p:cNvPr id="42" name="TextBox 48">
              <a:extLst>
                <a:ext uri="{FF2B5EF4-FFF2-40B4-BE49-F238E27FC236}">
                  <a16:creationId xmlns:a16="http://schemas.microsoft.com/office/drawing/2014/main" id="{33B1F611-5824-4BEB-8358-C6E199E0F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31187" y="2159402"/>
              <a:ext cx="1394986" cy="30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084" tIns="31042" rIns="62084" bIns="31042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chemeClr val="accent3"/>
                  </a:solidFill>
                  <a:latin typeface="微软雅黑" panose="020B0503020204020204" pitchFamily="34" charset="-122"/>
                </a:rPr>
                <a:t>运维数据打通</a:t>
              </a:r>
              <a:endParaRPr lang="en-US" altLang="zh-CN" sz="1600" b="1" dirty="0">
                <a:solidFill>
                  <a:schemeClr val="accent3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3" name="TextBox 49">
              <a:extLst>
                <a:ext uri="{FF2B5EF4-FFF2-40B4-BE49-F238E27FC236}">
                  <a16:creationId xmlns:a16="http://schemas.microsoft.com/office/drawing/2014/main" id="{4C1E68CE-9F03-4B1B-A4CA-5F226E2CB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1679" y="2780928"/>
              <a:ext cx="2319968" cy="893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2084" tIns="31042" rIns="62084" bIns="31042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以数据服务为中心将监控数据打通，构成数据的运维链路，作为全链监控和运维决策的基础</a:t>
              </a:r>
            </a:p>
          </p:txBody>
        </p:sp>
        <p:sp>
          <p:nvSpPr>
            <p:cNvPr id="44" name="TextBox 50">
              <a:extLst>
                <a:ext uri="{FF2B5EF4-FFF2-40B4-BE49-F238E27FC236}">
                  <a16:creationId xmlns:a16="http://schemas.microsoft.com/office/drawing/2014/main" id="{640EF278-07A2-42D8-814C-CD19E79CC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2703" y="5826749"/>
              <a:ext cx="1393728" cy="30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084" tIns="31042" rIns="62084" bIns="31042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运维监控预警</a:t>
              </a:r>
              <a:endPara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5" name="TextBox 51">
              <a:extLst>
                <a:ext uri="{FF2B5EF4-FFF2-40B4-BE49-F238E27FC236}">
                  <a16:creationId xmlns:a16="http://schemas.microsoft.com/office/drawing/2014/main" id="{58330975-D284-4994-909C-710494682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580" y="4253771"/>
              <a:ext cx="2342903" cy="1170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2084" tIns="31042" rIns="62084" bIns="31042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监控工作台呈现数据的监控和预警，监控组件和指标可根据需求灵活配置，并根据链路向上游追溯、向下游预警</a:t>
              </a:r>
            </a:p>
          </p:txBody>
        </p:sp>
        <p:sp>
          <p:nvSpPr>
            <p:cNvPr id="46" name="TextBox 52">
              <a:extLst>
                <a:ext uri="{FF2B5EF4-FFF2-40B4-BE49-F238E27FC236}">
                  <a16:creationId xmlns:a16="http://schemas.microsoft.com/office/drawing/2014/main" id="{EE40492C-87DE-4F9E-8D54-158763B60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08787" y="5836730"/>
              <a:ext cx="1394986" cy="30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084" tIns="31042" rIns="62084" bIns="31042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chemeClr val="accent4"/>
                  </a:solidFill>
                  <a:latin typeface="微软雅黑" panose="020B0503020204020204" pitchFamily="34" charset="-122"/>
                </a:rPr>
                <a:t>运维知识图谱</a:t>
              </a:r>
              <a:endParaRPr lang="en-US" altLang="zh-CN" sz="1600" b="1" dirty="0">
                <a:solidFill>
                  <a:schemeClr val="accent4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7" name="TextBox 53">
              <a:extLst>
                <a:ext uri="{FF2B5EF4-FFF2-40B4-BE49-F238E27FC236}">
                  <a16:creationId xmlns:a16="http://schemas.microsoft.com/office/drawing/2014/main" id="{F0F706D9-B9E4-4818-A278-51CE6952F8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1383" y="4176841"/>
              <a:ext cx="2260666" cy="893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2084" tIns="31042" rIns="62084" bIns="31042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构建运维知识图谱，将运链路中的实体和关系一体化呈现，支持运维的知识搜索和关系探索</a:t>
              </a:r>
            </a:p>
          </p:txBody>
        </p:sp>
        <p:sp>
          <p:nvSpPr>
            <p:cNvPr id="48" name="圆角矩形 3">
              <a:extLst>
                <a:ext uri="{FF2B5EF4-FFF2-40B4-BE49-F238E27FC236}">
                  <a16:creationId xmlns:a16="http://schemas.microsoft.com/office/drawing/2014/main" id="{8FC01DE7-FF2F-46B2-A693-CC9FC07AA99D}"/>
                </a:ext>
              </a:extLst>
            </p:cNvPr>
            <p:cNvSpPr/>
            <p:nvPr/>
          </p:nvSpPr>
          <p:spPr bwMode="auto">
            <a:xfrm>
              <a:off x="5223406" y="2259855"/>
              <a:ext cx="1891436" cy="402271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数据全链路监控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495D1CA3-1D3B-4CD5-B9FC-27C24DD4C733}"/>
                </a:ext>
              </a:extLst>
            </p:cNvPr>
            <p:cNvGrpSpPr/>
            <p:nvPr/>
          </p:nvGrpSpPr>
          <p:grpSpPr>
            <a:xfrm>
              <a:off x="3818432" y="2243014"/>
              <a:ext cx="529579" cy="523845"/>
              <a:chOff x="3920777" y="1219710"/>
              <a:chExt cx="529579" cy="523845"/>
            </a:xfrm>
          </p:grpSpPr>
          <p:sp>
            <p:nvSpPr>
              <p:cNvPr id="55" name="Oval 31">
                <a:extLst>
                  <a:ext uri="{FF2B5EF4-FFF2-40B4-BE49-F238E27FC236}">
                    <a16:creationId xmlns:a16="http://schemas.microsoft.com/office/drawing/2014/main" id="{EC1CB82B-7AB1-4EA8-86E4-811FE3CCB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5094" y="1226907"/>
                <a:ext cx="515262" cy="516648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Oval 31">
                <a:extLst>
                  <a:ext uri="{FF2B5EF4-FFF2-40B4-BE49-F238E27FC236}">
                    <a16:creationId xmlns:a16="http://schemas.microsoft.com/office/drawing/2014/main" id="{6F4289A4-E60D-4B3E-98FD-B2140597A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0777" y="1219710"/>
                <a:ext cx="515262" cy="516648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43F7A60-D541-4AF1-9BF0-1F84983E0DD1}"/>
                  </a:ext>
                </a:extLst>
              </p:cNvPr>
              <p:cNvSpPr/>
              <p:nvPr/>
            </p:nvSpPr>
            <p:spPr>
              <a:xfrm>
                <a:off x="3942519" y="1346769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采集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6F3654A8-0870-45F1-999F-94508FD370C0}"/>
                </a:ext>
              </a:extLst>
            </p:cNvPr>
            <p:cNvGrpSpPr/>
            <p:nvPr/>
          </p:nvGrpSpPr>
          <p:grpSpPr>
            <a:xfrm>
              <a:off x="7990238" y="2241278"/>
              <a:ext cx="529579" cy="523845"/>
              <a:chOff x="3920777" y="1219710"/>
              <a:chExt cx="529579" cy="523845"/>
            </a:xfrm>
          </p:grpSpPr>
          <p:sp>
            <p:nvSpPr>
              <p:cNvPr id="59" name="Oval 31">
                <a:extLst>
                  <a:ext uri="{FF2B5EF4-FFF2-40B4-BE49-F238E27FC236}">
                    <a16:creationId xmlns:a16="http://schemas.microsoft.com/office/drawing/2014/main" id="{398C62EB-F289-43FE-B497-BF381CB60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5094" y="1226907"/>
                <a:ext cx="515262" cy="516648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0" name="Oval 31">
                <a:extLst>
                  <a:ext uri="{FF2B5EF4-FFF2-40B4-BE49-F238E27FC236}">
                    <a16:creationId xmlns:a16="http://schemas.microsoft.com/office/drawing/2014/main" id="{9357590A-EBD7-4D04-A5D5-E25260931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0777" y="1219710"/>
                <a:ext cx="515262" cy="516648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EB806E8-1078-4AA5-AA0C-E59370CBB672}"/>
                  </a:ext>
                </a:extLst>
              </p:cNvPr>
              <p:cNvSpPr/>
              <p:nvPr/>
            </p:nvSpPr>
            <p:spPr>
              <a:xfrm>
                <a:off x="3942519" y="1346769"/>
                <a:ext cx="448908" cy="252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监控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1B63D75-9F92-47C0-81D3-D93566F53E66}"/>
                </a:ext>
              </a:extLst>
            </p:cNvPr>
            <p:cNvGrpSpPr/>
            <p:nvPr/>
          </p:nvGrpSpPr>
          <p:grpSpPr>
            <a:xfrm>
              <a:off x="3818432" y="5430724"/>
              <a:ext cx="529579" cy="523845"/>
              <a:chOff x="3920777" y="1219710"/>
              <a:chExt cx="529579" cy="523845"/>
            </a:xfrm>
          </p:grpSpPr>
          <p:sp>
            <p:nvSpPr>
              <p:cNvPr id="63" name="Oval 31">
                <a:extLst>
                  <a:ext uri="{FF2B5EF4-FFF2-40B4-BE49-F238E27FC236}">
                    <a16:creationId xmlns:a16="http://schemas.microsoft.com/office/drawing/2014/main" id="{024621E8-AA65-4D99-A68C-DC948052E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5094" y="1226907"/>
                <a:ext cx="515262" cy="516648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4" name="Oval 31">
                <a:extLst>
                  <a:ext uri="{FF2B5EF4-FFF2-40B4-BE49-F238E27FC236}">
                    <a16:creationId xmlns:a16="http://schemas.microsoft.com/office/drawing/2014/main" id="{FA05DC34-146F-4979-92EA-754D31670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0777" y="1219710"/>
                <a:ext cx="515262" cy="516648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993FE7B0-D9DD-4E86-B196-66BA79F5B92D}"/>
                  </a:ext>
                </a:extLst>
              </p:cNvPr>
              <p:cNvSpPr/>
              <p:nvPr/>
            </p:nvSpPr>
            <p:spPr>
              <a:xfrm>
                <a:off x="3942519" y="1346769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监控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EF0B4C2-589D-4D48-A884-A618B299E954}"/>
                </a:ext>
              </a:extLst>
            </p:cNvPr>
            <p:cNvGrpSpPr/>
            <p:nvPr/>
          </p:nvGrpSpPr>
          <p:grpSpPr>
            <a:xfrm>
              <a:off x="7990238" y="5454388"/>
              <a:ext cx="529579" cy="523845"/>
              <a:chOff x="3920777" y="1219710"/>
              <a:chExt cx="529579" cy="523845"/>
            </a:xfrm>
          </p:grpSpPr>
          <p:sp>
            <p:nvSpPr>
              <p:cNvPr id="67" name="Oval 31">
                <a:extLst>
                  <a:ext uri="{FF2B5EF4-FFF2-40B4-BE49-F238E27FC236}">
                    <a16:creationId xmlns:a16="http://schemas.microsoft.com/office/drawing/2014/main" id="{305D066A-E453-412F-BD17-46765BCAE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5094" y="1226907"/>
                <a:ext cx="515262" cy="516648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8" name="Oval 31">
                <a:extLst>
                  <a:ext uri="{FF2B5EF4-FFF2-40B4-BE49-F238E27FC236}">
                    <a16:creationId xmlns:a16="http://schemas.microsoft.com/office/drawing/2014/main" id="{B2E6EA49-19D9-4EAE-B0C7-FC0F76733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0777" y="1219710"/>
                <a:ext cx="515262" cy="516648"/>
              </a:xfrm>
              <a:prstGeom prst="ellipse">
                <a:avLst/>
              </a:prstGeom>
              <a:solidFill>
                <a:srgbClr val="475766"/>
              </a:solidFill>
              <a:ln w="63500">
                <a:noFill/>
                <a:round/>
                <a:headEnd/>
                <a:tailEnd/>
              </a:ln>
              <a:effectLst>
                <a:outerShdw blurRad="1016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itchFamily="34" charset="0"/>
                    <a:ea typeface="微软雅黑" pitchFamily="34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itchFamily="34" charset="0"/>
                    <a:ea typeface="仿宋_GB2312" pitchFamily="1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9EEC8BE-386E-4FFF-BECD-A64086604A5D}"/>
                  </a:ext>
                </a:extLst>
              </p:cNvPr>
              <p:cNvSpPr/>
              <p:nvPr/>
            </p:nvSpPr>
            <p:spPr>
              <a:xfrm>
                <a:off x="3942519" y="1346769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决策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5279BE1D-C1F9-4119-B489-EB43EDFB8F7D}"/>
              </a:ext>
            </a:extLst>
          </p:cNvPr>
          <p:cNvSpPr/>
          <p:nvPr/>
        </p:nvSpPr>
        <p:spPr>
          <a:xfrm>
            <a:off x="1373154" y="1071842"/>
            <a:ext cx="1009197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“监控体系分散”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，数据链路上的各种实体，分散监控、独立运维，出现数据故障时排查速度慢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“端到端监控”，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统一日志、故障告警、一站式监控，贯通的链式监控能够及时发现运维问题并告警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848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937984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数据云产品特性（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8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）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——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统一服务接入</a:t>
            </a:r>
          </a:p>
        </p:txBody>
      </p:sp>
      <p:sp>
        <p:nvSpPr>
          <p:cNvPr id="104" name="箭头: 右 103">
            <a:extLst>
              <a:ext uri="{FF2B5EF4-FFF2-40B4-BE49-F238E27FC236}">
                <a16:creationId xmlns:a16="http://schemas.microsoft.com/office/drawing/2014/main" id="{F7A2E4BA-2E4B-490B-BE47-BD4AAB638334}"/>
              </a:ext>
            </a:extLst>
          </p:cNvPr>
          <p:cNvSpPr/>
          <p:nvPr/>
        </p:nvSpPr>
        <p:spPr bwMode="auto">
          <a:xfrm rot="16200000">
            <a:off x="5605501" y="2884704"/>
            <a:ext cx="312920" cy="362350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500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FD9626AA-3CE4-4A95-8CB5-78191B3F2FDB}"/>
              </a:ext>
            </a:extLst>
          </p:cNvPr>
          <p:cNvSpPr/>
          <p:nvPr/>
        </p:nvSpPr>
        <p:spPr bwMode="auto">
          <a:xfrm rot="16200000">
            <a:off x="9532923" y="2884704"/>
            <a:ext cx="312920" cy="362350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500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3784B74-B4BE-492A-A838-9030C626B1DC}"/>
              </a:ext>
            </a:extLst>
          </p:cNvPr>
          <p:cNvSpPr/>
          <p:nvPr/>
        </p:nvSpPr>
        <p:spPr>
          <a:xfrm>
            <a:off x="6280587" y="2978656"/>
            <a:ext cx="2901646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defRPr/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可视化、产品化、工具化包装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960145C8-824A-40E4-952C-F9EF1061EE96}"/>
              </a:ext>
            </a:extLst>
          </p:cNvPr>
          <p:cNvGrpSpPr/>
          <p:nvPr/>
        </p:nvGrpSpPr>
        <p:grpSpPr>
          <a:xfrm>
            <a:off x="6120522" y="1774644"/>
            <a:ext cx="1438112" cy="1101301"/>
            <a:chOff x="8723683" y="2368714"/>
            <a:chExt cx="1510641" cy="1156843"/>
          </a:xfrm>
        </p:grpSpPr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C1F8D309-FA4C-46BF-9302-C11C355ED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55" b="88656" l="10895" r="887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" t="1918" r="1492" b="1706"/>
            <a:stretch/>
          </p:blipFill>
          <p:spPr>
            <a:xfrm>
              <a:off x="9177579" y="2368714"/>
              <a:ext cx="602850" cy="844606"/>
            </a:xfrm>
            <a:prstGeom prst="rect">
              <a:avLst/>
            </a:prstGeom>
            <a:ln>
              <a:noFill/>
            </a:ln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568F2816-9105-4F42-92C4-9B5D51346FB1}"/>
                </a:ext>
              </a:extLst>
            </p:cNvPr>
            <p:cNvSpPr txBox="1"/>
            <p:nvPr/>
          </p:nvSpPr>
          <p:spPr>
            <a:xfrm>
              <a:off x="8723683" y="3146040"/>
              <a:ext cx="1510641" cy="37951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zh-CN" altLang="en-US" sz="1067" dirty="0">
                  <a:latin typeface=""/>
                  <a:ea typeface="微软雅黑" panose="020B0503020204020204" pitchFamily="34" charset="-122"/>
                  <a:sym typeface=""/>
                </a:rPr>
                <a:t>业务数据监控</a:t>
              </a:r>
              <a:r>
                <a:rPr lang="en-US" altLang="zh-CN" sz="1067" dirty="0">
                  <a:latin typeface=""/>
                  <a:ea typeface="微软雅黑" panose="020B0503020204020204" pitchFamily="34" charset="-122"/>
                  <a:sym typeface=""/>
                </a:rPr>
                <a:t>/</a:t>
              </a:r>
              <a:r>
                <a:rPr lang="zh-CN" altLang="en-US" sz="1067" dirty="0">
                  <a:latin typeface=""/>
                  <a:ea typeface="微软雅黑" panose="020B0503020204020204" pitchFamily="34" charset="-122"/>
                  <a:sym typeface=""/>
                </a:rPr>
                <a:t>分析</a:t>
              </a: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AEF86C4-44AC-4F3E-A5A0-08DF9D64FF50}"/>
              </a:ext>
            </a:extLst>
          </p:cNvPr>
          <p:cNvGrpSpPr/>
          <p:nvPr/>
        </p:nvGrpSpPr>
        <p:grpSpPr>
          <a:xfrm>
            <a:off x="4675072" y="1774644"/>
            <a:ext cx="1081459" cy="1090623"/>
            <a:chOff x="8409889" y="1104504"/>
            <a:chExt cx="852001" cy="859220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3BB21F9E-4BE9-4CC3-9954-BB1FDE12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157" y="1104504"/>
              <a:ext cx="507464" cy="638490"/>
            </a:xfrm>
            <a:prstGeom prst="rect">
              <a:avLst/>
            </a:prstGeom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C69FCCB-B61C-4F0B-BC51-0BD2229C8F11}"/>
                </a:ext>
              </a:extLst>
            </p:cNvPr>
            <p:cNvSpPr txBox="1"/>
            <p:nvPr/>
          </p:nvSpPr>
          <p:spPr>
            <a:xfrm>
              <a:off x="8409889" y="1679086"/>
              <a:ext cx="852001" cy="28463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zh-CN" altLang="en-US" sz="1067" dirty="0">
                  <a:latin typeface=""/>
                  <a:ea typeface="微软雅黑" panose="020B0503020204020204" pitchFamily="34" charset="-122"/>
                  <a:sym typeface=""/>
                </a:rPr>
                <a:t>领导决策指标</a:t>
              </a: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EF397133-4295-4124-9061-A4628802BDF1}"/>
              </a:ext>
            </a:extLst>
          </p:cNvPr>
          <p:cNvGrpSpPr/>
          <p:nvPr/>
        </p:nvGrpSpPr>
        <p:grpSpPr>
          <a:xfrm>
            <a:off x="9546393" y="1822228"/>
            <a:ext cx="1101969" cy="1097829"/>
            <a:chOff x="8196066" y="2263600"/>
            <a:chExt cx="1101969" cy="1097829"/>
          </a:xfrm>
        </p:grpSpPr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C7D8DD20-5BA6-479A-85BF-A09FDB2A8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53" b="90047" l="9539" r="89803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26728" y="2263600"/>
              <a:ext cx="619680" cy="804631"/>
            </a:xfrm>
            <a:prstGeom prst="rect">
              <a:avLst/>
            </a:prstGeom>
            <a:ln>
              <a:noFill/>
            </a:ln>
          </p:spPr>
        </p:pic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E16C5F24-DD18-4498-84CD-6350A2E1B0AA}"/>
                </a:ext>
              </a:extLst>
            </p:cNvPr>
            <p:cNvSpPr txBox="1"/>
            <p:nvPr/>
          </p:nvSpPr>
          <p:spPr>
            <a:xfrm>
              <a:off x="8196066" y="2993281"/>
              <a:ext cx="1101969" cy="36814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1067" dirty="0">
                  <a:latin typeface=""/>
                  <a:ea typeface="微软雅黑" panose="020B0503020204020204" pitchFamily="34" charset="-122"/>
                  <a:sym typeface=""/>
                </a:rPr>
                <a:t>APP</a:t>
              </a:r>
              <a:r>
                <a:rPr lang="zh-CN" altLang="en-US" sz="1067" dirty="0">
                  <a:latin typeface=""/>
                  <a:ea typeface="微软雅黑" panose="020B0503020204020204" pitchFamily="34" charset="-122"/>
                  <a:sym typeface=""/>
                </a:rPr>
                <a:t>应用开发</a:t>
              </a: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2289938-10B6-401A-86D9-3E19440DE7C4}"/>
              </a:ext>
            </a:extLst>
          </p:cNvPr>
          <p:cNvGrpSpPr/>
          <p:nvPr/>
        </p:nvGrpSpPr>
        <p:grpSpPr>
          <a:xfrm>
            <a:off x="7893523" y="1772816"/>
            <a:ext cx="1136001" cy="1146187"/>
            <a:chOff x="8860895" y="1222862"/>
            <a:chExt cx="1136001" cy="1146186"/>
          </a:xfrm>
        </p:grpSpPr>
        <p:pic>
          <p:nvPicPr>
            <p:cNvPr id="117" name="图片 116">
              <a:extLst>
                <a:ext uri="{FF2B5EF4-FFF2-40B4-BE49-F238E27FC236}">
                  <a16:creationId xmlns:a16="http://schemas.microsoft.com/office/drawing/2014/main" id="{83A9B907-5C5C-419B-A1BD-EB8FA44DB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27" b="89884" l="9943" r="898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92925" y="1222862"/>
              <a:ext cx="671942" cy="83271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8BA10D41-BABF-4A8B-AAAA-9F0BC8B5527E}"/>
                </a:ext>
              </a:extLst>
            </p:cNvPr>
            <p:cNvSpPr txBox="1"/>
            <p:nvPr/>
          </p:nvSpPr>
          <p:spPr>
            <a:xfrm>
              <a:off x="8860895" y="1989531"/>
              <a:ext cx="1136001" cy="37951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zh-CN" altLang="en-US" sz="1100" dirty="0">
                  <a:latin typeface=""/>
                  <a:ea typeface="微软雅黑" panose="020B0503020204020204" pitchFamily="34" charset="-122"/>
                  <a:sym typeface=""/>
                </a:rPr>
                <a:t>数据挖掘训练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06151A3-8BF9-4A9F-A078-4985E5246189}"/>
              </a:ext>
            </a:extLst>
          </p:cNvPr>
          <p:cNvGrpSpPr/>
          <p:nvPr/>
        </p:nvGrpSpPr>
        <p:grpSpPr>
          <a:xfrm>
            <a:off x="2003507" y="2193802"/>
            <a:ext cx="2418157" cy="436407"/>
            <a:chOff x="1079742" y="1710206"/>
            <a:chExt cx="2418157" cy="436407"/>
          </a:xfrm>
        </p:grpSpPr>
        <p:sp>
          <p:nvSpPr>
            <p:cNvPr id="55" name="箭头: 五边形 54">
              <a:extLst>
                <a:ext uri="{FF2B5EF4-FFF2-40B4-BE49-F238E27FC236}">
                  <a16:creationId xmlns:a16="http://schemas.microsoft.com/office/drawing/2014/main" id="{E870626B-0B27-4EBC-AFC9-17EE03610542}"/>
                </a:ext>
              </a:extLst>
            </p:cNvPr>
            <p:cNvSpPr/>
            <p:nvPr/>
          </p:nvSpPr>
          <p:spPr bwMode="auto">
            <a:xfrm>
              <a:off x="1095943" y="1710206"/>
              <a:ext cx="2401956" cy="436407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AF017ED-54D3-4603-9502-0A651D767DBD}"/>
                </a:ext>
              </a:extLst>
            </p:cNvPr>
            <p:cNvSpPr/>
            <p:nvPr/>
          </p:nvSpPr>
          <p:spPr>
            <a:xfrm>
              <a:off x="1079742" y="1735816"/>
              <a:ext cx="2120658" cy="362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121917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多角色可视化工作台</a:t>
              </a:r>
              <a:endParaRPr lang="en-US" altLang="zh-CN" sz="16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0561017-CE58-4610-8FCB-CF376A484A05}"/>
              </a:ext>
            </a:extLst>
          </p:cNvPr>
          <p:cNvCxnSpPr>
            <a:cxnSpLocks/>
          </p:cNvCxnSpPr>
          <p:nvPr/>
        </p:nvCxnSpPr>
        <p:spPr>
          <a:xfrm>
            <a:off x="4542170" y="4869160"/>
            <a:ext cx="6552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54211C50-86E8-4F90-8B1D-E54008A1E500}"/>
              </a:ext>
            </a:extLst>
          </p:cNvPr>
          <p:cNvGrpSpPr/>
          <p:nvPr/>
        </p:nvGrpSpPr>
        <p:grpSpPr>
          <a:xfrm>
            <a:off x="3575720" y="3344162"/>
            <a:ext cx="7961085" cy="3107779"/>
            <a:chOff x="1349328" y="3373867"/>
            <a:chExt cx="7961085" cy="3107779"/>
          </a:xfrm>
        </p:grpSpPr>
        <p:sp>
          <p:nvSpPr>
            <p:cNvPr id="98" name="箭头: 右 97">
              <a:extLst>
                <a:ext uri="{FF2B5EF4-FFF2-40B4-BE49-F238E27FC236}">
                  <a16:creationId xmlns:a16="http://schemas.microsoft.com/office/drawing/2014/main" id="{07D33F73-8AA9-491D-8732-C50BD7AAED30}"/>
                </a:ext>
              </a:extLst>
            </p:cNvPr>
            <p:cNvSpPr/>
            <p:nvPr/>
          </p:nvSpPr>
          <p:spPr bwMode="auto">
            <a:xfrm rot="16200000">
              <a:off x="897411" y="5708844"/>
              <a:ext cx="1218370" cy="314536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400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5247E1C-E3A5-44EA-8A91-E46BEC22E393}"/>
                </a:ext>
              </a:extLst>
            </p:cNvPr>
            <p:cNvSpPr/>
            <p:nvPr/>
          </p:nvSpPr>
          <p:spPr>
            <a:xfrm>
              <a:off x="1612124" y="5404428"/>
              <a:ext cx="34401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向上透明</a:t>
              </a:r>
            </a:p>
          </p:txBody>
        </p:sp>
        <p:sp>
          <p:nvSpPr>
            <p:cNvPr id="135" name="箭头: 右 134">
              <a:extLst>
                <a:ext uri="{FF2B5EF4-FFF2-40B4-BE49-F238E27FC236}">
                  <a16:creationId xmlns:a16="http://schemas.microsoft.com/office/drawing/2014/main" id="{A7DDBD42-765F-4AC1-AF4F-6C17F833B70E}"/>
                </a:ext>
              </a:extLst>
            </p:cNvPr>
            <p:cNvSpPr/>
            <p:nvPr/>
          </p:nvSpPr>
          <p:spPr bwMode="auto">
            <a:xfrm rot="16200000">
              <a:off x="951459" y="3948981"/>
              <a:ext cx="1110275" cy="314536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400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FE493909-58EA-4C8E-AB56-4E64BAE5CC47}"/>
                </a:ext>
              </a:extLst>
            </p:cNvPr>
            <p:cNvSpPr/>
            <p:nvPr/>
          </p:nvSpPr>
          <p:spPr>
            <a:xfrm>
              <a:off x="1626575" y="3603183"/>
              <a:ext cx="34401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向上感知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E63DB61-DCA8-4FD3-A98C-57F013A0353B}"/>
                </a:ext>
              </a:extLst>
            </p:cNvPr>
            <p:cNvGrpSpPr/>
            <p:nvPr/>
          </p:nvGrpSpPr>
          <p:grpSpPr>
            <a:xfrm>
              <a:off x="2050795" y="3373867"/>
              <a:ext cx="7259618" cy="3101429"/>
              <a:chOff x="2050795" y="3373867"/>
              <a:chExt cx="8845575" cy="3101429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E3E5D45D-2E96-4D0E-90CD-03B54ECC2A8C}"/>
                  </a:ext>
                </a:extLst>
              </p:cNvPr>
              <p:cNvSpPr/>
              <p:nvPr/>
            </p:nvSpPr>
            <p:spPr bwMode="auto">
              <a:xfrm>
                <a:off x="2050795" y="5579949"/>
                <a:ext cx="8845575" cy="895347"/>
              </a:xfrm>
              <a:prstGeom prst="rect">
                <a:avLst/>
              </a:prstGeom>
              <a:solidFill>
                <a:srgbClr val="0070C0"/>
              </a:solidFill>
              <a:ln w="3175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7000" rIns="0" bIns="54000" anchor="t" anchorCtr="0">
                <a:noAutofit/>
              </a:bodyPr>
              <a:lstStyle/>
              <a:p>
                <a:pPr algn="ctr" defTabSz="617122"/>
                <a:endParaRPr kumimoji="1"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  <a:sym typeface="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BD296097-316A-4E73-A624-A3C83D746C80}"/>
                  </a:ext>
                </a:extLst>
              </p:cNvPr>
              <p:cNvSpPr/>
              <p:nvPr/>
            </p:nvSpPr>
            <p:spPr>
              <a:xfrm>
                <a:off x="2050795" y="3373867"/>
                <a:ext cx="8845574" cy="14077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noFill/>
                <a:prstDash val="dash"/>
                <a:miter lim="800000"/>
              </a:ln>
              <a:effectLst/>
            </p:spPr>
            <p:txBody>
              <a:bodyPr rtlCol="0" anchor="t"/>
              <a:lstStyle/>
              <a:p>
                <a:pPr algn="ctr" defTabSz="685800">
                  <a:lnSpc>
                    <a:spcPct val="150000"/>
                  </a:lnSpc>
                  <a:defRPr/>
                </a:pPr>
                <a:endParaRPr kumimoji="1" lang="zh-CN" altLang="en-US" sz="11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8A9F7CE2-0235-4AE2-ADC2-ABA8FFE0FB0C}"/>
                  </a:ext>
                </a:extLst>
              </p:cNvPr>
              <p:cNvSpPr/>
              <p:nvPr/>
            </p:nvSpPr>
            <p:spPr>
              <a:xfrm>
                <a:off x="2218143" y="3412877"/>
                <a:ext cx="36238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defRPr/>
                </a:pP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大数据能力池</a:t>
                </a:r>
                <a:endPara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endParaRPr>
              </a:p>
            </p:txBody>
          </p: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571D1190-3D1F-4B10-87CF-D766AE50006D}"/>
                  </a:ext>
                </a:extLst>
              </p:cNvPr>
              <p:cNvGrpSpPr/>
              <p:nvPr/>
            </p:nvGrpSpPr>
            <p:grpSpPr>
              <a:xfrm>
                <a:off x="2785559" y="3573406"/>
                <a:ext cx="7627687" cy="1073812"/>
                <a:chOff x="1796532" y="3448821"/>
                <a:chExt cx="4251605" cy="833282"/>
              </a:xfrm>
            </p:grpSpPr>
            <p:sp>
              <p:nvSpPr>
                <p:cNvPr id="139" name="矩形: 圆角 34">
                  <a:extLst>
                    <a:ext uri="{FF2B5EF4-FFF2-40B4-BE49-F238E27FC236}">
                      <a16:creationId xmlns:a16="http://schemas.microsoft.com/office/drawing/2014/main" id="{EBFCF777-6A33-40CD-B471-1F8CB8C2781C}"/>
                    </a:ext>
                  </a:extLst>
                </p:cNvPr>
                <p:cNvSpPr/>
                <p:nvPr/>
              </p:nvSpPr>
              <p:spPr bwMode="auto">
                <a:xfrm>
                  <a:off x="1802587" y="3448821"/>
                  <a:ext cx="1304791" cy="377238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"/>
                    </a:rPr>
                    <a:t>存储能力</a:t>
                  </a:r>
                </a:p>
              </p:txBody>
            </p:sp>
            <p:sp>
              <p:nvSpPr>
                <p:cNvPr id="140" name="矩形: 圆角 34">
                  <a:extLst>
                    <a:ext uri="{FF2B5EF4-FFF2-40B4-BE49-F238E27FC236}">
                      <a16:creationId xmlns:a16="http://schemas.microsoft.com/office/drawing/2014/main" id="{52C4E509-85E2-48CB-8C0F-5E1279BE3B8D}"/>
                    </a:ext>
                  </a:extLst>
                </p:cNvPr>
                <p:cNvSpPr/>
                <p:nvPr/>
              </p:nvSpPr>
              <p:spPr bwMode="auto">
                <a:xfrm>
                  <a:off x="1796532" y="3900864"/>
                  <a:ext cx="1304791" cy="377238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"/>
                    </a:rPr>
                    <a:t>计算能力</a:t>
                  </a:r>
                </a:p>
              </p:txBody>
            </p:sp>
            <p:sp>
              <p:nvSpPr>
                <p:cNvPr id="141" name="矩形: 圆角 34">
                  <a:extLst>
                    <a:ext uri="{FF2B5EF4-FFF2-40B4-BE49-F238E27FC236}">
                      <a16:creationId xmlns:a16="http://schemas.microsoft.com/office/drawing/2014/main" id="{5CFE0654-628C-4D9D-8EF1-38F4C4BD1014}"/>
                    </a:ext>
                  </a:extLst>
                </p:cNvPr>
                <p:cNvSpPr/>
                <p:nvPr/>
              </p:nvSpPr>
              <p:spPr bwMode="auto">
                <a:xfrm>
                  <a:off x="3302045" y="3452822"/>
                  <a:ext cx="1304791" cy="377238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"/>
                    </a:rPr>
                    <a:t>中间件服务</a:t>
                  </a:r>
                </a:p>
              </p:txBody>
            </p:sp>
            <p:sp>
              <p:nvSpPr>
                <p:cNvPr id="142" name="矩形: 圆角 34">
                  <a:extLst>
                    <a:ext uri="{FF2B5EF4-FFF2-40B4-BE49-F238E27FC236}">
                      <a16:creationId xmlns:a16="http://schemas.microsoft.com/office/drawing/2014/main" id="{5CA6CD0B-86B1-4BFC-ACA5-1A16DC8A7321}"/>
                    </a:ext>
                  </a:extLst>
                </p:cNvPr>
                <p:cNvSpPr/>
                <p:nvPr/>
              </p:nvSpPr>
              <p:spPr bwMode="auto">
                <a:xfrm>
                  <a:off x="3295990" y="3904865"/>
                  <a:ext cx="1304791" cy="377238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"/>
                    </a:rPr>
                    <a:t>端到端监控</a:t>
                  </a:r>
                </a:p>
              </p:txBody>
            </p:sp>
            <p:sp>
              <p:nvSpPr>
                <p:cNvPr id="143" name="矩形: 圆角 34">
                  <a:extLst>
                    <a:ext uri="{FF2B5EF4-FFF2-40B4-BE49-F238E27FC236}">
                      <a16:creationId xmlns:a16="http://schemas.microsoft.com/office/drawing/2014/main" id="{36A5D5C3-DAAB-43FB-BE20-B47C2C1DFA2C}"/>
                    </a:ext>
                  </a:extLst>
                </p:cNvPr>
                <p:cNvSpPr/>
                <p:nvPr/>
              </p:nvSpPr>
              <p:spPr bwMode="auto">
                <a:xfrm>
                  <a:off x="4743346" y="3452822"/>
                  <a:ext cx="1304791" cy="377238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"/>
                    </a:rPr>
                    <a:t>应用快速部署</a:t>
                  </a:r>
                </a:p>
              </p:txBody>
            </p:sp>
            <p:sp>
              <p:nvSpPr>
                <p:cNvPr id="152" name="矩形: 圆角 34">
                  <a:extLst>
                    <a:ext uri="{FF2B5EF4-FFF2-40B4-BE49-F238E27FC236}">
                      <a16:creationId xmlns:a16="http://schemas.microsoft.com/office/drawing/2014/main" id="{A74A425B-28A9-4FB7-832E-3C84F8B2BEA8}"/>
                    </a:ext>
                  </a:extLst>
                </p:cNvPr>
                <p:cNvSpPr/>
                <p:nvPr/>
              </p:nvSpPr>
              <p:spPr bwMode="auto">
                <a:xfrm>
                  <a:off x="4742903" y="3904865"/>
                  <a:ext cx="1304791" cy="377238"/>
                </a:xfrm>
                <a:prstGeom prst="rect">
                  <a:avLst/>
                </a:prstGeom>
                <a:noFill/>
                <a:ln w="6350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zh-CN" altLang="en-US" sz="14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"/>
                    </a:rPr>
                    <a:t>应用负载均衡</a:t>
                  </a:r>
                </a:p>
              </p:txBody>
            </p:sp>
          </p:grp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685E5D4D-DCAA-41D6-B92D-42472C41E2FD}"/>
                  </a:ext>
                </a:extLst>
              </p:cNvPr>
              <p:cNvSpPr/>
              <p:nvPr/>
            </p:nvSpPr>
            <p:spPr>
              <a:xfrm>
                <a:off x="5073449" y="5235152"/>
                <a:ext cx="2588025" cy="269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defRPr/>
                </a:pP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能力封装</a:t>
                </a:r>
                <a:endPara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54" name="箭头: 右 153">
                <a:extLst>
                  <a:ext uri="{FF2B5EF4-FFF2-40B4-BE49-F238E27FC236}">
                    <a16:creationId xmlns:a16="http://schemas.microsoft.com/office/drawing/2014/main" id="{F239A9CF-0E3C-4EC7-B5CA-5BC2DE82A425}"/>
                  </a:ext>
                </a:extLst>
              </p:cNvPr>
              <p:cNvSpPr/>
              <p:nvPr/>
            </p:nvSpPr>
            <p:spPr bwMode="auto">
              <a:xfrm rot="16200000">
                <a:off x="4392560" y="5143457"/>
                <a:ext cx="302434" cy="323186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55" name="箭头: 右 154">
                <a:extLst>
                  <a:ext uri="{FF2B5EF4-FFF2-40B4-BE49-F238E27FC236}">
                    <a16:creationId xmlns:a16="http://schemas.microsoft.com/office/drawing/2014/main" id="{B491119E-3EF6-4436-BD23-3981A1C2C2E3}"/>
                  </a:ext>
                </a:extLst>
              </p:cNvPr>
              <p:cNvSpPr/>
              <p:nvPr/>
            </p:nvSpPr>
            <p:spPr bwMode="auto">
              <a:xfrm rot="16200000">
                <a:off x="7895489" y="5143457"/>
                <a:ext cx="302434" cy="323186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endParaRPr>
              </a:p>
            </p:txBody>
          </p: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C84B878E-103A-49A8-87F8-9B54159539D6}"/>
                  </a:ext>
                </a:extLst>
              </p:cNvPr>
              <p:cNvGrpSpPr/>
              <p:nvPr/>
            </p:nvGrpSpPr>
            <p:grpSpPr>
              <a:xfrm>
                <a:off x="2306152" y="5658309"/>
                <a:ext cx="8534093" cy="625993"/>
                <a:chOff x="2975715" y="5439846"/>
                <a:chExt cx="8512855" cy="594061"/>
              </a:xfrm>
            </p:grpSpPr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F429B9D6-166B-4B89-BF2D-C143A2513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9310" y="5439846"/>
                  <a:ext cx="0" cy="56314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8" name="组合 157">
                  <a:extLst>
                    <a:ext uri="{FF2B5EF4-FFF2-40B4-BE49-F238E27FC236}">
                      <a16:creationId xmlns:a16="http://schemas.microsoft.com/office/drawing/2014/main" id="{325781D1-5D4C-4998-B8B3-DFC0968B9A7B}"/>
                    </a:ext>
                  </a:extLst>
                </p:cNvPr>
                <p:cNvGrpSpPr/>
                <p:nvPr/>
              </p:nvGrpSpPr>
              <p:grpSpPr>
                <a:xfrm>
                  <a:off x="2975715" y="5441138"/>
                  <a:ext cx="990621" cy="557757"/>
                  <a:chOff x="3681316" y="5542738"/>
                  <a:chExt cx="990621" cy="557757"/>
                </a:xfrm>
              </p:grpSpPr>
              <p:sp>
                <p:nvSpPr>
                  <p:cNvPr id="173" name="矩形 172">
                    <a:extLst>
                      <a:ext uri="{FF2B5EF4-FFF2-40B4-BE49-F238E27FC236}">
                        <a16:creationId xmlns:a16="http://schemas.microsoft.com/office/drawing/2014/main" id="{CCDC6F52-5708-487F-9BA5-DB32985EBC98}"/>
                      </a:ext>
                    </a:extLst>
                  </p:cNvPr>
                  <p:cNvSpPr/>
                  <p:nvPr/>
                </p:nvSpPr>
                <p:spPr>
                  <a:xfrm>
                    <a:off x="3681316" y="5866834"/>
                    <a:ext cx="990621" cy="2336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1000" dirty="0" err="1">
                        <a:solidFill>
                          <a:schemeClr val="bg1"/>
                        </a:solidFill>
                        <a:effectLst>
                          <a:outerShdw blurRad="266700" algn="tl" rotWithShape="0">
                            <a:schemeClr val="tx2">
                              <a:lumMod val="40000"/>
                              <a:lumOff val="60000"/>
                              <a:alpha val="55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CirroData</a:t>
                    </a:r>
                    <a:endParaRPr lang="zh-CN" altLang="en-US" sz="10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74" name="矩形 173">
                    <a:extLst>
                      <a:ext uri="{FF2B5EF4-FFF2-40B4-BE49-F238E27FC236}">
                        <a16:creationId xmlns:a16="http://schemas.microsoft.com/office/drawing/2014/main" id="{94FBEAF1-52D7-4742-9D74-2DA51ADE41DA}"/>
                      </a:ext>
                    </a:extLst>
                  </p:cNvPr>
                  <p:cNvSpPr/>
                  <p:nvPr/>
                </p:nvSpPr>
                <p:spPr>
                  <a:xfrm>
                    <a:off x="3825550" y="5542738"/>
                    <a:ext cx="736862" cy="2920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400" b="1" dirty="0">
                        <a:solidFill>
                          <a:schemeClr val="bg1"/>
                        </a:solidFill>
                        <a:effectLst>
                          <a:outerShdw blurRad="266700" algn="tl" rotWithShape="0">
                            <a:schemeClr val="tx2">
                              <a:lumMod val="40000"/>
                              <a:lumOff val="60000"/>
                              <a:alpha val="55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MPP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593F12AD-14B4-45C3-8828-3F1CD2867172}"/>
                    </a:ext>
                  </a:extLst>
                </p:cNvPr>
                <p:cNvGrpSpPr/>
                <p:nvPr/>
              </p:nvGrpSpPr>
              <p:grpSpPr>
                <a:xfrm>
                  <a:off x="4136830" y="5447185"/>
                  <a:ext cx="1939835" cy="552181"/>
                  <a:chOff x="4724863" y="5548785"/>
                  <a:chExt cx="1939835" cy="552181"/>
                </a:xfrm>
              </p:grpSpPr>
              <p:sp>
                <p:nvSpPr>
                  <p:cNvPr id="171" name="矩形 170">
                    <a:extLst>
                      <a:ext uri="{FF2B5EF4-FFF2-40B4-BE49-F238E27FC236}">
                        <a16:creationId xmlns:a16="http://schemas.microsoft.com/office/drawing/2014/main" id="{9004D77A-6623-475A-A845-D51F96E23D69}"/>
                      </a:ext>
                    </a:extLst>
                  </p:cNvPr>
                  <p:cNvSpPr/>
                  <p:nvPr/>
                </p:nvSpPr>
                <p:spPr>
                  <a:xfrm>
                    <a:off x="5074946" y="5548785"/>
                    <a:ext cx="1131988" cy="2920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1400" b="1" dirty="0">
                        <a:solidFill>
                          <a:schemeClr val="bg1"/>
                        </a:solidFill>
                        <a:effectLst>
                          <a:outerShdw blurRad="266700" algn="tl" rotWithShape="0">
                            <a:schemeClr val="tx2">
                              <a:lumMod val="40000"/>
                              <a:lumOff val="60000"/>
                              <a:alpha val="55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Hadoop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72" name="矩形 171">
                    <a:extLst>
                      <a:ext uri="{FF2B5EF4-FFF2-40B4-BE49-F238E27FC236}">
                        <a16:creationId xmlns:a16="http://schemas.microsoft.com/office/drawing/2014/main" id="{C856F4AD-FED9-4BA7-A8D4-2EB83E5226AE}"/>
                      </a:ext>
                    </a:extLst>
                  </p:cNvPr>
                  <p:cNvSpPr/>
                  <p:nvPr/>
                </p:nvSpPr>
                <p:spPr>
                  <a:xfrm>
                    <a:off x="4724863" y="5867305"/>
                    <a:ext cx="1939835" cy="2336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000" dirty="0">
                        <a:solidFill>
                          <a:schemeClr val="bg1"/>
                        </a:solidFill>
                        <a:effectLst>
                          <a:outerShdw blurRad="266700" algn="tl" rotWithShape="0">
                            <a:schemeClr val="tx2">
                              <a:lumMod val="40000"/>
                              <a:lumOff val="60000"/>
                              <a:alpha val="55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HDFS   Hive   </a:t>
                    </a:r>
                    <a:r>
                      <a:rPr lang="en-US" altLang="zh-CN" sz="1000" dirty="0" err="1">
                        <a:solidFill>
                          <a:schemeClr val="bg1"/>
                        </a:solidFill>
                        <a:effectLst>
                          <a:outerShdw blurRad="266700" algn="tl" rotWithShape="0">
                            <a:schemeClr val="tx2">
                              <a:lumMod val="40000"/>
                              <a:lumOff val="60000"/>
                              <a:alpha val="55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Hbase</a:t>
                    </a:r>
                    <a:r>
                      <a:rPr lang="en-US" altLang="zh-CN" sz="1000" dirty="0">
                        <a:solidFill>
                          <a:schemeClr val="bg1"/>
                        </a:solidFill>
                        <a:effectLst>
                          <a:outerShdw blurRad="266700" algn="tl" rotWithShape="0">
                            <a:schemeClr val="tx2">
                              <a:lumMod val="40000"/>
                              <a:lumOff val="60000"/>
                              <a:alpha val="55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… </a:t>
                    </a:r>
                  </a:p>
                </p:txBody>
              </p:sp>
            </p:grpSp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B3A2D599-2072-46B5-A5AF-C41E08B23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7327" y="5464167"/>
                  <a:ext cx="0" cy="56314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4C913BE1-096D-4B50-BF71-F63E4D7AD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12866" y="5470758"/>
                  <a:ext cx="0" cy="56314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2" name="组合 161">
                  <a:extLst>
                    <a:ext uri="{FF2B5EF4-FFF2-40B4-BE49-F238E27FC236}">
                      <a16:creationId xmlns:a16="http://schemas.microsoft.com/office/drawing/2014/main" id="{45A52832-4CCF-46A3-BF02-9F50BA49BCC9}"/>
                    </a:ext>
                  </a:extLst>
                </p:cNvPr>
                <p:cNvGrpSpPr/>
                <p:nvPr/>
              </p:nvGrpSpPr>
              <p:grpSpPr>
                <a:xfrm>
                  <a:off x="6415879" y="5464167"/>
                  <a:ext cx="2009466" cy="552182"/>
                  <a:chOff x="4710902" y="5548785"/>
                  <a:chExt cx="2326998" cy="552182"/>
                </a:xfrm>
              </p:grpSpPr>
              <p:sp>
                <p:nvSpPr>
                  <p:cNvPr id="169" name="矩形 168">
                    <a:extLst>
                      <a:ext uri="{FF2B5EF4-FFF2-40B4-BE49-F238E27FC236}">
                        <a16:creationId xmlns:a16="http://schemas.microsoft.com/office/drawing/2014/main" id="{18141DBB-9DA6-4267-A07A-A19823AF448B}"/>
                      </a:ext>
                    </a:extLst>
                  </p:cNvPr>
                  <p:cNvSpPr/>
                  <p:nvPr/>
                </p:nvSpPr>
                <p:spPr>
                  <a:xfrm>
                    <a:off x="5416291" y="5548785"/>
                    <a:ext cx="961862" cy="2920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400" b="1" dirty="0">
                        <a:solidFill>
                          <a:schemeClr val="bg1"/>
                        </a:solidFill>
                        <a:effectLst>
                          <a:outerShdw blurRad="266700" algn="tl" rotWithShape="0">
                            <a:schemeClr val="tx2">
                              <a:lumMod val="40000"/>
                              <a:lumOff val="60000"/>
                              <a:alpha val="55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DB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70" name="矩形 169">
                    <a:extLst>
                      <a:ext uri="{FF2B5EF4-FFF2-40B4-BE49-F238E27FC236}">
                        <a16:creationId xmlns:a16="http://schemas.microsoft.com/office/drawing/2014/main" id="{ECAF0E00-C75B-461B-B89D-530B6E13AC1D}"/>
                      </a:ext>
                    </a:extLst>
                  </p:cNvPr>
                  <p:cNvSpPr/>
                  <p:nvPr/>
                </p:nvSpPr>
                <p:spPr>
                  <a:xfrm>
                    <a:off x="4710902" y="5867306"/>
                    <a:ext cx="2326998" cy="2336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000" dirty="0" err="1">
                        <a:solidFill>
                          <a:schemeClr val="bg1"/>
                        </a:solidFill>
                        <a:effectLst>
                          <a:outerShdw blurRad="266700" algn="tl" rotWithShape="0">
                            <a:schemeClr val="tx2">
                              <a:lumMod val="40000"/>
                              <a:lumOff val="60000"/>
                              <a:alpha val="55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Mysql</a:t>
                    </a:r>
                    <a:r>
                      <a:rPr lang="en-US" altLang="zh-CN" sz="1000" dirty="0">
                        <a:solidFill>
                          <a:schemeClr val="bg1"/>
                        </a:solidFill>
                        <a:effectLst>
                          <a:outerShdw blurRad="266700" algn="tl" rotWithShape="0">
                            <a:schemeClr val="tx2">
                              <a:lumMod val="40000"/>
                              <a:lumOff val="60000"/>
                              <a:alpha val="55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Oracle  Redis  … </a:t>
                    </a:r>
                  </a:p>
                </p:txBody>
              </p:sp>
            </p:grpSp>
            <p:grpSp>
              <p:nvGrpSpPr>
                <p:cNvPr id="163" name="组合 162">
                  <a:extLst>
                    <a:ext uri="{FF2B5EF4-FFF2-40B4-BE49-F238E27FC236}">
                      <a16:creationId xmlns:a16="http://schemas.microsoft.com/office/drawing/2014/main" id="{678A9D76-E887-479B-BE42-D37796CD52B0}"/>
                    </a:ext>
                  </a:extLst>
                </p:cNvPr>
                <p:cNvGrpSpPr/>
                <p:nvPr/>
              </p:nvGrpSpPr>
              <p:grpSpPr>
                <a:xfrm>
                  <a:off x="8601486" y="5464167"/>
                  <a:ext cx="2887084" cy="556250"/>
                  <a:chOff x="4993523" y="5548785"/>
                  <a:chExt cx="4291508" cy="556250"/>
                </a:xfrm>
              </p:grpSpPr>
              <p:sp>
                <p:nvSpPr>
                  <p:cNvPr id="165" name="矩形 164">
                    <a:extLst>
                      <a:ext uri="{FF2B5EF4-FFF2-40B4-BE49-F238E27FC236}">
                        <a16:creationId xmlns:a16="http://schemas.microsoft.com/office/drawing/2014/main" id="{A9F3A30A-4AEF-4611-843D-E232A5EF0CCB}"/>
                      </a:ext>
                    </a:extLst>
                  </p:cNvPr>
                  <p:cNvSpPr/>
                  <p:nvPr/>
                </p:nvSpPr>
                <p:spPr>
                  <a:xfrm>
                    <a:off x="5512271" y="5548785"/>
                    <a:ext cx="1371545" cy="2920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流处理</a:t>
                    </a:r>
                  </a:p>
                </p:txBody>
              </p:sp>
              <p:sp>
                <p:nvSpPr>
                  <p:cNvPr id="166" name="矩形 165">
                    <a:extLst>
                      <a:ext uri="{FF2B5EF4-FFF2-40B4-BE49-F238E27FC236}">
                        <a16:creationId xmlns:a16="http://schemas.microsoft.com/office/drawing/2014/main" id="{A82FAD96-3C96-4D3E-845E-0A56955B7069}"/>
                      </a:ext>
                    </a:extLst>
                  </p:cNvPr>
                  <p:cNvSpPr/>
                  <p:nvPr/>
                </p:nvSpPr>
                <p:spPr>
                  <a:xfrm>
                    <a:off x="4993523" y="5867306"/>
                    <a:ext cx="2340082" cy="2336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000" dirty="0">
                        <a:solidFill>
                          <a:schemeClr val="bg1"/>
                        </a:solidFill>
                        <a:effectLst>
                          <a:outerShdw blurRad="266700" algn="tl" rotWithShape="0">
                            <a:schemeClr val="tx2">
                              <a:lumMod val="40000"/>
                              <a:lumOff val="60000"/>
                              <a:alpha val="55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Storm   Kafka  … </a:t>
                    </a:r>
                  </a:p>
                </p:txBody>
              </p:sp>
              <p:sp>
                <p:nvSpPr>
                  <p:cNvPr id="167" name="矩形 166">
                    <a:extLst>
                      <a:ext uri="{FF2B5EF4-FFF2-40B4-BE49-F238E27FC236}">
                        <a16:creationId xmlns:a16="http://schemas.microsoft.com/office/drawing/2014/main" id="{2B255824-0092-408D-B276-8408336DA208}"/>
                      </a:ext>
                    </a:extLst>
                  </p:cNvPr>
                  <p:cNvSpPr/>
                  <p:nvPr/>
                </p:nvSpPr>
                <p:spPr>
                  <a:xfrm>
                    <a:off x="7783395" y="5576955"/>
                    <a:ext cx="1371543" cy="2920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容器</a:t>
                    </a:r>
                  </a:p>
                </p:txBody>
              </p:sp>
              <p:sp>
                <p:nvSpPr>
                  <p:cNvPr id="168" name="矩形 167">
                    <a:extLst>
                      <a:ext uri="{FF2B5EF4-FFF2-40B4-BE49-F238E27FC236}">
                        <a16:creationId xmlns:a16="http://schemas.microsoft.com/office/drawing/2014/main" id="{17DE0024-4405-43CE-B80C-478D202DE9E5}"/>
                      </a:ext>
                    </a:extLst>
                  </p:cNvPr>
                  <p:cNvSpPr/>
                  <p:nvPr/>
                </p:nvSpPr>
                <p:spPr>
                  <a:xfrm>
                    <a:off x="7675676" y="5871374"/>
                    <a:ext cx="1609355" cy="2336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000" dirty="0">
                        <a:solidFill>
                          <a:schemeClr val="bg1"/>
                        </a:solidFill>
                        <a:effectLst>
                          <a:outerShdw blurRad="266700" algn="tl" rotWithShape="0">
                            <a:schemeClr val="tx2">
                              <a:lumMod val="40000"/>
                              <a:lumOff val="60000"/>
                              <a:alpha val="55000"/>
                            </a:schemeClr>
                          </a:outerShdw>
                        </a:effectLst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Docker</a:t>
                    </a:r>
                  </a:p>
                </p:txBody>
              </p:sp>
            </p:grp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A68C15BB-19C0-47FF-BDA5-897DF9608A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63280" y="5448261"/>
                  <a:ext cx="0" cy="56314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983AD979-788A-4744-8AA8-A5151348DF08}"/>
              </a:ext>
            </a:extLst>
          </p:cNvPr>
          <p:cNvCxnSpPr>
            <a:cxnSpLocks/>
          </p:cNvCxnSpPr>
          <p:nvPr/>
        </p:nvCxnSpPr>
        <p:spPr>
          <a:xfrm>
            <a:off x="4486760" y="3344162"/>
            <a:ext cx="6552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8FFBB2-9343-403F-9CB2-AAE19E54427F}"/>
              </a:ext>
            </a:extLst>
          </p:cNvPr>
          <p:cNvGrpSpPr/>
          <p:nvPr/>
        </p:nvGrpSpPr>
        <p:grpSpPr>
          <a:xfrm>
            <a:off x="419283" y="3745163"/>
            <a:ext cx="2757929" cy="2757929"/>
            <a:chOff x="3389124" y="722124"/>
            <a:chExt cx="5413750" cy="5413750"/>
          </a:xfrm>
        </p:grpSpPr>
        <p:sp>
          <p:nvSpPr>
            <p:cNvPr id="7" name="空心弧 6">
              <a:extLst>
                <a:ext uri="{FF2B5EF4-FFF2-40B4-BE49-F238E27FC236}">
                  <a16:creationId xmlns:a16="http://schemas.microsoft.com/office/drawing/2014/main" id="{098858AF-6BEE-47E1-B776-3AE3D3AC95D6}"/>
                </a:ext>
              </a:extLst>
            </p:cNvPr>
            <p:cNvSpPr/>
            <p:nvPr/>
          </p:nvSpPr>
          <p:spPr>
            <a:xfrm>
              <a:off x="4012380" y="1345380"/>
              <a:ext cx="4167238" cy="416723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198AE54C-5C4B-48BE-B5A3-588FB4953FFB}"/>
                </a:ext>
              </a:extLst>
            </p:cNvPr>
            <p:cNvSpPr/>
            <p:nvPr/>
          </p:nvSpPr>
          <p:spPr>
            <a:xfrm>
              <a:off x="4012380" y="1345380"/>
              <a:ext cx="4167238" cy="416723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D7547064-4E35-445C-83D2-438CC8D09674}"/>
                </a:ext>
              </a:extLst>
            </p:cNvPr>
            <p:cNvSpPr/>
            <p:nvPr/>
          </p:nvSpPr>
          <p:spPr>
            <a:xfrm>
              <a:off x="4012380" y="1345380"/>
              <a:ext cx="4167238" cy="416723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153D5AED-EE90-42BD-8AB3-8417EA07DF76}"/>
                </a:ext>
              </a:extLst>
            </p:cNvPr>
            <p:cNvSpPr/>
            <p:nvPr/>
          </p:nvSpPr>
          <p:spPr>
            <a:xfrm>
              <a:off x="4012380" y="1345380"/>
              <a:ext cx="4167238" cy="416723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8C46E9F-6521-48F5-8C6C-DBED21342A80}"/>
                </a:ext>
              </a:extLst>
            </p:cNvPr>
            <p:cNvSpPr/>
            <p:nvPr/>
          </p:nvSpPr>
          <p:spPr>
            <a:xfrm>
              <a:off x="5424388" y="722124"/>
              <a:ext cx="1343223" cy="1343223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540" tIns="233540" rIns="233540" bIns="23354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900" kern="120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04B6B67E-B574-44F1-98D3-12D4BF37BC20}"/>
                </a:ext>
              </a:extLst>
            </p:cNvPr>
            <p:cNvSpPr/>
            <p:nvPr/>
          </p:nvSpPr>
          <p:spPr>
            <a:xfrm>
              <a:off x="7459651" y="2757387"/>
              <a:ext cx="1343223" cy="1343223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540" tIns="233540" rIns="233540" bIns="23354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900" kern="120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8E01F61-CB43-4B00-A1DB-C993E0FBB0F0}"/>
                </a:ext>
              </a:extLst>
            </p:cNvPr>
            <p:cNvSpPr/>
            <p:nvPr/>
          </p:nvSpPr>
          <p:spPr>
            <a:xfrm>
              <a:off x="5424388" y="4792651"/>
              <a:ext cx="1343223" cy="1343223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540" tIns="233540" rIns="233540" bIns="23354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900" kern="120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658C9FB-BBCC-40DD-ABBA-F93B59B12A30}"/>
                </a:ext>
              </a:extLst>
            </p:cNvPr>
            <p:cNvSpPr/>
            <p:nvPr/>
          </p:nvSpPr>
          <p:spPr>
            <a:xfrm>
              <a:off x="3389124" y="2757387"/>
              <a:ext cx="1343223" cy="1343223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540" tIns="233540" rIns="233540" bIns="23354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900" kern="1200"/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84950BC2-F42B-4112-96BE-31F69B522F7D}"/>
              </a:ext>
            </a:extLst>
          </p:cNvPr>
          <p:cNvSpPr/>
          <p:nvPr/>
        </p:nvSpPr>
        <p:spPr bwMode="auto">
          <a:xfrm>
            <a:off x="277043" y="2978656"/>
            <a:ext cx="2986523" cy="455554"/>
          </a:xfrm>
          <a:prstGeom prst="rect">
            <a:avLst/>
          </a:prstGeom>
          <a:noFill/>
          <a:ln w="12700">
            <a:noFill/>
            <a:prstDash val="solid"/>
            <a:bevel/>
            <a:headEnd/>
            <a:tailEnd/>
          </a:ln>
        </p:spPr>
        <p:txBody>
          <a:bodyPr lIns="108000" tIns="108000" rIns="108000" bIns="108000" rtlCol="0" anchor="t"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基于开源协议</a:t>
            </a: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Open Service Broker</a:t>
            </a: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构建服务适配器，统一接入底层基础服务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574A828-8E5F-4267-B011-0390541BF92F}"/>
              </a:ext>
            </a:extLst>
          </p:cNvPr>
          <p:cNvSpPr/>
          <p:nvPr/>
        </p:nvSpPr>
        <p:spPr bwMode="auto">
          <a:xfrm>
            <a:off x="1490692" y="3898002"/>
            <a:ext cx="615109" cy="329331"/>
          </a:xfrm>
          <a:prstGeom prst="rect">
            <a:avLst/>
          </a:prstGeom>
          <a:noFill/>
          <a:ln w="12700">
            <a:noFill/>
            <a:prstDash val="solid"/>
            <a:bevel/>
            <a:headEnd/>
            <a:tailEnd/>
          </a:ln>
        </p:spPr>
        <p:txBody>
          <a:bodyPr lIns="108000" tIns="108000" rIns="108000" bIns="108000" rtlCol="0" anchor="ctr" anchorCtr="0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服务开发</a:t>
            </a:r>
            <a:endParaRPr lang="en-US" altLang="zh-CN" sz="1200" dirty="0">
              <a:solidFill>
                <a:schemeClr val="bg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AFB86C0-E31C-4E14-B37B-097375C18E9E}"/>
              </a:ext>
            </a:extLst>
          </p:cNvPr>
          <p:cNvSpPr/>
          <p:nvPr/>
        </p:nvSpPr>
        <p:spPr bwMode="auto">
          <a:xfrm>
            <a:off x="2552151" y="4959461"/>
            <a:ext cx="615109" cy="329331"/>
          </a:xfrm>
          <a:prstGeom prst="rect">
            <a:avLst/>
          </a:prstGeom>
          <a:noFill/>
          <a:ln w="12700">
            <a:noFill/>
            <a:prstDash val="solid"/>
            <a:bevel/>
            <a:headEnd/>
            <a:tailEnd/>
          </a:ln>
        </p:spPr>
        <p:txBody>
          <a:bodyPr lIns="108000" tIns="108000" rIns="108000" bIns="108000" rtlCol="0" anchor="ctr" anchorCtr="0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服务注册</a:t>
            </a:r>
            <a:endParaRPr lang="en-US" altLang="zh-CN" sz="1200" dirty="0">
              <a:solidFill>
                <a:schemeClr val="bg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642487B-78E5-441E-8F1F-AEE3E8AD2ECB}"/>
              </a:ext>
            </a:extLst>
          </p:cNvPr>
          <p:cNvSpPr/>
          <p:nvPr/>
        </p:nvSpPr>
        <p:spPr bwMode="auto">
          <a:xfrm>
            <a:off x="1496523" y="6015008"/>
            <a:ext cx="615109" cy="329331"/>
          </a:xfrm>
          <a:prstGeom prst="rect">
            <a:avLst/>
          </a:prstGeom>
          <a:noFill/>
          <a:ln w="12700">
            <a:noFill/>
            <a:prstDash val="solid"/>
            <a:bevel/>
            <a:headEnd/>
            <a:tailEnd/>
          </a:ln>
        </p:spPr>
        <p:txBody>
          <a:bodyPr lIns="108000" tIns="108000" rIns="108000" bIns="108000" rtlCol="0" anchor="ctr" anchorCtr="0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服务上架</a:t>
            </a:r>
            <a:endParaRPr lang="en-US" altLang="zh-CN" sz="1200" dirty="0">
              <a:solidFill>
                <a:schemeClr val="bg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B21001D-5300-4153-ACC4-C799AF20C221}"/>
              </a:ext>
            </a:extLst>
          </p:cNvPr>
          <p:cNvSpPr/>
          <p:nvPr/>
        </p:nvSpPr>
        <p:spPr bwMode="auto">
          <a:xfrm>
            <a:off x="449338" y="4959461"/>
            <a:ext cx="615109" cy="329331"/>
          </a:xfrm>
          <a:prstGeom prst="rect">
            <a:avLst/>
          </a:prstGeom>
          <a:noFill/>
          <a:ln w="12700">
            <a:noFill/>
            <a:prstDash val="solid"/>
            <a:bevel/>
            <a:headEnd/>
            <a:tailEnd/>
          </a:ln>
        </p:spPr>
        <p:txBody>
          <a:bodyPr lIns="108000" tIns="108000" rIns="108000" bIns="108000" rtlCol="0" anchor="ctr" anchorCtr="0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服务开通</a:t>
            </a:r>
            <a:endParaRPr lang="en-US" altLang="zh-CN" sz="1200" dirty="0">
              <a:solidFill>
                <a:schemeClr val="bg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E589ED3-BBA2-426D-852A-17EE59D34F52}"/>
              </a:ext>
            </a:extLst>
          </p:cNvPr>
          <p:cNvSpPr/>
          <p:nvPr/>
        </p:nvSpPr>
        <p:spPr bwMode="auto">
          <a:xfrm>
            <a:off x="1237936" y="4757040"/>
            <a:ext cx="1120622" cy="455554"/>
          </a:xfrm>
          <a:prstGeom prst="rect">
            <a:avLst/>
          </a:prstGeom>
          <a:noFill/>
          <a:ln w="12700">
            <a:noFill/>
            <a:prstDash val="solid"/>
            <a:bevel/>
            <a:headEnd/>
            <a:tailEnd/>
          </a:ln>
        </p:spPr>
        <p:txBody>
          <a:bodyPr lIns="108000" tIns="108000" rIns="108000" bIns="108000" rtlCol="0" anchor="t"/>
          <a:lstStyle/>
          <a:p>
            <a:pPr algn="ctr"/>
            <a:r>
              <a:rPr lang="zh-CN" altLang="en-US" sz="1600" b="1" dirty="0">
                <a:latin typeface=""/>
                <a:ea typeface="微软雅黑" panose="020B0503020204020204" pitchFamily="34" charset="-122"/>
                <a:sym typeface=""/>
              </a:rPr>
              <a:t>统一服务接入</a:t>
            </a:r>
            <a:endParaRPr lang="en-US" altLang="zh-CN" sz="1600" b="1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E876F6D-6E88-4EC3-A349-1B610C8FC4A4}"/>
              </a:ext>
            </a:extLst>
          </p:cNvPr>
          <p:cNvCxnSpPr/>
          <p:nvPr/>
        </p:nvCxnSpPr>
        <p:spPr>
          <a:xfrm>
            <a:off x="3307915" y="2978656"/>
            <a:ext cx="0" cy="35244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E2C10441-A008-4DB3-97CD-A7DD1268C41E}"/>
              </a:ext>
            </a:extLst>
          </p:cNvPr>
          <p:cNvSpPr/>
          <p:nvPr/>
        </p:nvSpPr>
        <p:spPr>
          <a:xfrm>
            <a:off x="1047676" y="993980"/>
            <a:ext cx="1009197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“监控体系分散”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，底层资源技术复杂、种类多、数量大，在项目分散管理容易产生资源浪费，且产生较大的运维压力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“资源云化”，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基础资源统一管理，按需开放，将运维工具集中到少数专业人手中，解放项目开发人员的压力</a:t>
            </a:r>
          </a:p>
        </p:txBody>
      </p:sp>
    </p:spTree>
    <p:extLst>
      <p:ext uri="{BB962C8B-B14F-4D97-AF65-F5344CB8AC3E}">
        <p14:creationId xmlns:p14="http://schemas.microsoft.com/office/powerpoint/2010/main" val="302696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B646A33-F96E-42BC-ADBB-87C8CF09A8F5}"/>
              </a:ext>
            </a:extLst>
          </p:cNvPr>
          <p:cNvSpPr/>
          <p:nvPr/>
        </p:nvSpPr>
        <p:spPr>
          <a:xfrm>
            <a:off x="0" y="2264140"/>
            <a:ext cx="12192000" cy="15841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CE6775-EBC1-4C6A-93AB-CA9215F90A56}"/>
              </a:ext>
            </a:extLst>
          </p:cNvPr>
          <p:cNvSpPr/>
          <p:nvPr/>
        </p:nvSpPr>
        <p:spPr>
          <a:xfrm>
            <a:off x="4147212" y="2684239"/>
            <a:ext cx="6053244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数据云  </a:t>
            </a:r>
            <a:r>
              <a:rPr lang="en-US" altLang="zh-CN" sz="4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Data Cloud</a:t>
            </a:r>
            <a:endParaRPr lang="zh-CN" altLang="en-US" sz="4400" b="1" dirty="0">
              <a:solidFill>
                <a:schemeClr val="bg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DF438A-5A54-4D05-A42B-1B7DDC20A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103728"/>
            <a:ext cx="1905000" cy="1905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AA03F76-78A1-4561-AC7F-5CCCA0C3C24E}"/>
              </a:ext>
            </a:extLst>
          </p:cNvPr>
          <p:cNvSpPr txBox="1">
            <a:spLocks/>
          </p:cNvSpPr>
          <p:nvPr/>
        </p:nvSpPr>
        <p:spPr bwMode="auto">
          <a:xfrm>
            <a:off x="3503712" y="4169140"/>
            <a:ext cx="5184576" cy="859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1F497D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数据云成功案例介绍</a:t>
            </a:r>
          </a:p>
        </p:txBody>
      </p:sp>
    </p:spTree>
    <p:extLst>
      <p:ext uri="{BB962C8B-B14F-4D97-AF65-F5344CB8AC3E}">
        <p14:creationId xmlns:p14="http://schemas.microsoft.com/office/powerpoint/2010/main" val="1878259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153689"/>
            <a:ext cx="937984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marL="361860" marR="0" lvl="0" indent="-36186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数据云对推动企业大数据建设的变革</a:t>
            </a:r>
            <a:endParaRPr kumimoji="1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"/>
              <a:sym typeface="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A8A6AD-E6DB-405B-A7B0-553B909AFF97}"/>
              </a:ext>
            </a:extLst>
          </p:cNvPr>
          <p:cNvGrpSpPr/>
          <p:nvPr/>
        </p:nvGrpSpPr>
        <p:grpSpPr>
          <a:xfrm>
            <a:off x="1487488" y="1866085"/>
            <a:ext cx="9050955" cy="4659259"/>
            <a:chOff x="1487488" y="1844824"/>
            <a:chExt cx="9050955" cy="4659259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0246FD43-2068-4578-8BA4-FFB902632EFE}"/>
                </a:ext>
              </a:extLst>
            </p:cNvPr>
            <p:cNvSpPr/>
            <p:nvPr/>
          </p:nvSpPr>
          <p:spPr>
            <a:xfrm flipV="1">
              <a:off x="3226994" y="5946393"/>
              <a:ext cx="1532155" cy="538105"/>
            </a:xfrm>
            <a:prstGeom prst="parallelogram">
              <a:avLst>
                <a:gd name="adj" fmla="val 10433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EBCCD559-F62C-4E7B-924D-6250847470B9}"/>
                </a:ext>
              </a:extLst>
            </p:cNvPr>
            <p:cNvSpPr/>
            <p:nvPr/>
          </p:nvSpPr>
          <p:spPr>
            <a:xfrm flipH="1" flipV="1">
              <a:off x="7249637" y="5946393"/>
              <a:ext cx="1532155" cy="538105"/>
            </a:xfrm>
            <a:prstGeom prst="parallelogram">
              <a:avLst>
                <a:gd name="adj" fmla="val 10433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5E2F3445-6106-4BBB-B758-BB2BDCB7180A}"/>
                </a:ext>
              </a:extLst>
            </p:cNvPr>
            <p:cNvSpPr/>
            <p:nvPr/>
          </p:nvSpPr>
          <p:spPr>
            <a:xfrm flipH="1">
              <a:off x="7249637" y="1864318"/>
              <a:ext cx="1532155" cy="538105"/>
            </a:xfrm>
            <a:prstGeom prst="parallelogram">
              <a:avLst>
                <a:gd name="adj" fmla="val 10433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164C203F-91AA-4BEE-8CDB-6980C0664EF2}"/>
                </a:ext>
              </a:extLst>
            </p:cNvPr>
            <p:cNvSpPr/>
            <p:nvPr/>
          </p:nvSpPr>
          <p:spPr>
            <a:xfrm>
              <a:off x="3226994" y="1864318"/>
              <a:ext cx="1532155" cy="538105"/>
            </a:xfrm>
            <a:prstGeom prst="parallelogram">
              <a:avLst>
                <a:gd name="adj" fmla="val 10433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</p:txBody>
        </p:sp>
        <p:grpSp>
          <p:nvGrpSpPr>
            <p:cNvPr id="11" name="淘宝店chenying0907出品 57">
              <a:extLst>
                <a:ext uri="{FF2B5EF4-FFF2-40B4-BE49-F238E27FC236}">
                  <a16:creationId xmlns:a16="http://schemas.microsoft.com/office/drawing/2014/main" id="{95FD6AE6-D711-42A7-A6C7-7B501145D543}"/>
                </a:ext>
              </a:extLst>
            </p:cNvPr>
            <p:cNvGrpSpPr/>
            <p:nvPr/>
          </p:nvGrpSpPr>
          <p:grpSpPr>
            <a:xfrm>
              <a:off x="3795356" y="1844824"/>
              <a:ext cx="2128979" cy="1907022"/>
              <a:chOff x="1709047" y="2215012"/>
              <a:chExt cx="2128979" cy="1907022"/>
            </a:xfrm>
            <a:solidFill>
              <a:srgbClr val="B6302E"/>
            </a:solidFill>
          </p:grpSpPr>
          <p:sp>
            <p:nvSpPr>
              <p:cNvPr id="12" name="右箭头 58">
                <a:extLst>
                  <a:ext uri="{FF2B5EF4-FFF2-40B4-BE49-F238E27FC236}">
                    <a16:creationId xmlns:a16="http://schemas.microsoft.com/office/drawing/2014/main" id="{C82F99A3-5E88-46AB-9E49-ED4A6D867751}"/>
                  </a:ext>
                </a:extLst>
              </p:cNvPr>
              <p:cNvSpPr/>
              <p:nvPr/>
            </p:nvSpPr>
            <p:spPr>
              <a:xfrm rot="2700000">
                <a:off x="2194985" y="2478992"/>
                <a:ext cx="1907022" cy="1379061"/>
              </a:xfrm>
              <a:prstGeom prst="rightArrow">
                <a:avLst>
                  <a:gd name="adj1" fmla="val 52799"/>
                  <a:gd name="adj2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zh-CN" altLang="en-US" sz="1600" b="1" dirty="0">
                    <a:latin typeface=""/>
                    <a:ea typeface="微软雅黑" panose="020B0503020204020204" pitchFamily="34" charset="-122"/>
                    <a:cs typeface="+mn-ea"/>
                    <a:sym typeface=""/>
                  </a:rPr>
                  <a:t>资源管控变革</a:t>
                </a:r>
              </a:p>
            </p:txBody>
          </p:sp>
          <p:sp>
            <p:nvSpPr>
              <p:cNvPr id="13" name="等腰三角形 12">
                <a:extLst>
                  <a:ext uri="{FF2B5EF4-FFF2-40B4-BE49-F238E27FC236}">
                    <a16:creationId xmlns:a16="http://schemas.microsoft.com/office/drawing/2014/main" id="{A50411BD-A487-425B-9D83-DD3A090D528F}"/>
                  </a:ext>
                </a:extLst>
              </p:cNvPr>
              <p:cNvSpPr/>
              <p:nvPr/>
            </p:nvSpPr>
            <p:spPr>
              <a:xfrm rot="10800000">
                <a:off x="1709047" y="2234505"/>
                <a:ext cx="1030535" cy="51716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endParaRPr>
              </a:p>
            </p:txBody>
          </p:sp>
        </p:grpSp>
        <p:grpSp>
          <p:nvGrpSpPr>
            <p:cNvPr id="15" name="淘宝店chenying0907出品 61">
              <a:extLst>
                <a:ext uri="{FF2B5EF4-FFF2-40B4-BE49-F238E27FC236}">
                  <a16:creationId xmlns:a16="http://schemas.microsoft.com/office/drawing/2014/main" id="{612EDB94-BCEA-49A9-80C4-9DDDEE516FC4}"/>
                </a:ext>
              </a:extLst>
            </p:cNvPr>
            <p:cNvGrpSpPr/>
            <p:nvPr/>
          </p:nvGrpSpPr>
          <p:grpSpPr>
            <a:xfrm flipH="1">
              <a:off x="6084451" y="1844824"/>
              <a:ext cx="2128979" cy="1907022"/>
              <a:chOff x="1709047" y="2215012"/>
              <a:chExt cx="2128979" cy="190702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6" name="右箭头 62">
                <a:extLst>
                  <a:ext uri="{FF2B5EF4-FFF2-40B4-BE49-F238E27FC236}">
                    <a16:creationId xmlns:a16="http://schemas.microsoft.com/office/drawing/2014/main" id="{37A1B2C0-5319-49B3-B4D4-E46098ED6155}"/>
                  </a:ext>
                </a:extLst>
              </p:cNvPr>
              <p:cNvSpPr/>
              <p:nvPr/>
            </p:nvSpPr>
            <p:spPr>
              <a:xfrm rot="2700000">
                <a:off x="2194985" y="2478992"/>
                <a:ext cx="1907022" cy="1379061"/>
              </a:xfrm>
              <a:prstGeom prst="rightArrow">
                <a:avLst>
                  <a:gd name="adj1" fmla="val 52799"/>
                  <a:gd name="adj2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zh-CN" altLang="en-US" sz="1600" b="1" dirty="0">
                    <a:latin typeface=""/>
                    <a:ea typeface="微软雅黑" panose="020B0503020204020204" pitchFamily="34" charset="-122"/>
                    <a:cs typeface="+mn-ea"/>
                    <a:sym typeface=""/>
                  </a:rPr>
                  <a:t>运营运维变革</a:t>
                </a:r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13C47279-E936-455F-A9DC-CE533811B80D}"/>
                  </a:ext>
                </a:extLst>
              </p:cNvPr>
              <p:cNvSpPr/>
              <p:nvPr/>
            </p:nvSpPr>
            <p:spPr>
              <a:xfrm rot="10800000">
                <a:off x="1709047" y="2234505"/>
                <a:ext cx="1030535" cy="51716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endParaRPr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F303464-5803-464B-AF36-297E1DA771E4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772410" y="5936507"/>
              <a:ext cx="4321786" cy="116251"/>
            </a:xfrm>
            <a:prstGeom prst="rect">
              <a:avLst/>
            </a:prstGeom>
          </p:spPr>
        </p:pic>
        <p:grpSp>
          <p:nvGrpSpPr>
            <p:cNvPr id="19" name="淘宝店chenying0907出品 65">
              <a:extLst>
                <a:ext uri="{FF2B5EF4-FFF2-40B4-BE49-F238E27FC236}">
                  <a16:creationId xmlns:a16="http://schemas.microsoft.com/office/drawing/2014/main" id="{3CBC4398-915F-431C-876C-78BF9FEC07FF}"/>
                </a:ext>
              </a:extLst>
            </p:cNvPr>
            <p:cNvGrpSpPr/>
            <p:nvPr/>
          </p:nvGrpSpPr>
          <p:grpSpPr>
            <a:xfrm flipV="1">
              <a:off x="3795355" y="4597060"/>
              <a:ext cx="2128562" cy="1907022"/>
              <a:chOff x="1709047" y="2214920"/>
              <a:chExt cx="2128562" cy="190702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0" name="右箭头 66">
                <a:extLst>
                  <a:ext uri="{FF2B5EF4-FFF2-40B4-BE49-F238E27FC236}">
                    <a16:creationId xmlns:a16="http://schemas.microsoft.com/office/drawing/2014/main" id="{3FDABC15-10BF-4F3E-9D22-B6ADEA72F54D}"/>
                  </a:ext>
                </a:extLst>
              </p:cNvPr>
              <p:cNvSpPr/>
              <p:nvPr/>
            </p:nvSpPr>
            <p:spPr>
              <a:xfrm rot="2700000" flipV="1">
                <a:off x="2194698" y="2479031"/>
                <a:ext cx="1907022" cy="1378800"/>
              </a:xfrm>
              <a:prstGeom prst="rightArrow">
                <a:avLst>
                  <a:gd name="adj1" fmla="val 52799"/>
                  <a:gd name="adj2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zh-CN" altLang="en-US" sz="1600" b="1" dirty="0">
                    <a:latin typeface=""/>
                    <a:ea typeface="微软雅黑" panose="020B0503020204020204" pitchFamily="34" charset="-122"/>
                    <a:cs typeface="+mn-ea"/>
                    <a:sym typeface=""/>
                  </a:rPr>
                  <a:t>数据开发变革</a:t>
                </a:r>
              </a:p>
            </p:txBody>
          </p:sp>
          <p:sp>
            <p:nvSpPr>
              <p:cNvPr id="21" name="等腰三角形 20">
                <a:extLst>
                  <a:ext uri="{FF2B5EF4-FFF2-40B4-BE49-F238E27FC236}">
                    <a16:creationId xmlns:a16="http://schemas.microsoft.com/office/drawing/2014/main" id="{0DF1D917-4586-4DA9-9A8A-15A857151C39}"/>
                  </a:ext>
                </a:extLst>
              </p:cNvPr>
              <p:cNvSpPr/>
              <p:nvPr/>
            </p:nvSpPr>
            <p:spPr>
              <a:xfrm rot="10800000">
                <a:off x="1709047" y="2234505"/>
                <a:ext cx="1030535" cy="51716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sz="1600" b="1" dirty="0">
                  <a:solidFill>
                    <a:schemeClr val="bg1">
                      <a:lumMod val="95000"/>
                    </a:schemeClr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endParaRPr>
              </a:p>
            </p:txBody>
          </p:sp>
        </p:grp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32DE331-A51C-4D77-A36B-BC2865298998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5985014" y="5936507"/>
              <a:ext cx="4305731" cy="120013"/>
            </a:xfrm>
            <a:prstGeom prst="rect">
              <a:avLst/>
            </a:prstGeom>
          </p:spPr>
        </p:pic>
        <p:grpSp>
          <p:nvGrpSpPr>
            <p:cNvPr id="23" name="淘宝店chenying0907出品 69">
              <a:extLst>
                <a:ext uri="{FF2B5EF4-FFF2-40B4-BE49-F238E27FC236}">
                  <a16:creationId xmlns:a16="http://schemas.microsoft.com/office/drawing/2014/main" id="{F038B23A-EED4-4FBB-B669-D37F0F340477}"/>
                </a:ext>
              </a:extLst>
            </p:cNvPr>
            <p:cNvGrpSpPr/>
            <p:nvPr/>
          </p:nvGrpSpPr>
          <p:grpSpPr>
            <a:xfrm flipH="1" flipV="1">
              <a:off x="6087717" y="4597061"/>
              <a:ext cx="2125713" cy="1907022"/>
              <a:chOff x="1709047" y="2214919"/>
              <a:chExt cx="2125713" cy="1907022"/>
            </a:xfrm>
            <a:solidFill>
              <a:srgbClr val="B6302E"/>
            </a:solidFill>
          </p:grpSpPr>
          <p:sp>
            <p:nvSpPr>
              <p:cNvPr id="24" name="右箭头 70">
                <a:extLst>
                  <a:ext uri="{FF2B5EF4-FFF2-40B4-BE49-F238E27FC236}">
                    <a16:creationId xmlns:a16="http://schemas.microsoft.com/office/drawing/2014/main" id="{D66EECE1-113B-417D-90FA-F658308287DB}"/>
                  </a:ext>
                </a:extLst>
              </p:cNvPr>
              <p:cNvSpPr/>
              <p:nvPr/>
            </p:nvSpPr>
            <p:spPr>
              <a:xfrm rot="13500000" flipH="1">
                <a:off x="2191849" y="2479030"/>
                <a:ext cx="1907022" cy="1378800"/>
              </a:xfrm>
              <a:prstGeom prst="rightArrow">
                <a:avLst>
                  <a:gd name="adj1" fmla="val 52799"/>
                  <a:gd name="adj2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rtlCol="0" anchor="ctr"/>
              <a:lstStyle/>
              <a:p>
                <a:pPr algn="ctr"/>
                <a:r>
                  <a:rPr lang="zh-CN" altLang="en-US" sz="1600" b="1" dirty="0">
                    <a:latin typeface=""/>
                    <a:ea typeface="微软雅黑" panose="020B0503020204020204" pitchFamily="34" charset="-122"/>
                    <a:cs typeface="+mn-ea"/>
                    <a:sym typeface=""/>
                  </a:rPr>
                  <a:t>数据服务变革</a:t>
                </a:r>
              </a:p>
            </p:txBody>
          </p:sp>
          <p:sp>
            <p:nvSpPr>
              <p:cNvPr id="25" name="等腰三角形 24">
                <a:extLst>
                  <a:ext uri="{FF2B5EF4-FFF2-40B4-BE49-F238E27FC236}">
                    <a16:creationId xmlns:a16="http://schemas.microsoft.com/office/drawing/2014/main" id="{E4FD6F95-5598-4B7A-9221-25614702547A}"/>
                  </a:ext>
                </a:extLst>
              </p:cNvPr>
              <p:cNvSpPr/>
              <p:nvPr/>
            </p:nvSpPr>
            <p:spPr>
              <a:xfrm rot="10800000">
                <a:off x="1709047" y="2234505"/>
                <a:ext cx="1030535" cy="51716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sz="1600" b="1" dirty="0">
                  <a:solidFill>
                    <a:schemeClr val="bg1">
                      <a:lumMod val="95000"/>
                    </a:schemeClr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endParaRPr>
              </a:p>
            </p:txBody>
          </p:sp>
        </p:grpSp>
        <p:sp>
          <p:nvSpPr>
            <p:cNvPr id="26" name="淘宝店chenying0907出品 72">
              <a:extLst>
                <a:ext uri="{FF2B5EF4-FFF2-40B4-BE49-F238E27FC236}">
                  <a16:creationId xmlns:a16="http://schemas.microsoft.com/office/drawing/2014/main" id="{795B000C-E5A0-429C-B25B-8345F3D4D2B6}"/>
                </a:ext>
              </a:extLst>
            </p:cNvPr>
            <p:cNvSpPr txBox="1"/>
            <p:nvPr/>
          </p:nvSpPr>
          <p:spPr>
            <a:xfrm>
              <a:off x="1487488" y="2449028"/>
              <a:ext cx="1296864" cy="145892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传统模式</a:t>
              </a:r>
              <a:endParaRPr lang="en-US" altLang="zh-CN" sz="1400" b="1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线下申请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存储冗余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扩展困难</a:t>
              </a:r>
              <a:endParaRPr lang="zh-CN" altLang="en-US" sz="120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</p:txBody>
        </p:sp>
        <p:sp>
          <p:nvSpPr>
            <p:cNvPr id="30" name="淘宝店chenying0907出品 76">
              <a:extLst>
                <a:ext uri="{FF2B5EF4-FFF2-40B4-BE49-F238E27FC236}">
                  <a16:creationId xmlns:a16="http://schemas.microsoft.com/office/drawing/2014/main" id="{E387B76D-4BF9-4685-9444-4E3FA86905B3}"/>
                </a:ext>
              </a:extLst>
            </p:cNvPr>
            <p:cNvSpPr txBox="1"/>
            <p:nvPr/>
          </p:nvSpPr>
          <p:spPr>
            <a:xfrm>
              <a:off x="4979853" y="3807651"/>
              <a:ext cx="217679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2400" b="1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建设</a:t>
              </a:r>
              <a:endParaRPr lang="en-US" altLang="zh-CN" sz="2400" b="1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2400" b="1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变革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27E8C65-16B9-48B3-B68F-69C65765EFA3}"/>
                </a:ext>
              </a:extLst>
            </p:cNvPr>
            <p:cNvSpPr/>
            <p:nvPr/>
          </p:nvSpPr>
          <p:spPr>
            <a:xfrm>
              <a:off x="5577658" y="2945786"/>
              <a:ext cx="41229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"/>
                  <a:ea typeface="微软雅黑" panose="020B0503020204020204" pitchFamily="34" charset="-122"/>
                  <a:sym typeface=""/>
                </a:rPr>
                <a:t>1</a:t>
              </a:r>
              <a:endParaRPr lang="zh-CN" alt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/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4CD6C64-A146-461A-9574-583E46F6C043}"/>
                </a:ext>
              </a:extLst>
            </p:cNvPr>
            <p:cNvSpPr/>
            <p:nvPr/>
          </p:nvSpPr>
          <p:spPr>
            <a:xfrm>
              <a:off x="5577658" y="4788441"/>
              <a:ext cx="41229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2</a:t>
              </a:r>
              <a:endParaRPr lang="zh-CN" alt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/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619508E-281D-4A5F-9F57-D9E46C902D21}"/>
                </a:ext>
              </a:extLst>
            </p:cNvPr>
            <p:cNvSpPr/>
            <p:nvPr/>
          </p:nvSpPr>
          <p:spPr>
            <a:xfrm>
              <a:off x="6035624" y="4781764"/>
              <a:ext cx="41229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"/>
                  <a:ea typeface="微软雅黑" panose="020B0503020204020204" pitchFamily="34" charset="-122"/>
                  <a:sym typeface=""/>
                </a:rPr>
                <a:t>3</a:t>
              </a:r>
              <a:endParaRPr lang="zh-CN" alt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/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9A95EFC-7D29-49CE-A9B8-800973FC5C81}"/>
                </a:ext>
              </a:extLst>
            </p:cNvPr>
            <p:cNvSpPr/>
            <p:nvPr/>
          </p:nvSpPr>
          <p:spPr>
            <a:xfrm>
              <a:off x="6053366" y="2954914"/>
              <a:ext cx="41229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4</a:t>
              </a:r>
              <a:endParaRPr lang="zh-CN" altLang="en-US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/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39" name="淘宝店chenying0907出品 72">
              <a:extLst>
                <a:ext uri="{FF2B5EF4-FFF2-40B4-BE49-F238E27FC236}">
                  <a16:creationId xmlns:a16="http://schemas.microsoft.com/office/drawing/2014/main" id="{7C90B5B5-7319-4DA7-930D-8EEEDA2C87A8}"/>
                </a:ext>
              </a:extLst>
            </p:cNvPr>
            <p:cNvSpPr txBox="1"/>
            <p:nvPr/>
          </p:nvSpPr>
          <p:spPr>
            <a:xfrm>
              <a:off x="3015791" y="2449030"/>
              <a:ext cx="1296864" cy="145892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chemeClr val="accent6"/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平台模式</a:t>
              </a:r>
              <a:endParaRPr lang="en-US" altLang="zh-CN" sz="1400" b="1" dirty="0">
                <a:solidFill>
                  <a:schemeClr val="accent6"/>
                </a:solidFill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资源统一接入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资源统一管控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线上申请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弹性调配</a:t>
              </a:r>
              <a:endParaRPr lang="zh-CN" altLang="en-US" sz="120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58C76A75-0EF5-4F92-BB06-56DF190A2FE9}"/>
                </a:ext>
              </a:extLst>
            </p:cNvPr>
            <p:cNvSpPr/>
            <p:nvPr/>
          </p:nvSpPr>
          <p:spPr>
            <a:xfrm>
              <a:off x="2784352" y="3068960"/>
              <a:ext cx="229482" cy="26719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40" name="淘宝店chenying0907出品 72">
              <a:extLst>
                <a:ext uri="{FF2B5EF4-FFF2-40B4-BE49-F238E27FC236}">
                  <a16:creationId xmlns:a16="http://schemas.microsoft.com/office/drawing/2014/main" id="{329EFA65-C8E3-40E1-BEB6-A6CD33E8D196}"/>
                </a:ext>
              </a:extLst>
            </p:cNvPr>
            <p:cNvSpPr txBox="1"/>
            <p:nvPr/>
          </p:nvSpPr>
          <p:spPr>
            <a:xfrm>
              <a:off x="1487488" y="4425391"/>
              <a:ext cx="1296864" cy="145892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传统模式</a:t>
              </a:r>
              <a:endParaRPr lang="en-US" altLang="zh-CN" sz="1400" b="1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各自为政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黑盒开发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协同困难</a:t>
              </a:r>
              <a:endParaRPr lang="zh-CN" altLang="en-US" sz="120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</p:txBody>
        </p:sp>
        <p:sp>
          <p:nvSpPr>
            <p:cNvPr id="41" name="淘宝店chenying0907出品 72">
              <a:extLst>
                <a:ext uri="{FF2B5EF4-FFF2-40B4-BE49-F238E27FC236}">
                  <a16:creationId xmlns:a16="http://schemas.microsoft.com/office/drawing/2014/main" id="{351C8875-69C5-415D-8363-A40AF5B15510}"/>
                </a:ext>
              </a:extLst>
            </p:cNvPr>
            <p:cNvSpPr txBox="1"/>
            <p:nvPr/>
          </p:nvSpPr>
          <p:spPr>
            <a:xfrm>
              <a:off x="3015791" y="4425393"/>
              <a:ext cx="1296864" cy="145892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chemeClr val="accent6"/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平台模式</a:t>
              </a:r>
              <a:endParaRPr lang="en-US" altLang="zh-CN" sz="1400" b="1" dirty="0">
                <a:solidFill>
                  <a:schemeClr val="accent6"/>
                </a:solidFill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系统化开发规范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统一开发工具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在线透明开发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统一上线流程</a:t>
              </a: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C948E92D-7C44-424D-BA1C-5D3861F6D42C}"/>
                </a:ext>
              </a:extLst>
            </p:cNvPr>
            <p:cNvSpPr/>
            <p:nvPr/>
          </p:nvSpPr>
          <p:spPr>
            <a:xfrm>
              <a:off x="2784352" y="5045323"/>
              <a:ext cx="229482" cy="26719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43" name="淘宝店chenying0907出品 72">
              <a:extLst>
                <a:ext uri="{FF2B5EF4-FFF2-40B4-BE49-F238E27FC236}">
                  <a16:creationId xmlns:a16="http://schemas.microsoft.com/office/drawing/2014/main" id="{D335C7B1-E1F0-461B-B5A7-BB07877E92FC}"/>
                </a:ext>
              </a:extLst>
            </p:cNvPr>
            <p:cNvSpPr txBox="1"/>
            <p:nvPr/>
          </p:nvSpPr>
          <p:spPr>
            <a:xfrm>
              <a:off x="7707004" y="2449025"/>
              <a:ext cx="1296864" cy="145892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传统模式</a:t>
              </a:r>
              <a:endParaRPr lang="en-US" altLang="zh-CN" sz="1400" b="1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管理分散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监控薄弱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zh-CN" altLang="en-US" sz="120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</p:txBody>
        </p:sp>
        <p:sp>
          <p:nvSpPr>
            <p:cNvPr id="44" name="淘宝店chenying0907出品 72">
              <a:extLst>
                <a:ext uri="{FF2B5EF4-FFF2-40B4-BE49-F238E27FC236}">
                  <a16:creationId xmlns:a16="http://schemas.microsoft.com/office/drawing/2014/main" id="{1DDDA2C6-D085-404B-9951-1A264D5074B4}"/>
                </a:ext>
              </a:extLst>
            </p:cNvPr>
            <p:cNvSpPr txBox="1"/>
            <p:nvPr/>
          </p:nvSpPr>
          <p:spPr>
            <a:xfrm>
              <a:off x="9235307" y="2449027"/>
              <a:ext cx="1296864" cy="145892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chemeClr val="accent6"/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平台模式</a:t>
              </a:r>
              <a:endParaRPr lang="en-US" altLang="zh-CN" sz="1400" b="1" dirty="0">
                <a:solidFill>
                  <a:schemeClr val="accent6"/>
                </a:solidFill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统一权限管控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统一安全管控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全链路监控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>
                <a:lnSpc>
                  <a:spcPct val="125000"/>
                </a:lnSpc>
                <a:spcBef>
                  <a:spcPts val="600"/>
                </a:spcBef>
              </a:pPr>
              <a:endParaRPr lang="zh-CN" altLang="en-US" sz="120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</p:txBody>
        </p:sp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BE0C0F05-10AC-423E-A6DF-FE071193E6EC}"/>
                </a:ext>
              </a:extLst>
            </p:cNvPr>
            <p:cNvSpPr/>
            <p:nvPr/>
          </p:nvSpPr>
          <p:spPr>
            <a:xfrm>
              <a:off x="9003868" y="3068957"/>
              <a:ext cx="229482" cy="26719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46" name="淘宝店chenying0907出品 72">
              <a:extLst>
                <a:ext uri="{FF2B5EF4-FFF2-40B4-BE49-F238E27FC236}">
                  <a16:creationId xmlns:a16="http://schemas.microsoft.com/office/drawing/2014/main" id="{CC5304A3-8E4C-41D8-99E0-DC3D91B6402B}"/>
                </a:ext>
              </a:extLst>
            </p:cNvPr>
            <p:cNvSpPr txBox="1"/>
            <p:nvPr/>
          </p:nvSpPr>
          <p:spPr>
            <a:xfrm>
              <a:off x="7713276" y="4425389"/>
              <a:ext cx="1296864" cy="145892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传统模式</a:t>
              </a:r>
              <a:endParaRPr lang="en-US" altLang="zh-CN" sz="1400" b="1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集市模式落后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手工开发接口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服务模式单一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应用支撑困难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zh-CN" altLang="en-US" sz="120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</p:txBody>
        </p:sp>
        <p:sp>
          <p:nvSpPr>
            <p:cNvPr id="47" name="淘宝店chenying0907出品 72">
              <a:extLst>
                <a:ext uri="{FF2B5EF4-FFF2-40B4-BE49-F238E27FC236}">
                  <a16:creationId xmlns:a16="http://schemas.microsoft.com/office/drawing/2014/main" id="{5B78A41F-28CC-40BE-BD1F-F28510631939}"/>
                </a:ext>
              </a:extLst>
            </p:cNvPr>
            <p:cNvSpPr txBox="1"/>
            <p:nvPr/>
          </p:nvSpPr>
          <p:spPr>
            <a:xfrm>
              <a:off x="9241579" y="4425391"/>
              <a:ext cx="1296864" cy="145892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marL="342900" indent="-342900">
                <a:lnSpc>
                  <a:spcPct val="125000"/>
                </a:lnSpc>
                <a:spcBef>
                  <a:spcPts val="600"/>
                </a:spcBef>
                <a:buFont typeface="Wingdings" panose="05000000000000000000" pitchFamily="2" charset="2"/>
                <a:buChar char="l"/>
              </a:pPr>
              <a:r>
                <a:rPr lang="zh-CN" altLang="en-US" sz="1400" b="1" dirty="0">
                  <a:solidFill>
                    <a:schemeClr val="accent6"/>
                  </a:solidFill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平台模式</a:t>
              </a:r>
              <a:endParaRPr lang="en-US" altLang="zh-CN" sz="1400" b="1" dirty="0">
                <a:solidFill>
                  <a:schemeClr val="accent6"/>
                </a:solidFill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统一服务发布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统一数据目录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 marL="171450" indent="-171450">
                <a:lnSpc>
                  <a:spcPct val="125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"/>
                  <a:ea typeface="微软雅黑" panose="020B0503020204020204" pitchFamily="34" charset="-122"/>
                  <a:cs typeface="+mn-ea"/>
                  <a:sym typeface=""/>
                </a:rPr>
                <a:t>统一数据订阅</a:t>
              </a:r>
              <a:endParaRPr lang="en-US" altLang="zh-CN" sz="105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  <a:p>
              <a:pPr>
                <a:lnSpc>
                  <a:spcPct val="125000"/>
                </a:lnSpc>
                <a:spcBef>
                  <a:spcPts val="600"/>
                </a:spcBef>
              </a:pPr>
              <a:endParaRPr lang="zh-CN" altLang="en-US" sz="1200" dirty="0">
                <a:latin typeface=""/>
                <a:ea typeface="微软雅黑" panose="020B0503020204020204" pitchFamily="34" charset="-122"/>
                <a:cs typeface="+mn-ea"/>
                <a:sym typeface=""/>
              </a:endParaRPr>
            </a:p>
          </p:txBody>
        </p:sp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AB24E05E-E9C9-4FF3-AD1F-DE98F9B8A842}"/>
                </a:ext>
              </a:extLst>
            </p:cNvPr>
            <p:cNvSpPr/>
            <p:nvPr/>
          </p:nvSpPr>
          <p:spPr>
            <a:xfrm>
              <a:off x="9010140" y="5045321"/>
              <a:ext cx="229482" cy="26719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99630" y="1137306"/>
            <a:ext cx="1018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rPr>
              <a:t>从“作坊式工厂”传统开发模式向“规模化集团”协同开发模式的转变！</a:t>
            </a:r>
          </a:p>
        </p:txBody>
      </p:sp>
    </p:spTree>
    <p:extLst>
      <p:ext uri="{BB962C8B-B14F-4D97-AF65-F5344CB8AC3E}">
        <p14:creationId xmlns:p14="http://schemas.microsoft.com/office/powerpoint/2010/main" val="3519435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937984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marL="361860" marR="0" lvl="0" indent="-36186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案例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——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山西联通数据中台建设</a:t>
            </a:r>
            <a:endParaRPr kumimoji="1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"/>
              <a:sym typeface=""/>
            </a:endParaRPr>
          </a:p>
        </p:txBody>
      </p: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5E707AD6-7545-47B2-81E0-D997ABC694CA}"/>
              </a:ext>
            </a:extLst>
          </p:cNvPr>
          <p:cNvCxnSpPr>
            <a:cxnSpLocks/>
          </p:cNvCxnSpPr>
          <p:nvPr/>
        </p:nvCxnSpPr>
        <p:spPr>
          <a:xfrm flipV="1">
            <a:off x="3097907" y="4309555"/>
            <a:ext cx="0" cy="301026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C5AA956F-49D9-4B87-A083-EB49CB313356}"/>
              </a:ext>
            </a:extLst>
          </p:cNvPr>
          <p:cNvCxnSpPr>
            <a:cxnSpLocks/>
          </p:cNvCxnSpPr>
          <p:nvPr/>
        </p:nvCxnSpPr>
        <p:spPr>
          <a:xfrm flipV="1">
            <a:off x="2226054" y="4309555"/>
            <a:ext cx="1" cy="301026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C72B7EB6-FF47-482E-9099-6EC312E3D7DA}"/>
              </a:ext>
            </a:extLst>
          </p:cNvPr>
          <p:cNvCxnSpPr>
            <a:cxnSpLocks/>
          </p:cNvCxnSpPr>
          <p:nvPr/>
        </p:nvCxnSpPr>
        <p:spPr>
          <a:xfrm flipV="1">
            <a:off x="3969758" y="4309555"/>
            <a:ext cx="0" cy="301026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C6BF4CA3-4B09-49EE-A72A-10E2FE7B49AE}"/>
              </a:ext>
            </a:extLst>
          </p:cNvPr>
          <p:cNvCxnSpPr>
            <a:cxnSpLocks/>
          </p:cNvCxnSpPr>
          <p:nvPr/>
        </p:nvCxnSpPr>
        <p:spPr>
          <a:xfrm flipV="1">
            <a:off x="4821403" y="4309555"/>
            <a:ext cx="3" cy="296062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8594AEBA-48F4-4D82-889D-663AC2258D7F}"/>
              </a:ext>
            </a:extLst>
          </p:cNvPr>
          <p:cNvCxnSpPr>
            <a:cxnSpLocks/>
          </p:cNvCxnSpPr>
          <p:nvPr/>
        </p:nvCxnSpPr>
        <p:spPr>
          <a:xfrm flipV="1">
            <a:off x="1092829" y="4309555"/>
            <a:ext cx="1" cy="301026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矩形 182">
            <a:extLst>
              <a:ext uri="{FF2B5EF4-FFF2-40B4-BE49-F238E27FC236}">
                <a16:creationId xmlns:a16="http://schemas.microsoft.com/office/drawing/2014/main" id="{E7A215A5-BA80-4374-9B56-6123DF5AA075}"/>
              </a:ext>
            </a:extLst>
          </p:cNvPr>
          <p:cNvSpPr/>
          <p:nvPr/>
        </p:nvSpPr>
        <p:spPr>
          <a:xfrm>
            <a:off x="1901572" y="2810875"/>
            <a:ext cx="643683" cy="9203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营销数据</a:t>
            </a:r>
            <a:endParaRPr kumimoji="1" lang="en-US" altLang="zh-CN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集市</a:t>
            </a: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8BED0DDD-EE56-428C-8DFF-4B7F6EFEFEFF}"/>
              </a:ext>
            </a:extLst>
          </p:cNvPr>
          <p:cNvSpPr/>
          <p:nvPr/>
        </p:nvSpPr>
        <p:spPr>
          <a:xfrm>
            <a:off x="2773426" y="2810875"/>
            <a:ext cx="643683" cy="9203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运营资源</a:t>
            </a:r>
            <a:endParaRPr kumimoji="1" lang="en-US" altLang="zh-CN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集市</a:t>
            </a: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2665A251-EDA1-4161-8829-4C40E72A93C7}"/>
              </a:ext>
            </a:extLst>
          </p:cNvPr>
          <p:cNvSpPr/>
          <p:nvPr/>
        </p:nvSpPr>
        <p:spPr>
          <a:xfrm>
            <a:off x="3645280" y="2810875"/>
            <a:ext cx="1393406" cy="9203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本地网</a:t>
            </a:r>
            <a:endParaRPr kumimoji="1" lang="en-US" altLang="zh-CN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集市</a:t>
            </a: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52852758-7902-4F70-9F60-3189AD64EB43}"/>
              </a:ext>
            </a:extLst>
          </p:cNvPr>
          <p:cNvSpPr/>
          <p:nvPr/>
        </p:nvSpPr>
        <p:spPr>
          <a:xfrm>
            <a:off x="441685" y="1556792"/>
            <a:ext cx="5000273" cy="3521427"/>
          </a:xfrm>
          <a:prstGeom prst="rect">
            <a:avLst/>
          </a:prstGeom>
          <a:noFill/>
          <a:ln w="31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lIns="68580" tIns="34290" rIns="68580" bIns="34290" rtlCol="0" anchor="t"/>
          <a:lstStyle/>
          <a:p>
            <a:pPr algn="ctr" defTabSz="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400" kern="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F5B7417B-A67A-4004-8CEC-6C2D2785DF5B}"/>
              </a:ext>
            </a:extLst>
          </p:cNvPr>
          <p:cNvCxnSpPr>
            <a:cxnSpLocks/>
            <a:stCxn id="183" idx="0"/>
            <a:endCxn id="208" idx="3"/>
          </p:cNvCxnSpPr>
          <p:nvPr/>
        </p:nvCxnSpPr>
        <p:spPr>
          <a:xfrm flipH="1" flipV="1">
            <a:off x="1629232" y="2242445"/>
            <a:ext cx="594182" cy="568429"/>
          </a:xfrm>
          <a:prstGeom prst="straightConnector1">
            <a:avLst/>
          </a:prstGeom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F3951BE5-3150-4EE2-9730-C15E6CDD7EE9}"/>
              </a:ext>
            </a:extLst>
          </p:cNvPr>
          <p:cNvCxnSpPr>
            <a:cxnSpLocks/>
            <a:stCxn id="207" idx="0"/>
            <a:endCxn id="195" idx="1"/>
          </p:cNvCxnSpPr>
          <p:nvPr/>
        </p:nvCxnSpPr>
        <p:spPr>
          <a:xfrm flipV="1">
            <a:off x="1101486" y="2242445"/>
            <a:ext cx="802725" cy="568429"/>
          </a:xfrm>
          <a:prstGeom prst="straightConnector1">
            <a:avLst/>
          </a:prstGeom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CDDBDCAF-0DFC-4529-8C65-2BAC4585E9E2}"/>
              </a:ext>
            </a:extLst>
          </p:cNvPr>
          <p:cNvCxnSpPr>
            <a:cxnSpLocks/>
            <a:stCxn id="212" idx="0"/>
            <a:endCxn id="184" idx="2"/>
          </p:cNvCxnSpPr>
          <p:nvPr/>
        </p:nvCxnSpPr>
        <p:spPr>
          <a:xfrm flipV="1">
            <a:off x="3095267" y="3731247"/>
            <a:ext cx="0" cy="193379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991A84EF-4EC1-4FB4-B253-A6AF95FBC6FF}"/>
              </a:ext>
            </a:extLst>
          </p:cNvPr>
          <p:cNvCxnSpPr>
            <a:cxnSpLocks/>
            <a:stCxn id="211" idx="0"/>
            <a:endCxn id="183" idx="2"/>
          </p:cNvCxnSpPr>
          <p:nvPr/>
        </p:nvCxnSpPr>
        <p:spPr>
          <a:xfrm flipV="1">
            <a:off x="2223414" y="3731247"/>
            <a:ext cx="0" cy="193379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9B3D16EA-1BD7-4DFF-B82E-C6AF671C56A4}"/>
              </a:ext>
            </a:extLst>
          </p:cNvPr>
          <p:cNvCxnSpPr>
            <a:cxnSpLocks/>
            <a:stCxn id="214" idx="0"/>
          </p:cNvCxnSpPr>
          <p:nvPr/>
        </p:nvCxnSpPr>
        <p:spPr>
          <a:xfrm flipV="1">
            <a:off x="4818769" y="3731247"/>
            <a:ext cx="0" cy="193379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A9AEE55F-BDAE-4001-8246-986C3F0286D2}"/>
              </a:ext>
            </a:extLst>
          </p:cNvPr>
          <p:cNvCxnSpPr>
            <a:cxnSpLocks/>
            <a:stCxn id="183" idx="1"/>
            <a:endCxn id="207" idx="3"/>
          </p:cNvCxnSpPr>
          <p:nvPr/>
        </p:nvCxnSpPr>
        <p:spPr>
          <a:xfrm flipH="1">
            <a:off x="1629232" y="3271062"/>
            <a:ext cx="272341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266512B2-1B18-47FF-88CF-7CDD2C2FB23A}"/>
              </a:ext>
            </a:extLst>
          </p:cNvPr>
          <p:cNvCxnSpPr>
            <a:cxnSpLocks/>
          </p:cNvCxnSpPr>
          <p:nvPr/>
        </p:nvCxnSpPr>
        <p:spPr>
          <a:xfrm flipH="1" flipV="1">
            <a:off x="1622844" y="3621723"/>
            <a:ext cx="2025074" cy="1103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矩形 193">
            <a:extLst>
              <a:ext uri="{FF2B5EF4-FFF2-40B4-BE49-F238E27FC236}">
                <a16:creationId xmlns:a16="http://schemas.microsoft.com/office/drawing/2014/main" id="{9654B58F-E824-4735-8DD4-A4C42BAA8733}"/>
              </a:ext>
            </a:extLst>
          </p:cNvPr>
          <p:cNvSpPr/>
          <p:nvPr/>
        </p:nvSpPr>
        <p:spPr>
          <a:xfrm>
            <a:off x="3642639" y="4512101"/>
            <a:ext cx="1500610" cy="3392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小型机</a:t>
            </a: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38DFB045-1EFB-4496-8869-0ABE5D7F8619}"/>
              </a:ext>
            </a:extLst>
          </p:cNvPr>
          <p:cNvSpPr/>
          <p:nvPr/>
        </p:nvSpPr>
        <p:spPr>
          <a:xfrm>
            <a:off x="1904211" y="2034246"/>
            <a:ext cx="643683" cy="416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营销</a:t>
            </a:r>
            <a:endParaRPr kumimoji="1" lang="en-US" altLang="zh-CN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应用</a:t>
            </a: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B8876A9D-9CAC-453A-8D26-4F3A516BEE4E}"/>
              </a:ext>
            </a:extLst>
          </p:cNvPr>
          <p:cNvSpPr/>
          <p:nvPr/>
        </p:nvSpPr>
        <p:spPr>
          <a:xfrm>
            <a:off x="2776066" y="2034246"/>
            <a:ext cx="643683" cy="416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运营</a:t>
            </a:r>
            <a:endParaRPr kumimoji="1" lang="en-US" altLang="zh-CN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应用</a:t>
            </a: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C579479F-D3F7-4DB9-A3D1-39599F269EE1}"/>
              </a:ext>
            </a:extLst>
          </p:cNvPr>
          <p:cNvSpPr/>
          <p:nvPr/>
        </p:nvSpPr>
        <p:spPr>
          <a:xfrm>
            <a:off x="3647919" y="2034246"/>
            <a:ext cx="643683" cy="416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公众应用</a:t>
            </a:r>
          </a:p>
        </p:txBody>
      </p: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E0EA6878-21F0-474B-B172-EFA3724DB3CB}"/>
              </a:ext>
            </a:extLst>
          </p:cNvPr>
          <p:cNvCxnSpPr>
            <a:cxnSpLocks/>
            <a:stCxn id="184" idx="0"/>
            <a:endCxn id="196" idx="2"/>
          </p:cNvCxnSpPr>
          <p:nvPr/>
        </p:nvCxnSpPr>
        <p:spPr>
          <a:xfrm flipV="1">
            <a:off x="3095268" y="2450646"/>
            <a:ext cx="2640" cy="360229"/>
          </a:xfrm>
          <a:prstGeom prst="straightConnector1">
            <a:avLst/>
          </a:prstGeom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2CBB7A39-231A-49E5-808E-4D9A47544D0F}"/>
              </a:ext>
            </a:extLst>
          </p:cNvPr>
          <p:cNvCxnSpPr>
            <a:cxnSpLocks/>
            <a:stCxn id="183" idx="0"/>
            <a:endCxn id="195" idx="2"/>
          </p:cNvCxnSpPr>
          <p:nvPr/>
        </p:nvCxnSpPr>
        <p:spPr>
          <a:xfrm flipV="1">
            <a:off x="2223414" y="2450646"/>
            <a:ext cx="2640" cy="360229"/>
          </a:xfrm>
          <a:prstGeom prst="straightConnector1">
            <a:avLst/>
          </a:prstGeom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矩形 199">
            <a:extLst>
              <a:ext uri="{FF2B5EF4-FFF2-40B4-BE49-F238E27FC236}">
                <a16:creationId xmlns:a16="http://schemas.microsoft.com/office/drawing/2014/main" id="{0D17D357-CBC5-4CC5-838F-BF84849CDC3B}"/>
              </a:ext>
            </a:extLst>
          </p:cNvPr>
          <p:cNvSpPr/>
          <p:nvPr/>
        </p:nvSpPr>
        <p:spPr>
          <a:xfrm>
            <a:off x="4499566" y="2034246"/>
            <a:ext cx="643683" cy="416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集客应用</a:t>
            </a:r>
          </a:p>
        </p:txBody>
      </p: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EAE1DB00-A0FC-4C24-8631-E3819EBD8117}"/>
              </a:ext>
            </a:extLst>
          </p:cNvPr>
          <p:cNvCxnSpPr>
            <a:cxnSpLocks/>
            <a:endCxn id="200" idx="2"/>
          </p:cNvCxnSpPr>
          <p:nvPr/>
        </p:nvCxnSpPr>
        <p:spPr>
          <a:xfrm flipV="1">
            <a:off x="4818769" y="2450646"/>
            <a:ext cx="2640" cy="360229"/>
          </a:xfrm>
          <a:prstGeom prst="straightConnector1">
            <a:avLst/>
          </a:prstGeom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9789447F-9964-4B3B-A72A-4434BFBA6DE6}"/>
              </a:ext>
            </a:extLst>
          </p:cNvPr>
          <p:cNvCxnSpPr>
            <a:cxnSpLocks/>
          </p:cNvCxnSpPr>
          <p:nvPr/>
        </p:nvCxnSpPr>
        <p:spPr>
          <a:xfrm flipH="1">
            <a:off x="2542617" y="2893674"/>
            <a:ext cx="110002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C8D9E684-43E7-4DD8-A48A-21441EE75AB4}"/>
              </a:ext>
            </a:extLst>
          </p:cNvPr>
          <p:cNvCxnSpPr>
            <a:cxnSpLocks/>
          </p:cNvCxnSpPr>
          <p:nvPr/>
        </p:nvCxnSpPr>
        <p:spPr>
          <a:xfrm flipH="1">
            <a:off x="2543160" y="3016219"/>
            <a:ext cx="23290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矩形 203">
            <a:extLst>
              <a:ext uri="{FF2B5EF4-FFF2-40B4-BE49-F238E27FC236}">
                <a16:creationId xmlns:a16="http://schemas.microsoft.com/office/drawing/2014/main" id="{EBFF6EEA-A725-49EB-BAFB-8C0A10E4D765}"/>
              </a:ext>
            </a:extLst>
          </p:cNvPr>
          <p:cNvSpPr/>
          <p:nvPr/>
        </p:nvSpPr>
        <p:spPr>
          <a:xfrm>
            <a:off x="1901299" y="4512101"/>
            <a:ext cx="644228" cy="363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X86</a:t>
            </a:r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服务器</a:t>
            </a: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70D72C92-487C-4653-8D94-5B1A199B918F}"/>
              </a:ext>
            </a:extLst>
          </p:cNvPr>
          <p:cNvSpPr/>
          <p:nvPr/>
        </p:nvSpPr>
        <p:spPr>
          <a:xfrm>
            <a:off x="5277910" y="2217556"/>
            <a:ext cx="678960" cy="440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3C2A14C0-9CCA-4AE3-A3D4-1D9457E67A1F}"/>
              </a:ext>
            </a:extLst>
          </p:cNvPr>
          <p:cNvSpPr/>
          <p:nvPr/>
        </p:nvSpPr>
        <p:spPr>
          <a:xfrm>
            <a:off x="573739" y="4512101"/>
            <a:ext cx="1038176" cy="363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X86</a:t>
            </a:r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服务器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3CBD2C5D-FC76-47D5-8B98-42732994BAAE}"/>
              </a:ext>
            </a:extLst>
          </p:cNvPr>
          <p:cNvSpPr/>
          <p:nvPr/>
        </p:nvSpPr>
        <p:spPr>
          <a:xfrm>
            <a:off x="573741" y="2810875"/>
            <a:ext cx="1055492" cy="9203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主数据</a:t>
            </a:r>
            <a:endParaRPr kumimoji="1" lang="en-US" altLang="zh-CN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仓库</a:t>
            </a: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18AF8E6-0709-4796-A309-46D8D087F882}"/>
              </a:ext>
            </a:extLst>
          </p:cNvPr>
          <p:cNvSpPr/>
          <p:nvPr/>
        </p:nvSpPr>
        <p:spPr>
          <a:xfrm>
            <a:off x="573741" y="2034246"/>
            <a:ext cx="1055492" cy="416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经分</a:t>
            </a:r>
            <a:endParaRPr kumimoji="1" lang="en-US" altLang="zh-CN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应用</a:t>
            </a:r>
          </a:p>
        </p:txBody>
      </p: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98C22B83-098E-44AE-9E0C-CA98158CC060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1101486" y="2450646"/>
            <a:ext cx="0" cy="360229"/>
          </a:xfrm>
          <a:prstGeom prst="straightConnector1">
            <a:avLst/>
          </a:prstGeom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12A5E1D0-6A35-4D52-B6BB-AA37C1612AA7}"/>
              </a:ext>
            </a:extLst>
          </p:cNvPr>
          <p:cNvCxnSpPr>
            <a:cxnSpLocks/>
            <a:endCxn id="207" idx="2"/>
          </p:cNvCxnSpPr>
          <p:nvPr/>
        </p:nvCxnSpPr>
        <p:spPr>
          <a:xfrm flipV="1">
            <a:off x="1101486" y="3731238"/>
            <a:ext cx="1" cy="270901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矩形 210">
            <a:extLst>
              <a:ext uri="{FF2B5EF4-FFF2-40B4-BE49-F238E27FC236}">
                <a16:creationId xmlns:a16="http://schemas.microsoft.com/office/drawing/2014/main" id="{ACB8B723-8C18-41B3-9076-E149CB39FF44}"/>
              </a:ext>
            </a:extLst>
          </p:cNvPr>
          <p:cNvSpPr/>
          <p:nvPr/>
        </p:nvSpPr>
        <p:spPr>
          <a:xfrm>
            <a:off x="1901572" y="3924626"/>
            <a:ext cx="643683" cy="382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MPP</a:t>
            </a:r>
            <a:endParaRPr kumimoji="1" lang="zh-CN" altLang="en-US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4DE28E2B-EFB2-4CA1-9AF0-9111DB874E8A}"/>
              </a:ext>
            </a:extLst>
          </p:cNvPr>
          <p:cNvSpPr/>
          <p:nvPr/>
        </p:nvSpPr>
        <p:spPr>
          <a:xfrm>
            <a:off x="2770786" y="3924628"/>
            <a:ext cx="648961" cy="185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en-US" altLang="zh-CN" sz="1000" dirty="0" err="1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Mysql</a:t>
            </a:r>
            <a:endParaRPr kumimoji="1" lang="zh-CN" altLang="en-US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13E232E1-6FE2-43AB-B0C8-A6D2DE6FE08B}"/>
              </a:ext>
            </a:extLst>
          </p:cNvPr>
          <p:cNvSpPr/>
          <p:nvPr/>
        </p:nvSpPr>
        <p:spPr>
          <a:xfrm>
            <a:off x="3645280" y="3924626"/>
            <a:ext cx="643683" cy="382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Oracle</a:t>
            </a:r>
            <a:endParaRPr kumimoji="1" lang="zh-CN" altLang="en-US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228CEE5B-58E7-4E7B-A3E3-C1EA93ED3A0F}"/>
              </a:ext>
            </a:extLst>
          </p:cNvPr>
          <p:cNvSpPr/>
          <p:nvPr/>
        </p:nvSpPr>
        <p:spPr>
          <a:xfrm>
            <a:off x="4496928" y="3924626"/>
            <a:ext cx="643683" cy="1799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Oracle</a:t>
            </a:r>
            <a:endParaRPr kumimoji="1" lang="zh-CN" altLang="en-US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2EF3CC00-84B3-43E7-9585-91DC73B2D9B9}"/>
              </a:ext>
            </a:extLst>
          </p:cNvPr>
          <p:cNvSpPr/>
          <p:nvPr/>
        </p:nvSpPr>
        <p:spPr>
          <a:xfrm>
            <a:off x="2770786" y="4121301"/>
            <a:ext cx="648961" cy="185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MPP</a:t>
            </a:r>
            <a:endParaRPr kumimoji="1" lang="zh-CN" altLang="en-US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31F2E9C3-916C-4963-9610-87D5925D9ABB}"/>
              </a:ext>
            </a:extLst>
          </p:cNvPr>
          <p:cNvSpPr/>
          <p:nvPr/>
        </p:nvSpPr>
        <p:spPr>
          <a:xfrm>
            <a:off x="4497925" y="4117956"/>
            <a:ext cx="641692" cy="185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Spark</a:t>
            </a:r>
            <a:endParaRPr kumimoji="1" lang="zh-CN" altLang="en-US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FF8708E9-0614-4711-AD3C-8D486A4725C1}"/>
              </a:ext>
            </a:extLst>
          </p:cNvPr>
          <p:cNvSpPr/>
          <p:nvPr/>
        </p:nvSpPr>
        <p:spPr>
          <a:xfrm>
            <a:off x="565084" y="3924628"/>
            <a:ext cx="1055489" cy="185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Oracle</a:t>
            </a:r>
            <a:endParaRPr kumimoji="1" lang="zh-CN" altLang="en-US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D006802F-A4DA-4D8A-B9B9-FF7145D057F6}"/>
              </a:ext>
            </a:extLst>
          </p:cNvPr>
          <p:cNvSpPr/>
          <p:nvPr/>
        </p:nvSpPr>
        <p:spPr>
          <a:xfrm>
            <a:off x="565089" y="4120403"/>
            <a:ext cx="525014" cy="185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en-US" altLang="zh-CN" sz="9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MPP</a:t>
            </a:r>
            <a:endParaRPr kumimoji="1" lang="zh-CN" altLang="en-US" sz="9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50671CC0-DCB7-4C78-9549-C161CD15008C}"/>
              </a:ext>
            </a:extLst>
          </p:cNvPr>
          <p:cNvSpPr/>
          <p:nvPr/>
        </p:nvSpPr>
        <p:spPr>
          <a:xfrm>
            <a:off x="1106732" y="4121991"/>
            <a:ext cx="513844" cy="185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34290" rIns="13500" bIns="34290" rtlCol="0" anchor="ctr"/>
          <a:lstStyle/>
          <a:p>
            <a:pPr algn="ctr"/>
            <a:r>
              <a:rPr kumimoji="1" lang="en-US" altLang="zh-CN" sz="1000" dirty="0" err="1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Mysql</a:t>
            </a:r>
            <a:endParaRPr kumimoji="1" lang="zh-CN" altLang="en-US" sz="10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23AF680C-561D-429C-A28C-86A6B57B18E4}"/>
              </a:ext>
            </a:extLst>
          </p:cNvPr>
          <p:cNvSpPr/>
          <p:nvPr/>
        </p:nvSpPr>
        <p:spPr>
          <a:xfrm>
            <a:off x="5270132" y="3036240"/>
            <a:ext cx="598929" cy="440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CEA7507E-CC03-4BE3-A733-AAD2CCB9FE6E}"/>
              </a:ext>
            </a:extLst>
          </p:cNvPr>
          <p:cNvSpPr/>
          <p:nvPr/>
        </p:nvSpPr>
        <p:spPr>
          <a:xfrm>
            <a:off x="2787607" y="4517488"/>
            <a:ext cx="644228" cy="363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X86</a:t>
            </a:r>
            <a:r>
              <a:rPr kumimoji="1" lang="zh-CN" altLang="en-US" sz="1000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sym typeface=""/>
              </a:rPr>
              <a:t>服务器</a:t>
            </a:r>
          </a:p>
        </p:txBody>
      </p: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1506D6BA-3612-4858-AA46-820A856624E5}"/>
              </a:ext>
            </a:extLst>
          </p:cNvPr>
          <p:cNvCxnSpPr>
            <a:cxnSpLocks/>
          </p:cNvCxnSpPr>
          <p:nvPr/>
        </p:nvCxnSpPr>
        <p:spPr>
          <a:xfrm flipV="1">
            <a:off x="4005865" y="2439843"/>
            <a:ext cx="2640" cy="360229"/>
          </a:xfrm>
          <a:prstGeom prst="straightConnector1">
            <a:avLst/>
          </a:prstGeom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313018AE-EE95-4A82-9FD6-72DF7BA6BCB2}"/>
              </a:ext>
            </a:extLst>
          </p:cNvPr>
          <p:cNvCxnSpPr>
            <a:cxnSpLocks/>
          </p:cNvCxnSpPr>
          <p:nvPr/>
        </p:nvCxnSpPr>
        <p:spPr>
          <a:xfrm flipV="1">
            <a:off x="3974398" y="3720444"/>
            <a:ext cx="0" cy="193379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C555F2B0-B556-4031-8767-86BF517B65BB}"/>
              </a:ext>
            </a:extLst>
          </p:cNvPr>
          <p:cNvCxnSpPr>
            <a:cxnSpLocks/>
          </p:cNvCxnSpPr>
          <p:nvPr/>
        </p:nvCxnSpPr>
        <p:spPr>
          <a:xfrm flipH="1">
            <a:off x="1635312" y="3546664"/>
            <a:ext cx="110002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E5CFFFCF-9145-479B-96E6-F0304D4F2946}"/>
              </a:ext>
            </a:extLst>
          </p:cNvPr>
          <p:cNvGrpSpPr/>
          <p:nvPr/>
        </p:nvGrpSpPr>
        <p:grpSpPr>
          <a:xfrm>
            <a:off x="6549068" y="1556792"/>
            <a:ext cx="5307068" cy="3521426"/>
            <a:chOff x="6478055" y="1916832"/>
            <a:chExt cx="4122814" cy="2312734"/>
          </a:xfrm>
        </p:grpSpPr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C22489CD-927E-4B2C-A5F3-BE287EE72410}"/>
                </a:ext>
              </a:extLst>
            </p:cNvPr>
            <p:cNvSpPr/>
            <p:nvPr/>
          </p:nvSpPr>
          <p:spPr>
            <a:xfrm>
              <a:off x="6478055" y="1916832"/>
              <a:ext cx="4122814" cy="2312734"/>
            </a:xfrm>
            <a:prstGeom prst="rect">
              <a:avLst/>
            </a:prstGeom>
            <a:noFill/>
            <a:ln w="31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lIns="68580" tIns="34290" rIns="68580" bIns="34290" rtlCol="0" anchor="t"/>
            <a:lstStyle/>
            <a:p>
              <a:pPr algn="ctr" defTabSz="5143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1400" kern="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grpSp>
          <p:nvGrpSpPr>
            <p:cNvPr id="232" name="组合 231">
              <a:extLst>
                <a:ext uri="{FF2B5EF4-FFF2-40B4-BE49-F238E27FC236}">
                  <a16:creationId xmlns:a16="http://schemas.microsoft.com/office/drawing/2014/main" id="{A28EF6E1-D4F4-42CC-B514-D1FF5B7D1AF8}"/>
                </a:ext>
              </a:extLst>
            </p:cNvPr>
            <p:cNvGrpSpPr/>
            <p:nvPr/>
          </p:nvGrpSpPr>
          <p:grpSpPr>
            <a:xfrm>
              <a:off x="6773657" y="2848425"/>
              <a:ext cx="3718560" cy="1316615"/>
              <a:chOff x="5049945" y="2218221"/>
              <a:chExt cx="3718560" cy="1316615"/>
            </a:xfrm>
          </p:grpSpPr>
          <p:sp>
            <p:nvSpPr>
              <p:cNvPr id="252" name="矩形 251">
                <a:extLst>
                  <a:ext uri="{FF2B5EF4-FFF2-40B4-BE49-F238E27FC236}">
                    <a16:creationId xmlns:a16="http://schemas.microsoft.com/office/drawing/2014/main" id="{BC87A041-A679-4CA1-AA3A-6558A76B5844}"/>
                  </a:ext>
                </a:extLst>
              </p:cNvPr>
              <p:cNvSpPr/>
              <p:nvPr/>
            </p:nvSpPr>
            <p:spPr>
              <a:xfrm>
                <a:off x="5052223" y="2218221"/>
                <a:ext cx="3716282" cy="50744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kumimoji="1" lang="zh-CN" altLang="en-US" sz="1000" b="1" dirty="0">
                  <a:solidFill>
                    <a:schemeClr val="tx1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8A18FA28-677D-4ACB-AADB-950B78D4FE6E}"/>
                  </a:ext>
                </a:extLst>
              </p:cNvPr>
              <p:cNvSpPr/>
              <p:nvPr/>
            </p:nvSpPr>
            <p:spPr>
              <a:xfrm>
                <a:off x="5049945" y="3219190"/>
                <a:ext cx="3716282" cy="24234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r>
                  <a:rPr kumimoji="1" lang="en-US" altLang="zh-CN" sz="1000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X86</a:t>
                </a:r>
                <a:r>
                  <a:rPr kumimoji="1" lang="zh-CN" altLang="en-US" sz="1000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服务器、物理资源云化、统一分配回收</a:t>
                </a:r>
              </a:p>
            </p:txBody>
          </p:sp>
          <p:sp>
            <p:nvSpPr>
              <p:cNvPr id="254" name="矩形 253">
                <a:extLst>
                  <a:ext uri="{FF2B5EF4-FFF2-40B4-BE49-F238E27FC236}">
                    <a16:creationId xmlns:a16="http://schemas.microsoft.com/office/drawing/2014/main" id="{30B41DC0-2607-44F5-95CC-D292DEF602D4}"/>
                  </a:ext>
                </a:extLst>
              </p:cNvPr>
              <p:cNvSpPr/>
              <p:nvPr/>
            </p:nvSpPr>
            <p:spPr>
              <a:xfrm>
                <a:off x="5049945" y="2797970"/>
                <a:ext cx="3716282" cy="34995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r>
                  <a:rPr kumimoji="1" lang="en-US" altLang="zh-CN" sz="1000" b="1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BCOS</a:t>
                </a:r>
                <a:r>
                  <a:rPr kumimoji="1" lang="zh-CN" altLang="en-US" sz="1000" b="1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统一资源管理</a:t>
                </a:r>
                <a:endParaRPr kumimoji="1" lang="en-US" altLang="zh-CN" sz="1000" b="1" dirty="0">
                  <a:solidFill>
                    <a:schemeClr val="tx1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  <a:p>
                <a:pPr algn="ctr"/>
                <a:r>
                  <a:rPr kumimoji="1" lang="en-US" altLang="zh-CN" sz="1000" b="1" dirty="0" err="1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CirroData</a:t>
                </a:r>
                <a:r>
                  <a:rPr kumimoji="1" lang="en-US" altLang="zh-CN" sz="1000" b="1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  |  </a:t>
                </a:r>
                <a:r>
                  <a:rPr kumimoji="1" lang="en-US" altLang="zh-CN" sz="1000" b="1" dirty="0" err="1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hadoop</a:t>
                </a:r>
                <a:r>
                  <a:rPr kumimoji="1" lang="zh-CN" altLang="en-US" sz="1000" b="1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  </a:t>
                </a:r>
                <a:r>
                  <a:rPr kumimoji="1" lang="en-US" altLang="zh-CN" sz="1000" b="1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|</a:t>
                </a:r>
                <a:r>
                  <a:rPr kumimoji="1" lang="zh-CN" altLang="en-US" sz="1000" b="1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  </a:t>
                </a:r>
                <a:r>
                  <a:rPr kumimoji="1" lang="en-US" altLang="zh-CN" sz="1000" b="1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DB</a:t>
                </a:r>
                <a:r>
                  <a:rPr kumimoji="1" lang="zh-CN" altLang="en-US" sz="1000" b="1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  </a:t>
                </a:r>
                <a:r>
                  <a:rPr kumimoji="1" lang="en-US" altLang="zh-CN" sz="1000" b="1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|</a:t>
                </a:r>
                <a:r>
                  <a:rPr kumimoji="1" lang="zh-CN" altLang="en-US" sz="1000" b="1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  流处理</a:t>
                </a:r>
              </a:p>
            </p:txBody>
          </p: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61F01AC0-195D-4FC7-A608-2A0CC0748EE0}"/>
                  </a:ext>
                </a:extLst>
              </p:cNvPr>
              <p:cNvGrpSpPr/>
              <p:nvPr/>
            </p:nvGrpSpPr>
            <p:grpSpPr>
              <a:xfrm>
                <a:off x="5328143" y="2279075"/>
                <a:ext cx="3344183" cy="415911"/>
                <a:chOff x="6853105" y="2857334"/>
                <a:chExt cx="4704644" cy="655954"/>
              </a:xfrm>
              <a:noFill/>
            </p:grpSpPr>
            <p:sp>
              <p:nvSpPr>
                <p:cNvPr id="259" name="矩形 258">
                  <a:extLst>
                    <a:ext uri="{FF2B5EF4-FFF2-40B4-BE49-F238E27FC236}">
                      <a16:creationId xmlns:a16="http://schemas.microsoft.com/office/drawing/2014/main" id="{22408B23-8A9F-402E-8D33-EE716080FF55}"/>
                    </a:ext>
                  </a:extLst>
                </p:cNvPr>
                <p:cNvSpPr/>
                <p:nvPr/>
              </p:nvSpPr>
              <p:spPr>
                <a:xfrm>
                  <a:off x="6853105" y="2864418"/>
                  <a:ext cx="920589" cy="27770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0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数据治理</a:t>
                  </a:r>
                </a:p>
              </p:txBody>
            </p:sp>
            <p:sp>
              <p:nvSpPr>
                <p:cNvPr id="260" name="矩形 259">
                  <a:extLst>
                    <a:ext uri="{FF2B5EF4-FFF2-40B4-BE49-F238E27FC236}">
                      <a16:creationId xmlns:a16="http://schemas.microsoft.com/office/drawing/2014/main" id="{B28098F3-E834-4C08-89F3-90D694C16D28}"/>
                    </a:ext>
                  </a:extLst>
                </p:cNvPr>
                <p:cNvSpPr/>
                <p:nvPr/>
              </p:nvSpPr>
              <p:spPr>
                <a:xfrm>
                  <a:off x="7926105" y="2865252"/>
                  <a:ext cx="920589" cy="27770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0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数据服务</a:t>
                  </a:r>
                </a:p>
              </p:txBody>
            </p:sp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CE8D1511-D575-45CF-BCB8-CE3D2703CC7A}"/>
                    </a:ext>
                  </a:extLst>
                </p:cNvPr>
                <p:cNvSpPr/>
                <p:nvPr/>
              </p:nvSpPr>
              <p:spPr>
                <a:xfrm>
                  <a:off x="6853105" y="3231774"/>
                  <a:ext cx="920589" cy="27770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0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数据开发</a:t>
                  </a:r>
                </a:p>
              </p:txBody>
            </p:sp>
            <p:sp>
              <p:nvSpPr>
                <p:cNvPr id="262" name="矩形 261">
                  <a:extLst>
                    <a:ext uri="{FF2B5EF4-FFF2-40B4-BE49-F238E27FC236}">
                      <a16:creationId xmlns:a16="http://schemas.microsoft.com/office/drawing/2014/main" id="{9E591273-0E54-4B79-A4C7-65BC66D8E910}"/>
                    </a:ext>
                  </a:extLst>
                </p:cNvPr>
                <p:cNvSpPr/>
                <p:nvPr/>
              </p:nvSpPr>
              <p:spPr>
                <a:xfrm>
                  <a:off x="7926105" y="3232608"/>
                  <a:ext cx="920589" cy="277704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0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数据资产</a:t>
                  </a:r>
                </a:p>
              </p:txBody>
            </p:sp>
            <p:sp>
              <p:nvSpPr>
                <p:cNvPr id="263" name="矩形 262">
                  <a:extLst>
                    <a:ext uri="{FF2B5EF4-FFF2-40B4-BE49-F238E27FC236}">
                      <a16:creationId xmlns:a16="http://schemas.microsoft.com/office/drawing/2014/main" id="{55A9F395-ACA9-411F-960F-A735D21A91DC}"/>
                    </a:ext>
                  </a:extLst>
                </p:cNvPr>
                <p:cNvSpPr/>
                <p:nvPr/>
              </p:nvSpPr>
              <p:spPr>
                <a:xfrm>
                  <a:off x="9564159" y="2857334"/>
                  <a:ext cx="920589" cy="282029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rIns="18000" rtlCol="0" anchor="ctr"/>
                <a:lstStyle/>
                <a:p>
                  <a:pPr algn="ctr"/>
                  <a:r>
                    <a:rPr kumimoji="1" lang="zh-CN" altLang="en-US" sz="10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服务管理</a:t>
                  </a:r>
                </a:p>
              </p:txBody>
            </p:sp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D73A5F32-F109-4AA1-91DE-E3BD3C7A0E26}"/>
                    </a:ext>
                  </a:extLst>
                </p:cNvPr>
                <p:cNvSpPr/>
                <p:nvPr/>
              </p:nvSpPr>
              <p:spPr>
                <a:xfrm>
                  <a:off x="10637160" y="2858180"/>
                  <a:ext cx="920589" cy="282029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rIns="18000" rtlCol="0" anchor="ctr"/>
                <a:lstStyle/>
                <a:p>
                  <a:pPr algn="ctr"/>
                  <a:r>
                    <a:rPr kumimoji="1" lang="zh-CN" altLang="en-US" sz="10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数据科学云</a:t>
                  </a:r>
                </a:p>
              </p:txBody>
            </p:sp>
            <p:sp>
              <p:nvSpPr>
                <p:cNvPr id="265" name="矩形 264">
                  <a:extLst>
                    <a:ext uri="{FF2B5EF4-FFF2-40B4-BE49-F238E27FC236}">
                      <a16:creationId xmlns:a16="http://schemas.microsoft.com/office/drawing/2014/main" id="{C7250699-5723-484E-B5DE-F7E22BC857A4}"/>
                    </a:ext>
                  </a:extLst>
                </p:cNvPr>
                <p:cNvSpPr/>
                <p:nvPr/>
              </p:nvSpPr>
              <p:spPr>
                <a:xfrm>
                  <a:off x="9564159" y="3230413"/>
                  <a:ext cx="920589" cy="282029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rIns="18000" rtlCol="0" anchor="ctr"/>
                <a:lstStyle/>
                <a:p>
                  <a:pPr algn="ctr"/>
                  <a:r>
                    <a:rPr kumimoji="1" lang="zh-CN" altLang="en-US" sz="10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工具中心</a:t>
                  </a:r>
                </a:p>
              </p:txBody>
            </p:sp>
            <p:sp>
              <p:nvSpPr>
                <p:cNvPr id="266" name="矩形 265">
                  <a:extLst>
                    <a:ext uri="{FF2B5EF4-FFF2-40B4-BE49-F238E27FC236}">
                      <a16:creationId xmlns:a16="http://schemas.microsoft.com/office/drawing/2014/main" id="{4E877A2D-6880-4900-BD84-C02B2C36A9E7}"/>
                    </a:ext>
                  </a:extLst>
                </p:cNvPr>
                <p:cNvSpPr/>
                <p:nvPr/>
              </p:nvSpPr>
              <p:spPr>
                <a:xfrm>
                  <a:off x="10637160" y="3231259"/>
                  <a:ext cx="920589" cy="282029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rIns="18000" rtlCol="0" anchor="ctr"/>
                <a:lstStyle/>
                <a:p>
                  <a:pPr algn="ctr"/>
                  <a:r>
                    <a:rPr kumimoji="1" lang="zh-CN" altLang="en-US" sz="10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多角色工作台</a:t>
                  </a:r>
                </a:p>
              </p:txBody>
            </p:sp>
          </p:grpSp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481BF1E3-0664-46F0-9142-744A0D38BCC4}"/>
                  </a:ext>
                </a:extLst>
              </p:cNvPr>
              <p:cNvSpPr/>
              <p:nvPr/>
            </p:nvSpPr>
            <p:spPr>
              <a:xfrm>
                <a:off x="5088543" y="2262519"/>
                <a:ext cx="170600" cy="3803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工具层</a:t>
                </a:r>
              </a:p>
            </p:txBody>
          </p:sp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0E18D0AF-A68E-4604-8693-076293B35463}"/>
                  </a:ext>
                </a:extLst>
              </p:cNvPr>
              <p:cNvSpPr/>
              <p:nvPr/>
            </p:nvSpPr>
            <p:spPr>
              <a:xfrm>
                <a:off x="5088543" y="2796015"/>
                <a:ext cx="170600" cy="3803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资源层</a:t>
                </a:r>
              </a:p>
            </p:txBody>
          </p: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9C43C08A-DCAF-48C6-92C6-1497D95934A1}"/>
                  </a:ext>
                </a:extLst>
              </p:cNvPr>
              <p:cNvSpPr/>
              <p:nvPr/>
            </p:nvSpPr>
            <p:spPr>
              <a:xfrm>
                <a:off x="5086439" y="3154485"/>
                <a:ext cx="170600" cy="3803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物理层</a:t>
                </a:r>
              </a:p>
            </p:txBody>
          </p:sp>
        </p:grpSp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281D75B7-D683-4943-A773-68CECABF7EC8}"/>
                </a:ext>
              </a:extLst>
            </p:cNvPr>
            <p:cNvGrpSpPr/>
            <p:nvPr/>
          </p:nvGrpSpPr>
          <p:grpSpPr>
            <a:xfrm>
              <a:off x="6810151" y="2216118"/>
              <a:ext cx="3626822" cy="599211"/>
              <a:chOff x="5086439" y="1585914"/>
              <a:chExt cx="3626822" cy="599211"/>
            </a:xfrm>
          </p:grpSpPr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FEF2A06C-0A7F-4389-9FF3-5C3A2E474CF6}"/>
                  </a:ext>
                </a:extLst>
              </p:cNvPr>
              <p:cNvSpPr/>
              <p:nvPr/>
            </p:nvSpPr>
            <p:spPr>
              <a:xfrm>
                <a:off x="6740727" y="1633606"/>
                <a:ext cx="569879" cy="207189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pPr lvl="0" algn="ctr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zh-CN" sz="800" dirty="0">
                    <a:latin typeface=""/>
                    <a:ea typeface="微软雅黑" panose="020B0503020204020204" pitchFamily="34" charset="-122"/>
                    <a:sym typeface=""/>
                  </a:rPr>
                  <a:t>ID</a:t>
                </a:r>
                <a:r>
                  <a:rPr kumimoji="1" lang="zh-CN" altLang="en-US" sz="800" dirty="0">
                    <a:latin typeface=""/>
                    <a:ea typeface="微软雅黑" panose="020B0503020204020204" pitchFamily="34" charset="-122"/>
                    <a:sym typeface=""/>
                  </a:rPr>
                  <a:t>级</a:t>
                </a:r>
                <a:endParaRPr kumimoji="1" lang="en-US" altLang="zh-CN" sz="800" dirty="0">
                  <a:latin typeface=""/>
                  <a:ea typeface="微软雅黑" panose="020B0503020204020204" pitchFamily="34" charset="-122"/>
                  <a:sym typeface=""/>
                </a:endParaRPr>
              </a:p>
              <a:p>
                <a:pPr lvl="0" algn="ctr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800" dirty="0">
                    <a:latin typeface=""/>
                    <a:ea typeface="微软雅黑" panose="020B0503020204020204" pitchFamily="34" charset="-122"/>
                    <a:sym typeface=""/>
                  </a:rPr>
                  <a:t>主题数据</a:t>
                </a:r>
              </a:p>
            </p:txBody>
          </p:sp>
          <p:sp>
            <p:nvSpPr>
              <p:cNvPr id="235" name="箭头: 右 234">
                <a:extLst>
                  <a:ext uri="{FF2B5EF4-FFF2-40B4-BE49-F238E27FC236}">
                    <a16:creationId xmlns:a16="http://schemas.microsoft.com/office/drawing/2014/main" id="{C6F323AB-954C-4E39-B385-0940FB04AB69}"/>
                  </a:ext>
                </a:extLst>
              </p:cNvPr>
              <p:cNvSpPr/>
              <p:nvPr/>
            </p:nvSpPr>
            <p:spPr>
              <a:xfrm>
                <a:off x="6934597" y="1963187"/>
                <a:ext cx="147512" cy="108802"/>
              </a:xfrm>
              <a:prstGeom prst="rightArrow">
                <a:avLst/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kumimoji="1" lang="zh-CN" altLang="en-US" sz="1000"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5A0CAD84-72FB-46B3-B53B-AF0B6729B6F4}"/>
                  </a:ext>
                </a:extLst>
              </p:cNvPr>
              <p:cNvSpPr/>
              <p:nvPr/>
            </p:nvSpPr>
            <p:spPr>
              <a:xfrm>
                <a:off x="5280881" y="1585915"/>
                <a:ext cx="1517086" cy="599210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kumimoji="1" lang="zh-CN" altLang="en-US" sz="1000" dirty="0"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494082E2-AD0B-4329-81EF-41DCEC9232A7}"/>
                  </a:ext>
                </a:extLst>
              </p:cNvPr>
              <p:cNvSpPr/>
              <p:nvPr/>
            </p:nvSpPr>
            <p:spPr>
              <a:xfrm>
                <a:off x="7196175" y="1585914"/>
                <a:ext cx="1517086" cy="599210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kumimoji="1" lang="zh-CN" altLang="en-US" sz="1000" dirty="0"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A82E98E8-E31C-47B0-AD35-06D381A886F6}"/>
                  </a:ext>
                </a:extLst>
              </p:cNvPr>
              <p:cNvSpPr/>
              <p:nvPr/>
            </p:nvSpPr>
            <p:spPr>
              <a:xfrm>
                <a:off x="5694806" y="1600051"/>
                <a:ext cx="617094" cy="151601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kumimoji="1" lang="zh-CN" altLang="en-US" sz="1050" b="1" dirty="0">
                    <a:latin typeface=""/>
                    <a:ea typeface="微软雅黑" panose="020B0503020204020204" pitchFamily="34" charset="-122"/>
                    <a:sym typeface=""/>
                  </a:rPr>
                  <a:t>生产集群</a:t>
                </a:r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7E237C61-DB82-42FC-B711-9A3E0955A5C2}"/>
                  </a:ext>
                </a:extLst>
              </p:cNvPr>
              <p:cNvSpPr/>
              <p:nvPr/>
            </p:nvSpPr>
            <p:spPr>
              <a:xfrm>
                <a:off x="7599278" y="1589528"/>
                <a:ext cx="617094" cy="151601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kumimoji="1" lang="zh-CN" altLang="en-US" sz="1050" b="1" dirty="0">
                    <a:latin typeface=""/>
                    <a:ea typeface="微软雅黑" panose="020B0503020204020204" pitchFamily="34" charset="-122"/>
                    <a:sym typeface=""/>
                  </a:rPr>
                  <a:t>服务集群</a:t>
                </a:r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5BB8B972-74F1-4035-806D-629F7EBCBFEC}"/>
                  </a:ext>
                </a:extLst>
              </p:cNvPr>
              <p:cNvSpPr/>
              <p:nvPr/>
            </p:nvSpPr>
            <p:spPr>
              <a:xfrm>
                <a:off x="5355169" y="1796688"/>
                <a:ext cx="1353721" cy="3376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r>
                  <a:rPr kumimoji="1" lang="zh-CN" altLang="en-US" sz="1000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生产数仓</a:t>
                </a:r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FED50BB1-F862-46B8-A06D-07463D6F6A44}"/>
                  </a:ext>
                </a:extLst>
              </p:cNvPr>
              <p:cNvSpPr/>
              <p:nvPr/>
            </p:nvSpPr>
            <p:spPr>
              <a:xfrm>
                <a:off x="7255230" y="2037819"/>
                <a:ext cx="645831" cy="979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500" tIns="34290" rIns="13500" bIns="34290" rtlCol="0" anchor="ctr"/>
              <a:lstStyle/>
              <a:p>
                <a:pPr algn="ctr"/>
                <a:r>
                  <a:rPr kumimoji="1" lang="zh-CN" altLang="en-US" sz="800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本地网集市</a:t>
                </a:r>
              </a:p>
            </p:txBody>
          </p:sp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ADEB8FE6-603B-4C7F-9330-FF62287F2C0C}"/>
                  </a:ext>
                </a:extLst>
              </p:cNvPr>
              <p:cNvSpPr/>
              <p:nvPr/>
            </p:nvSpPr>
            <p:spPr>
              <a:xfrm>
                <a:off x="8026495" y="2037819"/>
                <a:ext cx="645831" cy="979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500" tIns="34290" rIns="13500" bIns="34290" rtlCol="0" anchor="ctr"/>
              <a:lstStyle/>
              <a:p>
                <a:pPr algn="ctr"/>
                <a:r>
                  <a:rPr kumimoji="1" lang="zh-CN" altLang="en-US" sz="800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本地网应用</a:t>
                </a:r>
              </a:p>
            </p:txBody>
          </p:sp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E2C7C76F-C54E-423E-B450-0AC6F80F1E3F}"/>
                  </a:ext>
                </a:extLst>
              </p:cNvPr>
              <p:cNvGrpSpPr/>
              <p:nvPr/>
            </p:nvGrpSpPr>
            <p:grpSpPr>
              <a:xfrm>
                <a:off x="7255229" y="1921796"/>
                <a:ext cx="1417097" cy="97951"/>
                <a:chOff x="9673639" y="2419157"/>
                <a:chExt cx="1944040" cy="175349"/>
              </a:xfrm>
            </p:grpSpPr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77939A5A-61E8-46F0-AD79-4232EE36CEAD}"/>
                    </a:ext>
                  </a:extLst>
                </p:cNvPr>
                <p:cNvSpPr/>
                <p:nvPr/>
              </p:nvSpPr>
              <p:spPr>
                <a:xfrm>
                  <a:off x="9673639" y="2419157"/>
                  <a:ext cx="589761" cy="17534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rIns="18000" rtlCol="0" anchor="ctr"/>
                <a:lstStyle/>
                <a:p>
                  <a:pPr algn="ctr"/>
                  <a:r>
                    <a:rPr kumimoji="1" lang="zh-CN" altLang="en-US" sz="8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营销集市</a:t>
                  </a:r>
                </a:p>
              </p:txBody>
            </p:sp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59DFEB98-41A6-4921-BACE-F0AE6F409B9F}"/>
                    </a:ext>
                  </a:extLst>
                </p:cNvPr>
                <p:cNvSpPr/>
                <p:nvPr/>
              </p:nvSpPr>
              <p:spPr>
                <a:xfrm>
                  <a:off x="10352033" y="2419157"/>
                  <a:ext cx="589761" cy="17534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rIns="18000" rtlCol="0" anchor="ctr"/>
                <a:lstStyle/>
                <a:p>
                  <a:pPr algn="ctr"/>
                  <a:r>
                    <a:rPr kumimoji="1" lang="zh-CN" altLang="en-US" sz="8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营销应用</a:t>
                  </a:r>
                </a:p>
              </p:txBody>
            </p:sp>
            <p:sp>
              <p:nvSpPr>
                <p:cNvPr id="251" name="矩形 250">
                  <a:extLst>
                    <a:ext uri="{FF2B5EF4-FFF2-40B4-BE49-F238E27FC236}">
                      <a16:creationId xmlns:a16="http://schemas.microsoft.com/office/drawing/2014/main" id="{365206AD-BDBD-42DF-92E2-E59BC1D1D197}"/>
                    </a:ext>
                  </a:extLst>
                </p:cNvPr>
                <p:cNvSpPr/>
                <p:nvPr/>
              </p:nvSpPr>
              <p:spPr>
                <a:xfrm>
                  <a:off x="11027918" y="2419157"/>
                  <a:ext cx="589761" cy="17534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rIns="18000" rtlCol="0" anchor="ctr"/>
                <a:lstStyle/>
                <a:p>
                  <a:pPr algn="ctr"/>
                  <a:r>
                    <a:rPr kumimoji="1" lang="zh-CN" altLang="en-US" sz="8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公众应用</a:t>
                  </a:r>
                </a:p>
              </p:txBody>
            </p:sp>
          </p:grpSp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8CF8DD75-C2CC-473F-AB90-A05B21A51B2B}"/>
                  </a:ext>
                </a:extLst>
              </p:cNvPr>
              <p:cNvSpPr/>
              <p:nvPr/>
            </p:nvSpPr>
            <p:spPr>
              <a:xfrm>
                <a:off x="5086439" y="1714518"/>
                <a:ext cx="170600" cy="3803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服务层</a:t>
                </a:r>
              </a:p>
            </p:txBody>
          </p: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85B95723-0884-4015-8B52-4AB641CAA777}"/>
                  </a:ext>
                </a:extLst>
              </p:cNvPr>
              <p:cNvGrpSpPr/>
              <p:nvPr/>
            </p:nvGrpSpPr>
            <p:grpSpPr>
              <a:xfrm>
                <a:off x="7255229" y="1798511"/>
                <a:ext cx="1417097" cy="97951"/>
                <a:chOff x="9673639" y="2419157"/>
                <a:chExt cx="1944040" cy="175349"/>
              </a:xfrm>
            </p:grpSpPr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36E4440F-6C07-444E-B92F-3AD360EBD312}"/>
                    </a:ext>
                  </a:extLst>
                </p:cNvPr>
                <p:cNvSpPr/>
                <p:nvPr/>
              </p:nvSpPr>
              <p:spPr>
                <a:xfrm>
                  <a:off x="9673639" y="2419157"/>
                  <a:ext cx="589761" cy="17534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rIns="18000" rtlCol="0" anchor="ctr"/>
                <a:lstStyle/>
                <a:p>
                  <a:pPr algn="ctr"/>
                  <a:r>
                    <a:rPr kumimoji="1" lang="zh-CN" altLang="en-US" sz="8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运营集市</a:t>
                  </a:r>
                </a:p>
              </p:txBody>
            </p:sp>
            <p:sp>
              <p:nvSpPr>
                <p:cNvPr id="247" name="矩形 246">
                  <a:extLst>
                    <a:ext uri="{FF2B5EF4-FFF2-40B4-BE49-F238E27FC236}">
                      <a16:creationId xmlns:a16="http://schemas.microsoft.com/office/drawing/2014/main" id="{A1017FA0-572E-47B2-BCE8-518FE6C9FE62}"/>
                    </a:ext>
                  </a:extLst>
                </p:cNvPr>
                <p:cNvSpPr/>
                <p:nvPr/>
              </p:nvSpPr>
              <p:spPr>
                <a:xfrm>
                  <a:off x="10352033" y="2419157"/>
                  <a:ext cx="589761" cy="17534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rIns="18000" rtlCol="0" anchor="ctr"/>
                <a:lstStyle/>
                <a:p>
                  <a:pPr algn="ctr"/>
                  <a:r>
                    <a:rPr kumimoji="1" lang="zh-CN" altLang="en-US" sz="8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运营应用</a:t>
                  </a:r>
                </a:p>
              </p:txBody>
            </p:sp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99545B60-9B42-4944-81D3-3C346A85ADBD}"/>
                    </a:ext>
                  </a:extLst>
                </p:cNvPr>
                <p:cNvSpPr/>
                <p:nvPr/>
              </p:nvSpPr>
              <p:spPr>
                <a:xfrm>
                  <a:off x="11027918" y="2419157"/>
                  <a:ext cx="589761" cy="17534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rIns="18000" rtlCol="0" anchor="ctr"/>
                <a:lstStyle/>
                <a:p>
                  <a:pPr algn="ctr"/>
                  <a:r>
                    <a:rPr kumimoji="1" lang="zh-CN" altLang="en-US" sz="800" dirty="0">
                      <a:solidFill>
                        <a:schemeClr val="tx1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集客应用</a:t>
                  </a:r>
                </a:p>
              </p:txBody>
            </p:sp>
          </p:grpSp>
        </p:grpSp>
      </p:grpSp>
      <p:sp>
        <p:nvSpPr>
          <p:cNvPr id="277" name="矩形 276">
            <a:extLst>
              <a:ext uri="{FF2B5EF4-FFF2-40B4-BE49-F238E27FC236}">
                <a16:creationId xmlns:a16="http://schemas.microsoft.com/office/drawing/2014/main" id="{65E455BD-DF8C-453F-B126-2159A1713406}"/>
              </a:ext>
            </a:extLst>
          </p:cNvPr>
          <p:cNvSpPr/>
          <p:nvPr/>
        </p:nvSpPr>
        <p:spPr>
          <a:xfrm>
            <a:off x="6337766" y="2251054"/>
            <a:ext cx="828007" cy="439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800" dirty="0">
              <a:solidFill>
                <a:schemeClr val="tx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B7C05FE6-546C-4061-96D5-A778A6003C03}"/>
              </a:ext>
            </a:extLst>
          </p:cNvPr>
          <p:cNvSpPr/>
          <p:nvPr/>
        </p:nvSpPr>
        <p:spPr>
          <a:xfrm>
            <a:off x="489462" y="5424683"/>
            <a:ext cx="310074" cy="3099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latin typeface=""/>
                <a:ea typeface="微软雅黑" panose="020B0503020204020204" pitchFamily="34" charset="-122"/>
                <a:sym typeface=""/>
              </a:rPr>
              <a:t>1</a:t>
            </a:r>
            <a:endParaRPr lang="zh-CN" altLang="en-US" sz="1600" b="1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83" name="标题 1">
            <a:extLst>
              <a:ext uri="{FF2B5EF4-FFF2-40B4-BE49-F238E27FC236}">
                <a16:creationId xmlns:a16="http://schemas.microsoft.com/office/drawing/2014/main" id="{20F84175-5A00-4F6E-BF6B-CF1C60118A52}"/>
              </a:ext>
            </a:extLst>
          </p:cNvPr>
          <p:cNvSpPr>
            <a:spLocks noGrp="1"/>
          </p:cNvSpPr>
          <p:nvPr/>
        </p:nvSpPr>
        <p:spPr>
          <a:xfrm>
            <a:off x="1652313" y="1556792"/>
            <a:ext cx="3319130" cy="445492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 anchor="ctr"/>
          <a:lstStyle>
            <a:lvl1pPr marL="914400" marR="0" indent="-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defRPr>
            </a:lvl1pPr>
            <a:lvl2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914400" marR="0" indent="-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91440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91440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91440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algn="ctr"/>
            <a:r>
              <a:rPr kumimoji="1" lang="zh-CN" altLang="en-US" sz="1600" b="1" dirty="0">
                <a:latin typeface=""/>
                <a:ea typeface="微软雅黑" panose="020B0503020204020204" pitchFamily="34" charset="-122"/>
                <a:sym typeface=""/>
              </a:rPr>
              <a:t>传统典型的数据建设模式</a:t>
            </a:r>
          </a:p>
        </p:txBody>
      </p:sp>
      <p:sp>
        <p:nvSpPr>
          <p:cNvPr id="284" name="标题 1">
            <a:extLst>
              <a:ext uri="{FF2B5EF4-FFF2-40B4-BE49-F238E27FC236}">
                <a16:creationId xmlns:a16="http://schemas.microsoft.com/office/drawing/2014/main" id="{618CEECA-604A-41A5-928E-5FCACF0632A3}"/>
              </a:ext>
            </a:extLst>
          </p:cNvPr>
          <p:cNvSpPr>
            <a:spLocks noGrp="1"/>
          </p:cNvSpPr>
          <p:nvPr/>
        </p:nvSpPr>
        <p:spPr>
          <a:xfrm>
            <a:off x="7781505" y="1567217"/>
            <a:ext cx="3319130" cy="445492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 anchor="ctr"/>
          <a:lstStyle>
            <a:lvl1pPr marL="914400" marR="0" indent="-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defRPr>
            </a:lvl1pPr>
            <a:lvl2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914400" marR="0" indent="-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91440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91440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91440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algn="ctr"/>
            <a:r>
              <a:rPr kumimoji="1" lang="zh-CN" altLang="en-US" sz="1600" b="1" dirty="0">
                <a:latin typeface=""/>
                <a:ea typeface="微软雅黑" panose="020B0503020204020204" pitchFamily="34" charset="-122"/>
                <a:sym typeface=""/>
              </a:rPr>
              <a:t>数据云生产服务一体化架构</a:t>
            </a:r>
          </a:p>
        </p:txBody>
      </p:sp>
      <p:sp>
        <p:nvSpPr>
          <p:cNvPr id="153" name="TextBox 34">
            <a:extLst>
              <a:ext uri="{FF2B5EF4-FFF2-40B4-BE49-F238E27FC236}">
                <a16:creationId xmlns:a16="http://schemas.microsoft.com/office/drawing/2014/main" id="{33039905-3438-4FF7-8300-26ACC044C77A}"/>
              </a:ext>
            </a:extLst>
          </p:cNvPr>
          <p:cNvSpPr txBox="1"/>
          <p:nvPr/>
        </p:nvSpPr>
        <p:spPr>
          <a:xfrm>
            <a:off x="1400355" y="5311886"/>
            <a:ext cx="1743318" cy="5355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数据仓库</a:t>
            </a: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+</a:t>
            </a: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应用集市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独立部署</a:t>
            </a:r>
            <a:endParaRPr 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54" name="TextBox 35">
            <a:extLst>
              <a:ext uri="{FF2B5EF4-FFF2-40B4-BE49-F238E27FC236}">
                <a16:creationId xmlns:a16="http://schemas.microsoft.com/office/drawing/2014/main" id="{8158530F-4569-4187-B4EC-BB725A4B133C}"/>
              </a:ext>
            </a:extLst>
          </p:cNvPr>
          <p:cNvSpPr txBox="1"/>
          <p:nvPr/>
        </p:nvSpPr>
        <p:spPr>
          <a:xfrm>
            <a:off x="730472" y="5271893"/>
            <a:ext cx="757016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zh-CN" altLang="en-US" sz="1400" dirty="0">
                <a:solidFill>
                  <a:srgbClr val="ED7D31"/>
                </a:solidFill>
                <a:latin typeface=""/>
                <a:ea typeface="微软雅黑" panose="020B0503020204020204" pitchFamily="34" charset="-122"/>
                <a:sym typeface=""/>
              </a:rPr>
              <a:t>部署模式</a:t>
            </a:r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EDB127AB-DAB9-49F6-91ED-7DE4A5DB092D}"/>
              </a:ext>
            </a:extLst>
          </p:cNvPr>
          <p:cNvSpPr/>
          <p:nvPr/>
        </p:nvSpPr>
        <p:spPr>
          <a:xfrm>
            <a:off x="493517" y="6236879"/>
            <a:ext cx="310074" cy="3099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latin typeface=""/>
                <a:ea typeface="微软雅黑" panose="020B0503020204020204" pitchFamily="34" charset="-122"/>
                <a:sym typeface=""/>
              </a:rPr>
              <a:t>2</a:t>
            </a:r>
            <a:endParaRPr lang="zh-CN" altLang="en-US" sz="1600" b="1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90" name="TextBox 35">
            <a:extLst>
              <a:ext uri="{FF2B5EF4-FFF2-40B4-BE49-F238E27FC236}">
                <a16:creationId xmlns:a16="http://schemas.microsoft.com/office/drawing/2014/main" id="{ECF374B3-5197-4DDF-A20D-736A646DDE02}"/>
              </a:ext>
            </a:extLst>
          </p:cNvPr>
          <p:cNvSpPr txBox="1"/>
          <p:nvPr/>
        </p:nvSpPr>
        <p:spPr>
          <a:xfrm>
            <a:off x="724623" y="6084089"/>
            <a:ext cx="762866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zh-CN" altLang="en-US" sz="1400" dirty="0">
                <a:solidFill>
                  <a:srgbClr val="ED7D31"/>
                </a:solidFill>
                <a:latin typeface=""/>
                <a:ea typeface="微软雅黑" panose="020B0503020204020204" pitchFamily="34" charset="-122"/>
                <a:sym typeface=""/>
              </a:rPr>
              <a:t>资源效能</a:t>
            </a:r>
          </a:p>
        </p:txBody>
      </p:sp>
      <p:sp>
        <p:nvSpPr>
          <p:cNvPr id="291" name="椭圆 290">
            <a:extLst>
              <a:ext uri="{FF2B5EF4-FFF2-40B4-BE49-F238E27FC236}">
                <a16:creationId xmlns:a16="http://schemas.microsoft.com/office/drawing/2014/main" id="{3CAF8EFB-A571-4CB4-85A4-987962BE4E9D}"/>
              </a:ext>
            </a:extLst>
          </p:cNvPr>
          <p:cNvSpPr/>
          <p:nvPr/>
        </p:nvSpPr>
        <p:spPr>
          <a:xfrm>
            <a:off x="6258993" y="5424683"/>
            <a:ext cx="310074" cy="3099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latin typeface=""/>
                <a:ea typeface="微软雅黑" panose="020B0503020204020204" pitchFamily="34" charset="-122"/>
                <a:sym typeface=""/>
              </a:rPr>
              <a:t>3</a:t>
            </a:r>
            <a:endParaRPr lang="zh-CN" altLang="en-US" sz="1600" b="1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93" name="TextBox 35">
            <a:extLst>
              <a:ext uri="{FF2B5EF4-FFF2-40B4-BE49-F238E27FC236}">
                <a16:creationId xmlns:a16="http://schemas.microsoft.com/office/drawing/2014/main" id="{253B158A-E88B-417B-8592-CAE559DE9DE8}"/>
              </a:ext>
            </a:extLst>
          </p:cNvPr>
          <p:cNvSpPr txBox="1"/>
          <p:nvPr/>
        </p:nvSpPr>
        <p:spPr>
          <a:xfrm>
            <a:off x="6490098" y="5271893"/>
            <a:ext cx="830038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zh-CN" altLang="en-US" sz="1400" dirty="0">
                <a:solidFill>
                  <a:srgbClr val="ED7D31"/>
                </a:solidFill>
                <a:latin typeface=""/>
                <a:ea typeface="微软雅黑" panose="020B0503020204020204" pitchFamily="34" charset="-122"/>
                <a:sym typeface=""/>
              </a:rPr>
              <a:t>开发模式</a:t>
            </a:r>
          </a:p>
        </p:txBody>
      </p:sp>
      <p:sp>
        <p:nvSpPr>
          <p:cNvPr id="294" name="椭圆 293">
            <a:extLst>
              <a:ext uri="{FF2B5EF4-FFF2-40B4-BE49-F238E27FC236}">
                <a16:creationId xmlns:a16="http://schemas.microsoft.com/office/drawing/2014/main" id="{7737BAC2-9035-4401-8C31-D7564154FF4F}"/>
              </a:ext>
            </a:extLst>
          </p:cNvPr>
          <p:cNvSpPr/>
          <p:nvPr/>
        </p:nvSpPr>
        <p:spPr>
          <a:xfrm>
            <a:off x="6253143" y="6236879"/>
            <a:ext cx="310074" cy="3099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latin typeface=""/>
                <a:ea typeface="微软雅黑" panose="020B0503020204020204" pitchFamily="34" charset="-122"/>
                <a:sym typeface=""/>
              </a:rPr>
              <a:t>4</a:t>
            </a:r>
            <a:endParaRPr lang="zh-CN" altLang="en-US" sz="1600" b="1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96" name="TextBox 35">
            <a:extLst>
              <a:ext uri="{FF2B5EF4-FFF2-40B4-BE49-F238E27FC236}">
                <a16:creationId xmlns:a16="http://schemas.microsoft.com/office/drawing/2014/main" id="{9796DE75-6CBA-43C9-A36A-269DF3C06E39}"/>
              </a:ext>
            </a:extLst>
          </p:cNvPr>
          <p:cNvSpPr txBox="1"/>
          <p:nvPr/>
        </p:nvSpPr>
        <p:spPr>
          <a:xfrm>
            <a:off x="6484248" y="6084089"/>
            <a:ext cx="835888" cy="61551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zh-CN" altLang="en-US" sz="1400" dirty="0">
                <a:solidFill>
                  <a:srgbClr val="ED7D31"/>
                </a:solidFill>
                <a:latin typeface=""/>
                <a:ea typeface="微软雅黑" panose="020B0503020204020204" pitchFamily="34" charset="-122"/>
                <a:sym typeface=""/>
              </a:rPr>
              <a:t>服务模式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821CA7D-923D-451E-934F-F58847DF3A44}"/>
              </a:ext>
            </a:extLst>
          </p:cNvPr>
          <p:cNvCxnSpPr>
            <a:cxnSpLocks/>
            <a:stCxn id="153" idx="3"/>
            <a:endCxn id="127" idx="1"/>
          </p:cNvCxnSpPr>
          <p:nvPr/>
        </p:nvCxnSpPr>
        <p:spPr>
          <a:xfrm>
            <a:off x="3143673" y="5579652"/>
            <a:ext cx="462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34">
            <a:extLst>
              <a:ext uri="{FF2B5EF4-FFF2-40B4-BE49-F238E27FC236}">
                <a16:creationId xmlns:a16="http://schemas.microsoft.com/office/drawing/2014/main" id="{8830CE38-E1B1-4AE8-8A8F-96D1BB1A155D}"/>
              </a:ext>
            </a:extLst>
          </p:cNvPr>
          <p:cNvSpPr txBox="1"/>
          <p:nvPr/>
        </p:nvSpPr>
        <p:spPr>
          <a:xfrm>
            <a:off x="3606134" y="5311886"/>
            <a:ext cx="1724729" cy="5355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生产</a:t>
            </a: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+</a:t>
            </a: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服务一体化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云化支撑</a:t>
            </a:r>
            <a:endParaRPr 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29" name="TextBox 34">
            <a:extLst>
              <a:ext uri="{FF2B5EF4-FFF2-40B4-BE49-F238E27FC236}">
                <a16:creationId xmlns:a16="http://schemas.microsoft.com/office/drawing/2014/main" id="{A16FB545-DDB3-4322-A793-EF045C108496}"/>
              </a:ext>
            </a:extLst>
          </p:cNvPr>
          <p:cNvSpPr txBox="1"/>
          <p:nvPr/>
        </p:nvSpPr>
        <p:spPr>
          <a:xfrm>
            <a:off x="1403959" y="6234881"/>
            <a:ext cx="1739713" cy="29514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多种架构混搭数据平台</a:t>
            </a:r>
            <a:endParaRPr 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E0E9243E-4D95-4143-91AC-A54C2599F6F3}"/>
              </a:ext>
            </a:extLst>
          </p:cNvPr>
          <p:cNvCxnSpPr>
            <a:cxnSpLocks/>
            <a:stCxn id="129" idx="3"/>
            <a:endCxn id="131" idx="1"/>
          </p:cNvCxnSpPr>
          <p:nvPr/>
        </p:nvCxnSpPr>
        <p:spPr>
          <a:xfrm flipV="1">
            <a:off x="3143672" y="6382101"/>
            <a:ext cx="462462" cy="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34">
            <a:extLst>
              <a:ext uri="{FF2B5EF4-FFF2-40B4-BE49-F238E27FC236}">
                <a16:creationId xmlns:a16="http://schemas.microsoft.com/office/drawing/2014/main" id="{05BB8EF6-3DFA-4E63-8DCE-C5515153383A}"/>
              </a:ext>
            </a:extLst>
          </p:cNvPr>
          <p:cNvSpPr txBox="1"/>
          <p:nvPr/>
        </p:nvSpPr>
        <p:spPr>
          <a:xfrm>
            <a:off x="3606134" y="6234881"/>
            <a:ext cx="1724729" cy="2944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统一架构数据平台</a:t>
            </a:r>
            <a:endParaRPr 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32" name="TextBox 34">
            <a:extLst>
              <a:ext uri="{FF2B5EF4-FFF2-40B4-BE49-F238E27FC236}">
                <a16:creationId xmlns:a16="http://schemas.microsoft.com/office/drawing/2014/main" id="{2C45C963-0A20-45F1-9850-2081DFB1AC93}"/>
              </a:ext>
            </a:extLst>
          </p:cNvPr>
          <p:cNvSpPr txBox="1"/>
          <p:nvPr/>
        </p:nvSpPr>
        <p:spPr>
          <a:xfrm>
            <a:off x="7169885" y="5311886"/>
            <a:ext cx="2070049" cy="5355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各自为政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黑盒式数据开发</a:t>
            </a:r>
            <a:endParaRPr 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BF60AAF7-DA1C-4413-88EE-4732E5201144}"/>
              </a:ext>
            </a:extLst>
          </p:cNvPr>
          <p:cNvCxnSpPr>
            <a:cxnSpLocks/>
            <a:stCxn id="132" idx="3"/>
            <a:endCxn id="134" idx="1"/>
          </p:cNvCxnSpPr>
          <p:nvPr/>
        </p:nvCxnSpPr>
        <p:spPr>
          <a:xfrm>
            <a:off x="9239934" y="5579652"/>
            <a:ext cx="547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34">
            <a:extLst>
              <a:ext uri="{FF2B5EF4-FFF2-40B4-BE49-F238E27FC236}">
                <a16:creationId xmlns:a16="http://schemas.microsoft.com/office/drawing/2014/main" id="{B7E18DE1-4900-43BA-BF0A-8FAFEA74FD7F}"/>
              </a:ext>
            </a:extLst>
          </p:cNvPr>
          <p:cNvSpPr txBox="1"/>
          <p:nvPr/>
        </p:nvSpPr>
        <p:spPr>
          <a:xfrm>
            <a:off x="9787413" y="5311886"/>
            <a:ext cx="2032635" cy="5355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集成协同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一体化开发平台</a:t>
            </a:r>
            <a:endParaRPr 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35" name="TextBox 34">
            <a:extLst>
              <a:ext uri="{FF2B5EF4-FFF2-40B4-BE49-F238E27FC236}">
                <a16:creationId xmlns:a16="http://schemas.microsoft.com/office/drawing/2014/main" id="{5133F5AB-AB61-46A3-8A8C-2DF8565DFCCC}"/>
              </a:ext>
            </a:extLst>
          </p:cNvPr>
          <p:cNvSpPr txBox="1"/>
          <p:nvPr/>
        </p:nvSpPr>
        <p:spPr>
          <a:xfrm>
            <a:off x="7161243" y="6234881"/>
            <a:ext cx="2070049" cy="2944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定制开发</a:t>
            </a: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+</a:t>
            </a: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手工接口模式</a:t>
            </a:r>
            <a:endParaRPr 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326C5D95-0391-4E70-88F8-2122D72D2018}"/>
              </a:ext>
            </a:extLst>
          </p:cNvPr>
          <p:cNvCxnSpPr>
            <a:cxnSpLocks/>
            <a:stCxn id="135" idx="3"/>
            <a:endCxn id="137" idx="1"/>
          </p:cNvCxnSpPr>
          <p:nvPr/>
        </p:nvCxnSpPr>
        <p:spPr>
          <a:xfrm>
            <a:off x="9231292" y="6382101"/>
            <a:ext cx="547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34">
            <a:extLst>
              <a:ext uri="{FF2B5EF4-FFF2-40B4-BE49-F238E27FC236}">
                <a16:creationId xmlns:a16="http://schemas.microsoft.com/office/drawing/2014/main" id="{67E3613A-0E61-4A06-9186-70CD61599112}"/>
              </a:ext>
            </a:extLst>
          </p:cNvPr>
          <p:cNvSpPr txBox="1"/>
          <p:nvPr/>
        </p:nvSpPr>
        <p:spPr>
          <a:xfrm>
            <a:off x="9778772" y="6234881"/>
            <a:ext cx="2041276" cy="2944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服务发布</a:t>
            </a:r>
            <a:r>
              <a:rPr lang="en-US" altLang="zh-CN" sz="1200" dirty="0">
                <a:latin typeface=""/>
                <a:ea typeface="微软雅黑" panose="020B0503020204020204" pitchFamily="34" charset="-122"/>
                <a:sym typeface=""/>
              </a:rPr>
              <a:t>+</a:t>
            </a:r>
            <a:r>
              <a:rPr lang="zh-CN" altLang="en-US" sz="1200" dirty="0">
                <a:latin typeface=""/>
                <a:ea typeface="微软雅黑" panose="020B0503020204020204" pitchFamily="34" charset="-122"/>
                <a:sym typeface=""/>
              </a:rPr>
              <a:t>申请订阅模式</a:t>
            </a:r>
            <a:endParaRPr 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508919" y="5954739"/>
            <a:ext cx="113472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807968" y="5362423"/>
            <a:ext cx="0" cy="12349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5561344" y="1900667"/>
            <a:ext cx="948162" cy="2796762"/>
            <a:chOff x="5508895" y="1772816"/>
            <a:chExt cx="1152000" cy="3241502"/>
          </a:xfrm>
        </p:grpSpPr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86092341-AFDF-44A4-934D-4432281D9B45}"/>
                </a:ext>
              </a:extLst>
            </p:cNvPr>
            <p:cNvSpPr/>
            <p:nvPr/>
          </p:nvSpPr>
          <p:spPr>
            <a:xfrm>
              <a:off x="5929858" y="1772816"/>
              <a:ext cx="310074" cy="30993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4</a:t>
              </a:r>
              <a:endParaRPr lang="zh-CN" altLang="en-US" sz="1600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240A9E2F-6CD5-4842-BB75-E666ADDCB30A}"/>
                </a:ext>
              </a:extLst>
            </p:cNvPr>
            <p:cNvSpPr/>
            <p:nvPr/>
          </p:nvSpPr>
          <p:spPr>
            <a:xfrm>
              <a:off x="5929858" y="4343200"/>
              <a:ext cx="310074" cy="30993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1</a:t>
              </a:r>
              <a:endParaRPr lang="zh-CN" altLang="en-US" sz="1600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270" name="椭圆 269">
              <a:extLst>
                <a:ext uri="{FF2B5EF4-FFF2-40B4-BE49-F238E27FC236}">
                  <a16:creationId xmlns:a16="http://schemas.microsoft.com/office/drawing/2014/main" id="{B69C3A25-B5A3-4974-9E76-A5ECDFD09E63}"/>
                </a:ext>
              </a:extLst>
            </p:cNvPr>
            <p:cNvSpPr/>
            <p:nvPr/>
          </p:nvSpPr>
          <p:spPr>
            <a:xfrm>
              <a:off x="5929858" y="3547300"/>
              <a:ext cx="310074" cy="30993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2</a:t>
              </a:r>
              <a:endParaRPr lang="zh-CN" altLang="en-US" sz="1600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4133F0E1-73A1-445B-8128-CDA15BA2C274}"/>
                </a:ext>
              </a:extLst>
            </p:cNvPr>
            <p:cNvSpPr/>
            <p:nvPr/>
          </p:nvSpPr>
          <p:spPr>
            <a:xfrm>
              <a:off x="5929858" y="2708920"/>
              <a:ext cx="310074" cy="30993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3</a:t>
              </a:r>
              <a:endParaRPr lang="zh-CN" altLang="en-US" sz="1600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cxnSp>
          <p:nvCxnSpPr>
            <p:cNvPr id="279" name="直接箭头连接符 278">
              <a:extLst>
                <a:ext uri="{FF2B5EF4-FFF2-40B4-BE49-F238E27FC236}">
                  <a16:creationId xmlns:a16="http://schemas.microsoft.com/office/drawing/2014/main" id="{C8792DD8-4BF1-4BD0-8527-635F79AF9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895" y="3887585"/>
              <a:ext cx="1152000" cy="3038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箭头连接符 279">
              <a:extLst>
                <a:ext uri="{FF2B5EF4-FFF2-40B4-BE49-F238E27FC236}">
                  <a16:creationId xmlns:a16="http://schemas.microsoft.com/office/drawing/2014/main" id="{57BC92A4-060B-4991-A350-78DE00DEB33A}"/>
                </a:ext>
              </a:extLst>
            </p:cNvPr>
            <p:cNvCxnSpPr>
              <a:cxnSpLocks/>
            </p:cNvCxnSpPr>
            <p:nvPr/>
          </p:nvCxnSpPr>
          <p:spPr>
            <a:xfrm>
              <a:off x="5508895" y="4703881"/>
              <a:ext cx="1152000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箭头连接符 280">
              <a:extLst>
                <a:ext uri="{FF2B5EF4-FFF2-40B4-BE49-F238E27FC236}">
                  <a16:creationId xmlns:a16="http://schemas.microsoft.com/office/drawing/2014/main" id="{AADDE027-0D9E-4C73-860D-E5115F6ED036}"/>
                </a:ext>
              </a:extLst>
            </p:cNvPr>
            <p:cNvCxnSpPr>
              <a:cxnSpLocks/>
            </p:cNvCxnSpPr>
            <p:nvPr/>
          </p:nvCxnSpPr>
          <p:spPr>
            <a:xfrm>
              <a:off x="5508895" y="2115849"/>
              <a:ext cx="1152000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箭头连接符 281">
              <a:extLst>
                <a:ext uri="{FF2B5EF4-FFF2-40B4-BE49-F238E27FC236}">
                  <a16:creationId xmlns:a16="http://schemas.microsoft.com/office/drawing/2014/main" id="{C8A74B2D-3BBF-44CC-A3AD-8BB182E16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895" y="3060040"/>
              <a:ext cx="1152000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5518760" y="2169868"/>
              <a:ext cx="1132271" cy="241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zh-CN" altLang="en-US" sz="1400" dirty="0">
                  <a:latin typeface=""/>
                  <a:ea typeface="微软雅黑" panose="020B0503020204020204" pitchFamily="34" charset="-122"/>
                  <a:sym typeface=""/>
                </a:rPr>
                <a:t>服务模式</a:t>
              </a: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5518760" y="3111403"/>
              <a:ext cx="1132271" cy="241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zh-CN" altLang="en-US" sz="1400" dirty="0">
                  <a:latin typeface=""/>
                  <a:ea typeface="微软雅黑" panose="020B0503020204020204" pitchFamily="34" charset="-122"/>
                  <a:sym typeface=""/>
                </a:rPr>
                <a:t>开发模式</a:t>
              </a: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5518760" y="3938929"/>
              <a:ext cx="1132271" cy="241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zh-CN" altLang="en-US" sz="1400" dirty="0">
                  <a:latin typeface=""/>
                  <a:ea typeface="微软雅黑" panose="020B0503020204020204" pitchFamily="34" charset="-122"/>
                  <a:sym typeface=""/>
                </a:rPr>
                <a:t>资源效能</a:t>
              </a: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5518760" y="4772637"/>
              <a:ext cx="1132271" cy="241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zh-CN" altLang="en-US" sz="1400" dirty="0">
                  <a:latin typeface=""/>
                  <a:ea typeface="微软雅黑" panose="020B0503020204020204" pitchFamily="34" charset="-122"/>
                  <a:sym typeface=""/>
                </a:rPr>
                <a:t>部署模式</a:t>
              </a:r>
            </a:p>
          </p:txBody>
        </p:sp>
      </p:grpSp>
      <p:sp>
        <p:nvSpPr>
          <p:cNvPr id="126" name="矩形 125">
            <a:extLst>
              <a:ext uri="{FF2B5EF4-FFF2-40B4-BE49-F238E27FC236}">
                <a16:creationId xmlns:a16="http://schemas.microsoft.com/office/drawing/2014/main" id="{C41E4246-F82B-4C25-AE7F-05142697B5D5}"/>
              </a:ext>
            </a:extLst>
          </p:cNvPr>
          <p:cNvSpPr/>
          <p:nvPr/>
        </p:nvSpPr>
        <p:spPr>
          <a:xfrm>
            <a:off x="1002905" y="975060"/>
            <a:ext cx="10359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"/>
                <a:ea typeface="微软雅黑" panose="020B0503020204020204" pitchFamily="34" charset="-122"/>
                <a:cs typeface="微软雅黑" panose="020B0503020204020204" pitchFamily="34" charset="-122"/>
                <a:sym typeface=""/>
              </a:rPr>
              <a:t>数据云产品结合某山西联通数据中台项目，通过数据治理平台实现客户需求的异构采集、云化数仓；通过数据云平台实现租户隔离、资源申请、工具应用、能力开放等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849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B646A33-F96E-42BC-ADBB-87C8CF09A8F5}"/>
              </a:ext>
            </a:extLst>
          </p:cNvPr>
          <p:cNvSpPr/>
          <p:nvPr/>
        </p:nvSpPr>
        <p:spPr>
          <a:xfrm>
            <a:off x="0" y="2264140"/>
            <a:ext cx="12192000" cy="15841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CE6775-EBC1-4C6A-93AB-CA9215F90A56}"/>
              </a:ext>
            </a:extLst>
          </p:cNvPr>
          <p:cNvSpPr/>
          <p:nvPr/>
        </p:nvSpPr>
        <p:spPr>
          <a:xfrm>
            <a:off x="4147212" y="2684239"/>
            <a:ext cx="6053244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数据云  </a:t>
            </a:r>
            <a:r>
              <a:rPr lang="en-US" altLang="zh-CN" sz="4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Data Cloud</a:t>
            </a:r>
            <a:endParaRPr lang="zh-CN" altLang="en-US" sz="4400" b="1" dirty="0">
              <a:solidFill>
                <a:schemeClr val="bg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DF438A-5A54-4D05-A42B-1B7DDC20A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103728"/>
            <a:ext cx="1905000" cy="1905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AA03F76-78A1-4561-AC7F-5CCCA0C3C24E}"/>
              </a:ext>
            </a:extLst>
          </p:cNvPr>
          <p:cNvSpPr txBox="1">
            <a:spLocks/>
          </p:cNvSpPr>
          <p:nvPr/>
        </p:nvSpPr>
        <p:spPr bwMode="auto">
          <a:xfrm>
            <a:off x="3756125" y="4149080"/>
            <a:ext cx="5184576" cy="859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1F497D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企业大数据平台建设背景</a:t>
            </a:r>
            <a:endParaRPr lang="en-US" altLang="zh-CN" dirty="0">
              <a:solidFill>
                <a:srgbClr val="1F497D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3866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1">
            <a:extLst>
              <a:ext uri="{FF2B5EF4-FFF2-40B4-BE49-F238E27FC236}">
                <a16:creationId xmlns:a16="http://schemas.microsoft.com/office/drawing/2014/main" id="{5A3A841B-93D5-4256-A616-1477FB412983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937984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山西联通数据中台建设成效及投资回报案例分析</a:t>
            </a:r>
            <a:endParaRPr kumimoji="1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"/>
              <a:sym typeface=""/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4E7EBD9A-DBC9-4C69-A545-6A3F869CDD95}"/>
              </a:ext>
            </a:extLst>
          </p:cNvPr>
          <p:cNvSpPr/>
          <p:nvPr/>
        </p:nvSpPr>
        <p:spPr>
          <a:xfrm>
            <a:off x="245086" y="1633594"/>
            <a:ext cx="1574421" cy="369326"/>
          </a:xfrm>
          <a:prstGeom prst="rect">
            <a:avLst/>
          </a:prstGeom>
          <a:noFill/>
        </p:spPr>
        <p:txBody>
          <a:bodyPr wrap="square" lIns="91433" tIns="45717" rIns="91433" bIns="45717">
            <a:spAutoFit/>
          </a:bodyPr>
          <a:lstStyle/>
          <a:p>
            <a:pPr algn="r"/>
            <a:r>
              <a:rPr lang="zh-CN" altLang="en-US" b="1" dirty="0">
                <a:solidFill>
                  <a:srgbClr val="F5AC33"/>
                </a:solidFill>
                <a:latin typeface=""/>
                <a:ea typeface="微软雅黑" panose="020B0503020204020204" pitchFamily="34" charset="-122"/>
                <a:sym typeface=""/>
              </a:rPr>
              <a:t>成效    </a:t>
            </a:r>
            <a:endParaRPr lang="en-US" b="1" dirty="0">
              <a:solidFill>
                <a:srgbClr val="F5AC33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484DE972-8424-4140-B354-05241CBF1D7A}"/>
              </a:ext>
            </a:extLst>
          </p:cNvPr>
          <p:cNvSpPr/>
          <p:nvPr/>
        </p:nvSpPr>
        <p:spPr>
          <a:xfrm>
            <a:off x="218349" y="4177016"/>
            <a:ext cx="1537862" cy="369326"/>
          </a:xfrm>
          <a:prstGeom prst="rect">
            <a:avLst/>
          </a:prstGeom>
          <a:noFill/>
        </p:spPr>
        <p:txBody>
          <a:bodyPr wrap="square" lIns="91433" tIns="45717" rIns="91433" bIns="45717">
            <a:spAutoFit/>
          </a:bodyPr>
          <a:lstStyle/>
          <a:p>
            <a:pPr algn="r"/>
            <a:r>
              <a:rPr lang="zh-CN" altLang="en-US" b="1" dirty="0">
                <a:solidFill>
                  <a:srgbClr val="F5AC33"/>
                </a:solidFill>
                <a:latin typeface=""/>
                <a:ea typeface="微软雅黑" panose="020B0503020204020204" pitchFamily="34" charset="-122"/>
                <a:sym typeface=""/>
              </a:rPr>
              <a:t>回报    </a:t>
            </a:r>
            <a:endParaRPr lang="en-US" b="1" dirty="0">
              <a:solidFill>
                <a:srgbClr val="F5AC33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EA0F8E4-7B12-4856-BA76-971D26437C81}"/>
              </a:ext>
            </a:extLst>
          </p:cNvPr>
          <p:cNvGrpSpPr/>
          <p:nvPr/>
        </p:nvGrpSpPr>
        <p:grpSpPr>
          <a:xfrm>
            <a:off x="159817" y="1628800"/>
            <a:ext cx="11152081" cy="4093625"/>
            <a:chOff x="256774" y="1896807"/>
            <a:chExt cx="11152081" cy="409362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080D9C4-F331-41ED-A03F-5874EAB3D9B8}"/>
                </a:ext>
              </a:extLst>
            </p:cNvPr>
            <p:cNvGrpSpPr/>
            <p:nvPr/>
          </p:nvGrpSpPr>
          <p:grpSpPr>
            <a:xfrm>
              <a:off x="4036843" y="2658218"/>
              <a:ext cx="2346376" cy="1822050"/>
              <a:chOff x="4191261" y="2899088"/>
              <a:chExt cx="2346376" cy="1822050"/>
            </a:xfrm>
          </p:grpSpPr>
          <p:sp>
            <p:nvSpPr>
              <p:cNvPr id="15" name="TextBox 44">
                <a:extLst>
                  <a:ext uri="{FF2B5EF4-FFF2-40B4-BE49-F238E27FC236}">
                    <a16:creationId xmlns:a16="http://schemas.microsoft.com/office/drawing/2014/main" id="{2A2AA609-AFF8-405A-873E-2098286C2D6A}"/>
                  </a:ext>
                </a:extLst>
              </p:cNvPr>
              <p:cNvSpPr txBox="1"/>
              <p:nvPr/>
            </p:nvSpPr>
            <p:spPr>
              <a:xfrm>
                <a:off x="4318877" y="3413088"/>
                <a:ext cx="1608133" cy="1308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数据高效复用</a:t>
                </a:r>
                <a:endPara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集成开发环境</a:t>
                </a:r>
                <a:endPara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采集加工提速</a:t>
                </a:r>
                <a:endPara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  <a:p>
                <a:pPr marL="342900" indent="-342900">
                  <a:buFont typeface="Wingdings" panose="05000000000000000000" pitchFamily="2" charset="2"/>
                  <a:buChar char="þ"/>
                </a:pPr>
                <a:endParaRPr lang="en-US" altLang="zh-CN" sz="16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39" name="Rectangle 6">
                <a:extLst>
                  <a:ext uri="{FF2B5EF4-FFF2-40B4-BE49-F238E27FC236}">
                    <a16:creationId xmlns:a16="http://schemas.microsoft.com/office/drawing/2014/main" id="{41AEEF20-F55D-4571-8D87-866F7391E941}"/>
                  </a:ext>
                </a:extLst>
              </p:cNvPr>
              <p:cNvSpPr/>
              <p:nvPr/>
            </p:nvSpPr>
            <p:spPr>
              <a:xfrm>
                <a:off x="4775615" y="2927016"/>
                <a:ext cx="1762022" cy="369326"/>
              </a:xfrm>
              <a:prstGeom prst="rect">
                <a:avLst/>
              </a:prstGeom>
            </p:spPr>
            <p:txBody>
              <a:bodyPr wrap="square" lIns="91433" tIns="45717" rIns="91433" bIns="45717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1">
                        <a:lumMod val="50000"/>
                      </a:schemeClr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开发能力提升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pic>
            <p:nvPicPr>
              <p:cNvPr id="41" name="Picture 2" descr="\\MAGNUM\Projects\Microsoft\Cloud Power FY12\Design\ICONS_PNG\Application.png">
                <a:extLst>
                  <a:ext uri="{FF2B5EF4-FFF2-40B4-BE49-F238E27FC236}">
                    <a16:creationId xmlns:a16="http://schemas.microsoft.com/office/drawing/2014/main" id="{29DFADED-B967-414E-ADE1-49397E83C0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191261" y="2899088"/>
                <a:ext cx="530248" cy="4326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29B5562B-B496-4903-AF78-C2F5AF13B202}"/>
                </a:ext>
              </a:extLst>
            </p:cNvPr>
            <p:cNvSpPr/>
            <p:nvPr/>
          </p:nvSpPr>
          <p:spPr>
            <a:xfrm>
              <a:off x="7150473" y="2680703"/>
              <a:ext cx="1698991" cy="369326"/>
            </a:xfrm>
            <a:prstGeom prst="rect">
              <a:avLst/>
            </a:prstGeom>
          </p:spPr>
          <p:txBody>
            <a:bodyPr wrap="square" lIns="91433" tIns="45717" rIns="91433" bIns="45717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50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服务能力扩展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6" name="TextBox 45">
              <a:extLst>
                <a:ext uri="{FF2B5EF4-FFF2-40B4-BE49-F238E27FC236}">
                  <a16:creationId xmlns:a16="http://schemas.microsoft.com/office/drawing/2014/main" id="{A239F30C-4D7A-4CEC-AB3B-29E71AB43E4C}"/>
                </a:ext>
              </a:extLst>
            </p:cNvPr>
            <p:cNvSpPr txBox="1"/>
            <p:nvPr/>
          </p:nvSpPr>
          <p:spPr>
            <a:xfrm>
              <a:off x="6711286" y="3174111"/>
              <a:ext cx="1685077" cy="1346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方式多样化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范围可拓展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策略可控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统一发布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/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订阅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6FB73A0-C5B8-4101-87ED-009B7C6E47C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689224" y="2658218"/>
              <a:ext cx="392287" cy="413681"/>
            </a:xfrm>
            <a:custGeom>
              <a:avLst/>
              <a:gdLst>
                <a:gd name="T0" fmla="*/ 300 w 300"/>
                <a:gd name="T1" fmla="*/ 201 h 255"/>
                <a:gd name="T2" fmla="*/ 288 w 300"/>
                <a:gd name="T3" fmla="*/ 210 h 255"/>
                <a:gd name="T4" fmla="*/ 285 w 300"/>
                <a:gd name="T5" fmla="*/ 214 h 255"/>
                <a:gd name="T6" fmla="*/ 266 w 300"/>
                <a:gd name="T7" fmla="*/ 230 h 255"/>
                <a:gd name="T8" fmla="*/ 229 w 300"/>
                <a:gd name="T9" fmla="*/ 245 h 255"/>
                <a:gd name="T10" fmla="*/ 169 w 300"/>
                <a:gd name="T11" fmla="*/ 253 h 255"/>
                <a:gd name="T12" fmla="*/ 47 w 300"/>
                <a:gd name="T13" fmla="*/ 231 h 255"/>
                <a:gd name="T14" fmla="*/ 47 w 300"/>
                <a:gd name="T15" fmla="*/ 186 h 255"/>
                <a:gd name="T16" fmla="*/ 89 w 300"/>
                <a:gd name="T17" fmla="*/ 168 h 255"/>
                <a:gd name="T18" fmla="*/ 130 w 300"/>
                <a:gd name="T19" fmla="*/ 171 h 255"/>
                <a:gd name="T20" fmla="*/ 163 w 300"/>
                <a:gd name="T21" fmla="*/ 174 h 255"/>
                <a:gd name="T22" fmla="*/ 198 w 300"/>
                <a:gd name="T23" fmla="*/ 169 h 255"/>
                <a:gd name="T24" fmla="*/ 219 w 300"/>
                <a:gd name="T25" fmla="*/ 182 h 255"/>
                <a:gd name="T26" fmla="*/ 201 w 300"/>
                <a:gd name="T27" fmla="*/ 195 h 255"/>
                <a:gd name="T28" fmla="*/ 174 w 300"/>
                <a:gd name="T29" fmla="*/ 194 h 255"/>
                <a:gd name="T30" fmla="*/ 144 w 300"/>
                <a:gd name="T31" fmla="*/ 202 h 255"/>
                <a:gd name="T32" fmla="*/ 177 w 300"/>
                <a:gd name="T33" fmla="*/ 217 h 255"/>
                <a:gd name="T34" fmla="*/ 223 w 300"/>
                <a:gd name="T35" fmla="*/ 218 h 255"/>
                <a:gd name="T36" fmla="*/ 255 w 300"/>
                <a:gd name="T37" fmla="*/ 209 h 255"/>
                <a:gd name="T38" fmla="*/ 287 w 300"/>
                <a:gd name="T39" fmla="*/ 193 h 255"/>
                <a:gd name="T40" fmla="*/ 300 w 300"/>
                <a:gd name="T41" fmla="*/ 201 h 255"/>
                <a:gd name="T42" fmla="*/ 34 w 300"/>
                <a:gd name="T43" fmla="*/ 173 h 255"/>
                <a:gd name="T44" fmla="*/ 0 w 300"/>
                <a:gd name="T45" fmla="*/ 173 h 255"/>
                <a:gd name="T46" fmla="*/ 0 w 300"/>
                <a:gd name="T47" fmla="*/ 240 h 255"/>
                <a:gd name="T48" fmla="*/ 34 w 300"/>
                <a:gd name="T49" fmla="*/ 240 h 255"/>
                <a:gd name="T50" fmla="*/ 39 w 300"/>
                <a:gd name="T51" fmla="*/ 235 h 255"/>
                <a:gd name="T52" fmla="*/ 39 w 300"/>
                <a:gd name="T53" fmla="*/ 177 h 255"/>
                <a:gd name="T54" fmla="*/ 34 w 300"/>
                <a:gd name="T55" fmla="*/ 173 h 255"/>
                <a:gd name="T56" fmla="*/ 246 w 300"/>
                <a:gd name="T57" fmla="*/ 24 h 255"/>
                <a:gd name="T58" fmla="*/ 246 w 300"/>
                <a:gd name="T59" fmla="*/ 147 h 255"/>
                <a:gd name="T60" fmla="*/ 123 w 300"/>
                <a:gd name="T61" fmla="*/ 147 h 255"/>
                <a:gd name="T62" fmla="*/ 123 w 300"/>
                <a:gd name="T63" fmla="*/ 122 h 255"/>
                <a:gd name="T64" fmla="*/ 99 w 300"/>
                <a:gd name="T65" fmla="*/ 122 h 255"/>
                <a:gd name="T66" fmla="*/ 99 w 300"/>
                <a:gd name="T67" fmla="*/ 0 h 255"/>
                <a:gd name="T68" fmla="*/ 221 w 300"/>
                <a:gd name="T69" fmla="*/ 0 h 255"/>
                <a:gd name="T70" fmla="*/ 221 w 300"/>
                <a:gd name="T71" fmla="*/ 24 h 255"/>
                <a:gd name="T72" fmla="*/ 246 w 300"/>
                <a:gd name="T73" fmla="*/ 24 h 255"/>
                <a:gd name="T74" fmla="*/ 123 w 300"/>
                <a:gd name="T75" fmla="*/ 116 h 255"/>
                <a:gd name="T76" fmla="*/ 123 w 300"/>
                <a:gd name="T77" fmla="*/ 24 h 255"/>
                <a:gd name="T78" fmla="*/ 215 w 300"/>
                <a:gd name="T79" fmla="*/ 24 h 255"/>
                <a:gd name="T80" fmla="*/ 215 w 300"/>
                <a:gd name="T81" fmla="*/ 6 h 255"/>
                <a:gd name="T82" fmla="*/ 105 w 300"/>
                <a:gd name="T83" fmla="*/ 6 h 255"/>
                <a:gd name="T84" fmla="*/ 105 w 300"/>
                <a:gd name="T85" fmla="*/ 116 h 255"/>
                <a:gd name="T86" fmla="*/ 123 w 300"/>
                <a:gd name="T87" fmla="*/ 116 h 255"/>
                <a:gd name="T88" fmla="*/ 224 w 300"/>
                <a:gd name="T89" fmla="*/ 85 h 255"/>
                <a:gd name="T90" fmla="*/ 183 w 300"/>
                <a:gd name="T91" fmla="*/ 56 h 255"/>
                <a:gd name="T92" fmla="*/ 183 w 300"/>
                <a:gd name="T93" fmla="*/ 76 h 255"/>
                <a:gd name="T94" fmla="*/ 145 w 300"/>
                <a:gd name="T95" fmla="*/ 76 h 255"/>
                <a:gd name="T96" fmla="*/ 145 w 300"/>
                <a:gd name="T97" fmla="*/ 94 h 255"/>
                <a:gd name="T98" fmla="*/ 183 w 300"/>
                <a:gd name="T99" fmla="*/ 94 h 255"/>
                <a:gd name="T100" fmla="*/ 183 w 300"/>
                <a:gd name="T101" fmla="*/ 115 h 255"/>
                <a:gd name="T102" fmla="*/ 224 w 300"/>
                <a:gd name="T103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255">
                  <a:moveTo>
                    <a:pt x="300" y="201"/>
                  </a:moveTo>
                  <a:cubicBezTo>
                    <a:pt x="300" y="201"/>
                    <a:pt x="299" y="202"/>
                    <a:pt x="288" y="210"/>
                  </a:cubicBezTo>
                  <a:cubicBezTo>
                    <a:pt x="288" y="210"/>
                    <a:pt x="286" y="214"/>
                    <a:pt x="285" y="214"/>
                  </a:cubicBezTo>
                  <a:cubicBezTo>
                    <a:pt x="280" y="218"/>
                    <a:pt x="275" y="223"/>
                    <a:pt x="266" y="230"/>
                  </a:cubicBezTo>
                  <a:cubicBezTo>
                    <a:pt x="257" y="231"/>
                    <a:pt x="238" y="240"/>
                    <a:pt x="229" y="245"/>
                  </a:cubicBezTo>
                  <a:cubicBezTo>
                    <a:pt x="212" y="244"/>
                    <a:pt x="187" y="248"/>
                    <a:pt x="169" y="253"/>
                  </a:cubicBezTo>
                  <a:cubicBezTo>
                    <a:pt x="143" y="249"/>
                    <a:pt x="140" y="255"/>
                    <a:pt x="47" y="231"/>
                  </a:cubicBezTo>
                  <a:cubicBezTo>
                    <a:pt x="47" y="231"/>
                    <a:pt x="47" y="194"/>
                    <a:pt x="47" y="186"/>
                  </a:cubicBezTo>
                  <a:cubicBezTo>
                    <a:pt x="64" y="182"/>
                    <a:pt x="69" y="171"/>
                    <a:pt x="89" y="168"/>
                  </a:cubicBezTo>
                  <a:cubicBezTo>
                    <a:pt x="103" y="166"/>
                    <a:pt x="116" y="167"/>
                    <a:pt x="130" y="171"/>
                  </a:cubicBezTo>
                  <a:cubicBezTo>
                    <a:pt x="139" y="174"/>
                    <a:pt x="148" y="176"/>
                    <a:pt x="163" y="174"/>
                  </a:cubicBezTo>
                  <a:cubicBezTo>
                    <a:pt x="176" y="173"/>
                    <a:pt x="181" y="169"/>
                    <a:pt x="198" y="169"/>
                  </a:cubicBezTo>
                  <a:cubicBezTo>
                    <a:pt x="209" y="169"/>
                    <a:pt x="220" y="176"/>
                    <a:pt x="219" y="182"/>
                  </a:cubicBezTo>
                  <a:cubicBezTo>
                    <a:pt x="219" y="188"/>
                    <a:pt x="208" y="194"/>
                    <a:pt x="201" y="195"/>
                  </a:cubicBezTo>
                  <a:cubicBezTo>
                    <a:pt x="185" y="195"/>
                    <a:pt x="189" y="194"/>
                    <a:pt x="174" y="194"/>
                  </a:cubicBezTo>
                  <a:cubicBezTo>
                    <a:pt x="156" y="194"/>
                    <a:pt x="155" y="197"/>
                    <a:pt x="144" y="202"/>
                  </a:cubicBezTo>
                  <a:cubicBezTo>
                    <a:pt x="155" y="205"/>
                    <a:pt x="162" y="209"/>
                    <a:pt x="177" y="217"/>
                  </a:cubicBezTo>
                  <a:cubicBezTo>
                    <a:pt x="193" y="215"/>
                    <a:pt x="209" y="217"/>
                    <a:pt x="223" y="218"/>
                  </a:cubicBezTo>
                  <a:cubicBezTo>
                    <a:pt x="235" y="215"/>
                    <a:pt x="241" y="210"/>
                    <a:pt x="255" y="209"/>
                  </a:cubicBezTo>
                  <a:cubicBezTo>
                    <a:pt x="264" y="202"/>
                    <a:pt x="276" y="191"/>
                    <a:pt x="287" y="193"/>
                  </a:cubicBezTo>
                  <a:cubicBezTo>
                    <a:pt x="293" y="194"/>
                    <a:pt x="300" y="201"/>
                    <a:pt x="300" y="201"/>
                  </a:cubicBezTo>
                  <a:close/>
                  <a:moveTo>
                    <a:pt x="34" y="173"/>
                  </a:moveTo>
                  <a:cubicBezTo>
                    <a:pt x="0" y="173"/>
                    <a:pt x="0" y="173"/>
                    <a:pt x="0" y="173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7" y="240"/>
                    <a:pt x="39" y="238"/>
                    <a:pt x="39" y="235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39" y="175"/>
                    <a:pt x="37" y="173"/>
                    <a:pt x="34" y="173"/>
                  </a:cubicBezTo>
                  <a:close/>
                  <a:moveTo>
                    <a:pt x="246" y="24"/>
                  </a:moveTo>
                  <a:cubicBezTo>
                    <a:pt x="246" y="147"/>
                    <a:pt x="246" y="147"/>
                    <a:pt x="246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22"/>
                    <a:pt x="123" y="122"/>
                    <a:pt x="12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24"/>
                    <a:pt x="221" y="24"/>
                    <a:pt x="221" y="24"/>
                  </a:cubicBezTo>
                  <a:lnTo>
                    <a:pt x="246" y="24"/>
                  </a:lnTo>
                  <a:close/>
                  <a:moveTo>
                    <a:pt x="123" y="116"/>
                  </a:moveTo>
                  <a:cubicBezTo>
                    <a:pt x="123" y="24"/>
                    <a:pt x="123" y="24"/>
                    <a:pt x="123" y="24"/>
                  </a:cubicBezTo>
                  <a:cubicBezTo>
                    <a:pt x="215" y="24"/>
                    <a:pt x="215" y="24"/>
                    <a:pt x="215" y="24"/>
                  </a:cubicBezTo>
                  <a:cubicBezTo>
                    <a:pt x="215" y="6"/>
                    <a:pt x="215" y="6"/>
                    <a:pt x="215" y="6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116"/>
                    <a:pt x="105" y="116"/>
                    <a:pt x="105" y="116"/>
                  </a:cubicBezTo>
                  <a:lnTo>
                    <a:pt x="123" y="116"/>
                  </a:lnTo>
                  <a:close/>
                  <a:moveTo>
                    <a:pt x="224" y="85"/>
                  </a:moveTo>
                  <a:cubicBezTo>
                    <a:pt x="183" y="56"/>
                    <a:pt x="183" y="56"/>
                    <a:pt x="183" y="56"/>
                  </a:cubicBezTo>
                  <a:cubicBezTo>
                    <a:pt x="183" y="76"/>
                    <a:pt x="183" y="76"/>
                    <a:pt x="183" y="76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83" y="115"/>
                    <a:pt x="183" y="115"/>
                    <a:pt x="183" y="115"/>
                  </a:cubicBezTo>
                  <a:lnTo>
                    <a:pt x="224" y="85"/>
                  </a:lnTo>
                  <a:close/>
                </a:path>
              </a:pathLst>
            </a:custGeom>
            <a:solidFill>
              <a:srgbClr val="586D8C"/>
            </a:solidFill>
            <a:ln>
              <a:solidFill>
                <a:srgbClr val="B1C0E5"/>
              </a:solidFill>
            </a:ln>
          </p:spPr>
          <p:txBody>
            <a:bodyPr vert="horz" wrap="square" lIns="83943" tIns="41972" rIns="83943" bIns="41972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32EBF315-08D6-4ABE-8578-F60B9ED74614}"/>
                </a:ext>
              </a:extLst>
            </p:cNvPr>
            <p:cNvSpPr/>
            <p:nvPr/>
          </p:nvSpPr>
          <p:spPr>
            <a:xfrm>
              <a:off x="9659527" y="2680703"/>
              <a:ext cx="1587682" cy="369326"/>
            </a:xfrm>
            <a:prstGeom prst="rect">
              <a:avLst/>
            </a:prstGeom>
          </p:spPr>
          <p:txBody>
            <a:bodyPr wrap="square" lIns="91433" tIns="45717" rIns="91433" bIns="45717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50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管理一体化</a:t>
              </a:r>
              <a:endParaRPr lang="en-US" dirty="0">
                <a:solidFill>
                  <a:schemeClr val="accent1">
                    <a:lumMod val="50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7" name="TextBox 46">
              <a:extLst>
                <a:ext uri="{FF2B5EF4-FFF2-40B4-BE49-F238E27FC236}">
                  <a16:creationId xmlns:a16="http://schemas.microsoft.com/office/drawing/2014/main" id="{5AF44B99-6C27-4537-8A5A-F60405AFF3CB}"/>
                </a:ext>
              </a:extLst>
            </p:cNvPr>
            <p:cNvSpPr txBox="1"/>
            <p:nvPr/>
          </p:nvSpPr>
          <p:spPr>
            <a:xfrm>
              <a:off x="9192344" y="3176251"/>
              <a:ext cx="1608133" cy="1308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租户化管理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建设规范统一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审核流程统一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342900" indent="-342900">
                <a:buFont typeface="Wingdings" panose="05000000000000000000" pitchFamily="2" charset="2"/>
                <a:buChar char="þ"/>
              </a:pPr>
              <a:endParaRPr lang="en-US" sz="1600" dirty="0">
                <a:solidFill>
                  <a:schemeClr val="tx2">
                    <a:lumMod val="7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pic>
          <p:nvPicPr>
            <p:cNvPr id="43" name="Picture 2" descr="W:\Open Engagements\Productivity\MS-Unified Communications\#1601 BizProd MOD Team Core Content Work\New Iconography\Words\Draft\061312_Word_Icons\Shield_061312_white-16.png">
              <a:extLst>
                <a:ext uri="{FF2B5EF4-FFF2-40B4-BE49-F238E27FC236}">
                  <a16:creationId xmlns:a16="http://schemas.microsoft.com/office/drawing/2014/main" id="{AD2D04F7-38C5-4D82-BA56-F78A684CB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385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5470" y="2658218"/>
              <a:ext cx="413681" cy="413681"/>
            </a:xfrm>
            <a:prstGeom prst="rect">
              <a:avLst/>
            </a:prstGeom>
            <a:noFill/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8D4F889-3FF0-443B-8C31-D032F5B34A6A}"/>
                </a:ext>
              </a:extLst>
            </p:cNvPr>
            <p:cNvGrpSpPr/>
            <p:nvPr/>
          </p:nvGrpSpPr>
          <p:grpSpPr>
            <a:xfrm>
              <a:off x="1264886" y="2649724"/>
              <a:ext cx="2465952" cy="1543429"/>
              <a:chOff x="1581293" y="2890594"/>
              <a:chExt cx="2465952" cy="1543429"/>
            </a:xfrm>
          </p:grpSpPr>
          <p:sp>
            <p:nvSpPr>
              <p:cNvPr id="25" name="Rectangle 6">
                <a:extLst>
                  <a:ext uri="{FF2B5EF4-FFF2-40B4-BE49-F238E27FC236}">
                    <a16:creationId xmlns:a16="http://schemas.microsoft.com/office/drawing/2014/main" id="{A33E80BE-517F-42EF-A2D6-D3E727E79C41}"/>
                  </a:ext>
                </a:extLst>
              </p:cNvPr>
              <p:cNvSpPr/>
              <p:nvPr/>
            </p:nvSpPr>
            <p:spPr>
              <a:xfrm>
                <a:off x="2251562" y="2927016"/>
                <a:ext cx="1795683" cy="369326"/>
              </a:xfrm>
              <a:prstGeom prst="rect">
                <a:avLst/>
              </a:prstGeom>
            </p:spPr>
            <p:txBody>
              <a:bodyPr wrap="square" lIns="91433" tIns="45717" rIns="91433" bIns="45717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1">
                        <a:lumMod val="50000"/>
                      </a:schemeClr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资源统一管控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4" name="TextBox 43">
                <a:extLst>
                  <a:ext uri="{FF2B5EF4-FFF2-40B4-BE49-F238E27FC236}">
                    <a16:creationId xmlns:a16="http://schemas.microsoft.com/office/drawing/2014/main" id="{E9720CC9-DA32-4ECB-8E6A-395926A278F6}"/>
                  </a:ext>
                </a:extLst>
              </p:cNvPr>
              <p:cNvSpPr txBox="1"/>
              <p:nvPr/>
            </p:nvSpPr>
            <p:spPr>
              <a:xfrm>
                <a:off x="1584799" y="3410281"/>
                <a:ext cx="1608133" cy="1023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云化存储管理</a:t>
                </a:r>
                <a:endPara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弹性计算</a:t>
                </a:r>
                <a:endPara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tx2">
                        <a:lumMod val="75000"/>
                      </a:schemeClr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按需动态分配</a:t>
                </a:r>
                <a:endPara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pic>
            <p:nvPicPr>
              <p:cNvPr id="40" name="Picture 3">
                <a:extLst>
                  <a:ext uri="{FF2B5EF4-FFF2-40B4-BE49-F238E27FC236}">
                    <a16:creationId xmlns:a16="http://schemas.microsoft.com/office/drawing/2014/main" id="{3C9B40A8-4446-4EDB-A2AC-9F8516B222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1293" y="2890594"/>
                <a:ext cx="651578" cy="4003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8" name="TextBox 43">
              <a:extLst>
                <a:ext uri="{FF2B5EF4-FFF2-40B4-BE49-F238E27FC236}">
                  <a16:creationId xmlns:a16="http://schemas.microsoft.com/office/drawing/2014/main" id="{568E6C66-B224-4B5A-B991-F5582841802A}"/>
                </a:ext>
              </a:extLst>
            </p:cNvPr>
            <p:cNvSpPr txBox="1"/>
            <p:nvPr/>
          </p:nvSpPr>
          <p:spPr>
            <a:xfrm>
              <a:off x="1264886" y="5085184"/>
              <a:ext cx="2304256" cy="70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þ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存储缩减 </a:t>
              </a:r>
              <a:r>
                <a:rPr lang="en-US" altLang="zh-CN" sz="16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10TB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þ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成本降低 </a:t>
              </a:r>
              <a:r>
                <a:rPr lang="en-US" altLang="zh-CN" sz="16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12%</a:t>
              </a:r>
              <a:endParaRPr lang="en-US" altLang="zh-CN" sz="1400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49" name="TextBox 43">
              <a:extLst>
                <a:ext uri="{FF2B5EF4-FFF2-40B4-BE49-F238E27FC236}">
                  <a16:creationId xmlns:a16="http://schemas.microsoft.com/office/drawing/2014/main" id="{3006AFA5-621F-4E28-8EFA-B8676E7A72C9}"/>
                </a:ext>
              </a:extLst>
            </p:cNvPr>
            <p:cNvSpPr txBox="1"/>
            <p:nvPr/>
          </p:nvSpPr>
          <p:spPr>
            <a:xfrm>
              <a:off x="3875988" y="5085184"/>
              <a:ext cx="2641469" cy="90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þ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数据处理提速 </a:t>
              </a:r>
              <a:r>
                <a:rPr lang="en-US" altLang="zh-CN" sz="14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33%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þ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库表数量降低 </a:t>
              </a:r>
              <a:r>
                <a:rPr lang="en-US" altLang="zh-CN" sz="14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45%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þ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开发周期缩短 </a:t>
              </a:r>
              <a:r>
                <a:rPr lang="en-US" altLang="zh-CN" sz="14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60%</a:t>
              </a:r>
            </a:p>
          </p:txBody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id="{7EFC2CB0-A99D-4469-A88F-A4AC3970BA58}"/>
                </a:ext>
              </a:extLst>
            </p:cNvPr>
            <p:cNvSpPr txBox="1"/>
            <p:nvPr/>
          </p:nvSpPr>
          <p:spPr>
            <a:xfrm>
              <a:off x="6666113" y="5085184"/>
              <a:ext cx="2146742" cy="90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þ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批量、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API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、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BI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工具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þ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支持公有云、私有云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þ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支持安全策略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51" name="TextBox 43">
              <a:extLst>
                <a:ext uri="{FF2B5EF4-FFF2-40B4-BE49-F238E27FC236}">
                  <a16:creationId xmlns:a16="http://schemas.microsoft.com/office/drawing/2014/main" id="{5CD5FCC9-0C54-4221-B4D8-076994B9F351}"/>
                </a:ext>
              </a:extLst>
            </p:cNvPr>
            <p:cNvSpPr txBox="1"/>
            <p:nvPr/>
          </p:nvSpPr>
          <p:spPr>
            <a:xfrm>
              <a:off x="9192344" y="5085184"/>
              <a:ext cx="2105063" cy="665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þ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人员数量减少 </a:t>
              </a:r>
              <a:r>
                <a:rPr lang="en-US" altLang="zh-CN" sz="1600" b="1" dirty="0">
                  <a:solidFill>
                    <a:srgbClr val="C00000"/>
                  </a:solidFill>
                  <a:latin typeface=""/>
                  <a:ea typeface="微软雅黑" panose="020B0503020204020204" pitchFamily="34" charset="-122"/>
                  <a:sym typeface=""/>
                </a:rPr>
                <a:t>35%</a:t>
              </a:r>
              <a:endParaRPr lang="en-US" altLang="zh-CN" sz="1400" b="1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þ"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"/>
                  <a:ea typeface="微软雅黑" panose="020B0503020204020204" pitchFamily="34" charset="-122"/>
                  <a:sym typeface=""/>
                </a:rPr>
                <a:t>人力成本降低 </a:t>
              </a:r>
              <a:endParaRPr lang="en-US" altLang="zh-CN" sz="1400" dirty="0">
                <a:solidFill>
                  <a:srgbClr val="C00000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ED0D29C-4725-4FA3-9B29-041FFE6E27AC}"/>
                </a:ext>
              </a:extLst>
            </p:cNvPr>
            <p:cNvCxnSpPr>
              <a:cxnSpLocks/>
            </p:cNvCxnSpPr>
            <p:nvPr/>
          </p:nvCxnSpPr>
          <p:spPr>
            <a:xfrm>
              <a:off x="278481" y="4713502"/>
              <a:ext cx="11130374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184B8B8-EF87-4F77-8852-B50F224022DB}"/>
                </a:ext>
              </a:extLst>
            </p:cNvPr>
            <p:cNvCxnSpPr>
              <a:cxnSpLocks/>
            </p:cNvCxnSpPr>
            <p:nvPr/>
          </p:nvCxnSpPr>
          <p:spPr>
            <a:xfrm>
              <a:off x="256774" y="2227063"/>
              <a:ext cx="11130374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3" name="Picture 2" descr="\\MAGNUM\Projects\Microsoft\Cloud Power FY12\Design\ICONS_PNG\Devices.png">
              <a:extLst>
                <a:ext uri="{FF2B5EF4-FFF2-40B4-BE49-F238E27FC236}">
                  <a16:creationId xmlns:a16="http://schemas.microsoft.com/office/drawing/2014/main" id="{406C6933-7722-4C32-B7CB-0398F9639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1635" y="1896807"/>
              <a:ext cx="571243" cy="571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EC832578-1DFF-46F3-89DF-217C4F7B5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08" y="4411508"/>
              <a:ext cx="370254" cy="39361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0B35F904-DF27-4734-B952-4E5194B3F8AC}"/>
              </a:ext>
            </a:extLst>
          </p:cNvPr>
          <p:cNvSpPr/>
          <p:nvPr/>
        </p:nvSpPr>
        <p:spPr>
          <a:xfrm>
            <a:off x="1095921" y="1067640"/>
            <a:ext cx="9379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  <a:ea typeface="微软雅黑" panose="020B0503020204020204" pitchFamily="34" charset="-122"/>
                <a:sym typeface=""/>
              </a:rPr>
              <a:t>数据云建设后，大幅提高了信息化生产效率，扩展了服务方式和范围，同时管理流程变得清晰，并降低了时间和人力成本。</a:t>
            </a:r>
            <a:endParaRPr lang="en-US" altLang="zh-CN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35876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B646A33-F96E-42BC-ADBB-87C8CF09A8F5}"/>
              </a:ext>
            </a:extLst>
          </p:cNvPr>
          <p:cNvSpPr/>
          <p:nvPr/>
        </p:nvSpPr>
        <p:spPr>
          <a:xfrm>
            <a:off x="0" y="2264140"/>
            <a:ext cx="12192000" cy="15841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CE6775-EBC1-4C6A-93AB-CA9215F90A56}"/>
              </a:ext>
            </a:extLst>
          </p:cNvPr>
          <p:cNvSpPr/>
          <p:nvPr/>
        </p:nvSpPr>
        <p:spPr>
          <a:xfrm>
            <a:off x="4147212" y="2684239"/>
            <a:ext cx="6053244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数据云  </a:t>
            </a:r>
            <a:r>
              <a:rPr lang="en-US" altLang="zh-CN" sz="4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Data Cloud</a:t>
            </a:r>
            <a:endParaRPr lang="zh-CN" altLang="en-US" sz="4400" b="1" dirty="0">
              <a:solidFill>
                <a:schemeClr val="bg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DF438A-5A54-4D05-A42B-1B7DDC20A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103728"/>
            <a:ext cx="1905000" cy="1905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AA03F76-78A1-4561-AC7F-5CCCA0C3C24E}"/>
              </a:ext>
            </a:extLst>
          </p:cNvPr>
          <p:cNvSpPr txBox="1">
            <a:spLocks/>
          </p:cNvSpPr>
          <p:nvPr/>
        </p:nvSpPr>
        <p:spPr bwMode="auto">
          <a:xfrm>
            <a:off x="3503712" y="4169140"/>
            <a:ext cx="5184576" cy="859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1F497D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数据云功能介绍</a:t>
            </a:r>
          </a:p>
        </p:txBody>
      </p:sp>
    </p:spTree>
    <p:extLst>
      <p:ext uri="{BB962C8B-B14F-4D97-AF65-F5344CB8AC3E}">
        <p14:creationId xmlns:p14="http://schemas.microsoft.com/office/powerpoint/2010/main" val="2749655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1">
            <a:extLst>
              <a:ext uri="{FF2B5EF4-FFF2-40B4-BE49-F238E27FC236}">
                <a16:creationId xmlns:a16="http://schemas.microsoft.com/office/drawing/2014/main" id="{9715D12A-CC77-42A8-BEA7-6814772148C6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数据云全景业务流程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ABE8B64-4E83-47DB-8C6E-910D2C0013A8}"/>
              </a:ext>
            </a:extLst>
          </p:cNvPr>
          <p:cNvSpPr/>
          <p:nvPr/>
        </p:nvSpPr>
        <p:spPr>
          <a:xfrm>
            <a:off x="0" y="2162622"/>
            <a:ext cx="12192000" cy="2349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33053E-2478-45D9-999A-149565266B15}"/>
              </a:ext>
            </a:extLst>
          </p:cNvPr>
          <p:cNvGrpSpPr/>
          <p:nvPr/>
        </p:nvGrpSpPr>
        <p:grpSpPr>
          <a:xfrm>
            <a:off x="1347284" y="3017150"/>
            <a:ext cx="1444867" cy="1058843"/>
            <a:chOff x="3214598" y="6323998"/>
            <a:chExt cx="1444867" cy="1058843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000449F-BCDC-4627-92C5-BAEE849560C4}"/>
                </a:ext>
              </a:extLst>
            </p:cNvPr>
            <p:cNvSpPr/>
            <p:nvPr/>
          </p:nvSpPr>
          <p:spPr>
            <a:xfrm>
              <a:off x="3214598" y="7013509"/>
              <a:ext cx="14448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数据加工</a:t>
              </a:r>
              <a:endParaRPr lang="en-US" altLang="zh-CN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506EECA-A845-4629-BFFC-76FD8C5BE6F2}"/>
                </a:ext>
              </a:extLst>
            </p:cNvPr>
            <p:cNvSpPr/>
            <p:nvPr/>
          </p:nvSpPr>
          <p:spPr bwMode="auto">
            <a:xfrm>
              <a:off x="3592276" y="6323998"/>
              <a:ext cx="689510" cy="6895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36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49CBDA4F-E5B5-45A7-8B8E-2D577D217EC9}"/>
                </a:ext>
              </a:extLst>
            </p:cNvPr>
            <p:cNvGrpSpPr/>
            <p:nvPr/>
          </p:nvGrpSpPr>
          <p:grpSpPr>
            <a:xfrm>
              <a:off x="3678284" y="6459301"/>
              <a:ext cx="517497" cy="418903"/>
              <a:chOff x="3725863" y="3219450"/>
              <a:chExt cx="831850" cy="725488"/>
            </a:xfrm>
            <a:solidFill>
              <a:srgbClr val="4472C4"/>
            </a:solidFill>
          </p:grpSpPr>
          <p:sp>
            <p:nvSpPr>
              <p:cNvPr id="73" name="Freeform 79">
                <a:extLst>
                  <a:ext uri="{FF2B5EF4-FFF2-40B4-BE49-F238E27FC236}">
                    <a16:creationId xmlns:a16="http://schemas.microsoft.com/office/drawing/2014/main" id="{9F4974F9-8030-4A56-A6D3-F10B85F5CF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8913" y="3384550"/>
                <a:ext cx="558800" cy="560388"/>
              </a:xfrm>
              <a:custGeom>
                <a:avLst/>
                <a:gdLst>
                  <a:gd name="T0" fmla="*/ 43 w 352"/>
                  <a:gd name="T1" fmla="*/ 108 h 353"/>
                  <a:gd name="T2" fmla="*/ 27 w 352"/>
                  <a:gd name="T3" fmla="*/ 120 h 353"/>
                  <a:gd name="T4" fmla="*/ 4 w 352"/>
                  <a:gd name="T5" fmla="*/ 130 h 353"/>
                  <a:gd name="T6" fmla="*/ 6 w 352"/>
                  <a:gd name="T7" fmla="*/ 162 h 353"/>
                  <a:gd name="T8" fmla="*/ 27 w 352"/>
                  <a:gd name="T9" fmla="*/ 183 h 353"/>
                  <a:gd name="T10" fmla="*/ 19 w 352"/>
                  <a:gd name="T11" fmla="*/ 201 h 353"/>
                  <a:gd name="T12" fmla="*/ 4 w 352"/>
                  <a:gd name="T13" fmla="*/ 221 h 353"/>
                  <a:gd name="T14" fmla="*/ 21 w 352"/>
                  <a:gd name="T15" fmla="*/ 249 h 353"/>
                  <a:gd name="T16" fmla="*/ 45 w 352"/>
                  <a:gd name="T17" fmla="*/ 249 h 353"/>
                  <a:gd name="T18" fmla="*/ 51 w 352"/>
                  <a:gd name="T19" fmla="*/ 275 h 353"/>
                  <a:gd name="T20" fmla="*/ 49 w 352"/>
                  <a:gd name="T21" fmla="*/ 303 h 353"/>
                  <a:gd name="T22" fmla="*/ 77 w 352"/>
                  <a:gd name="T23" fmla="*/ 317 h 353"/>
                  <a:gd name="T24" fmla="*/ 107 w 352"/>
                  <a:gd name="T25" fmla="*/ 309 h 353"/>
                  <a:gd name="T26" fmla="*/ 119 w 352"/>
                  <a:gd name="T27" fmla="*/ 323 h 353"/>
                  <a:gd name="T28" fmla="*/ 129 w 352"/>
                  <a:gd name="T29" fmla="*/ 349 h 353"/>
                  <a:gd name="T30" fmla="*/ 161 w 352"/>
                  <a:gd name="T31" fmla="*/ 347 h 353"/>
                  <a:gd name="T32" fmla="*/ 183 w 352"/>
                  <a:gd name="T33" fmla="*/ 325 h 353"/>
                  <a:gd name="T34" fmla="*/ 201 w 352"/>
                  <a:gd name="T35" fmla="*/ 333 h 353"/>
                  <a:gd name="T36" fmla="*/ 223 w 352"/>
                  <a:gd name="T37" fmla="*/ 349 h 353"/>
                  <a:gd name="T38" fmla="*/ 249 w 352"/>
                  <a:gd name="T39" fmla="*/ 331 h 353"/>
                  <a:gd name="T40" fmla="*/ 257 w 352"/>
                  <a:gd name="T41" fmla="*/ 301 h 353"/>
                  <a:gd name="T42" fmla="*/ 275 w 352"/>
                  <a:gd name="T43" fmla="*/ 299 h 353"/>
                  <a:gd name="T44" fmla="*/ 303 w 352"/>
                  <a:gd name="T45" fmla="*/ 303 h 353"/>
                  <a:gd name="T46" fmla="*/ 316 w 352"/>
                  <a:gd name="T47" fmla="*/ 273 h 353"/>
                  <a:gd name="T48" fmla="*/ 308 w 352"/>
                  <a:gd name="T49" fmla="*/ 245 h 353"/>
                  <a:gd name="T50" fmla="*/ 322 w 352"/>
                  <a:gd name="T51" fmla="*/ 233 h 353"/>
                  <a:gd name="T52" fmla="*/ 348 w 352"/>
                  <a:gd name="T53" fmla="*/ 223 h 353"/>
                  <a:gd name="T54" fmla="*/ 346 w 352"/>
                  <a:gd name="T55" fmla="*/ 191 h 353"/>
                  <a:gd name="T56" fmla="*/ 324 w 352"/>
                  <a:gd name="T57" fmla="*/ 169 h 353"/>
                  <a:gd name="T58" fmla="*/ 332 w 352"/>
                  <a:gd name="T59" fmla="*/ 152 h 353"/>
                  <a:gd name="T60" fmla="*/ 348 w 352"/>
                  <a:gd name="T61" fmla="*/ 130 h 353"/>
                  <a:gd name="T62" fmla="*/ 330 w 352"/>
                  <a:gd name="T63" fmla="*/ 104 h 353"/>
                  <a:gd name="T64" fmla="*/ 301 w 352"/>
                  <a:gd name="T65" fmla="*/ 96 h 353"/>
                  <a:gd name="T66" fmla="*/ 299 w 352"/>
                  <a:gd name="T67" fmla="*/ 78 h 353"/>
                  <a:gd name="T68" fmla="*/ 303 w 352"/>
                  <a:gd name="T69" fmla="*/ 50 h 353"/>
                  <a:gd name="T70" fmla="*/ 273 w 352"/>
                  <a:gd name="T71" fmla="*/ 36 h 353"/>
                  <a:gd name="T72" fmla="*/ 245 w 352"/>
                  <a:gd name="T73" fmla="*/ 44 h 353"/>
                  <a:gd name="T74" fmla="*/ 233 w 352"/>
                  <a:gd name="T75" fmla="*/ 28 h 353"/>
                  <a:gd name="T76" fmla="*/ 223 w 352"/>
                  <a:gd name="T77" fmla="*/ 4 h 353"/>
                  <a:gd name="T78" fmla="*/ 191 w 352"/>
                  <a:gd name="T79" fmla="*/ 6 h 353"/>
                  <a:gd name="T80" fmla="*/ 169 w 352"/>
                  <a:gd name="T81" fmla="*/ 28 h 353"/>
                  <a:gd name="T82" fmla="*/ 151 w 352"/>
                  <a:gd name="T83" fmla="*/ 20 h 353"/>
                  <a:gd name="T84" fmla="*/ 129 w 352"/>
                  <a:gd name="T85" fmla="*/ 4 h 353"/>
                  <a:gd name="T86" fmla="*/ 103 w 352"/>
                  <a:gd name="T87" fmla="*/ 22 h 353"/>
                  <a:gd name="T88" fmla="*/ 95 w 352"/>
                  <a:gd name="T89" fmla="*/ 50 h 353"/>
                  <a:gd name="T90" fmla="*/ 77 w 352"/>
                  <a:gd name="T91" fmla="*/ 54 h 353"/>
                  <a:gd name="T92" fmla="*/ 49 w 352"/>
                  <a:gd name="T93" fmla="*/ 50 h 353"/>
                  <a:gd name="T94" fmla="*/ 35 w 352"/>
                  <a:gd name="T95" fmla="*/ 78 h 353"/>
                  <a:gd name="T96" fmla="*/ 165 w 352"/>
                  <a:gd name="T97" fmla="*/ 74 h 353"/>
                  <a:gd name="T98" fmla="*/ 255 w 352"/>
                  <a:gd name="T99" fmla="*/ 108 h 353"/>
                  <a:gd name="T100" fmla="*/ 279 w 352"/>
                  <a:gd name="T101" fmla="*/ 185 h 353"/>
                  <a:gd name="T102" fmla="*/ 227 w 352"/>
                  <a:gd name="T103" fmla="*/ 267 h 353"/>
                  <a:gd name="T104" fmla="*/ 147 w 352"/>
                  <a:gd name="T105" fmla="*/ 275 h 353"/>
                  <a:gd name="T106" fmla="*/ 77 w 352"/>
                  <a:gd name="T107" fmla="*/ 207 h 353"/>
                  <a:gd name="T108" fmla="*/ 83 w 352"/>
                  <a:gd name="T109" fmla="*/ 130 h 353"/>
                  <a:gd name="T110" fmla="*/ 145 w 352"/>
                  <a:gd name="T111" fmla="*/ 78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2" h="353">
                    <a:moveTo>
                      <a:pt x="39" y="84"/>
                    </a:moveTo>
                    <a:lnTo>
                      <a:pt x="39" y="84"/>
                    </a:lnTo>
                    <a:lnTo>
                      <a:pt x="43" y="92"/>
                    </a:lnTo>
                    <a:lnTo>
                      <a:pt x="43" y="100"/>
                    </a:lnTo>
                    <a:lnTo>
                      <a:pt x="43" y="108"/>
                    </a:lnTo>
                    <a:lnTo>
                      <a:pt x="43" y="114"/>
                    </a:lnTo>
                    <a:lnTo>
                      <a:pt x="43" y="114"/>
                    </a:lnTo>
                    <a:lnTo>
                      <a:pt x="39" y="116"/>
                    </a:lnTo>
                    <a:lnTo>
                      <a:pt x="35" y="118"/>
                    </a:lnTo>
                    <a:lnTo>
                      <a:pt x="27" y="120"/>
                    </a:lnTo>
                    <a:lnTo>
                      <a:pt x="21" y="120"/>
                    </a:lnTo>
                    <a:lnTo>
                      <a:pt x="21" y="120"/>
                    </a:lnTo>
                    <a:lnTo>
                      <a:pt x="16" y="120"/>
                    </a:lnTo>
                    <a:lnTo>
                      <a:pt x="8" y="124"/>
                    </a:lnTo>
                    <a:lnTo>
                      <a:pt x="4" y="130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48"/>
                    </a:lnTo>
                    <a:lnTo>
                      <a:pt x="2" y="156"/>
                    </a:lnTo>
                    <a:lnTo>
                      <a:pt x="6" y="162"/>
                    </a:lnTo>
                    <a:lnTo>
                      <a:pt x="12" y="165"/>
                    </a:lnTo>
                    <a:lnTo>
                      <a:pt x="12" y="165"/>
                    </a:lnTo>
                    <a:lnTo>
                      <a:pt x="18" y="169"/>
                    </a:lnTo>
                    <a:lnTo>
                      <a:pt x="23" y="175"/>
                    </a:lnTo>
                    <a:lnTo>
                      <a:pt x="27" y="183"/>
                    </a:lnTo>
                    <a:lnTo>
                      <a:pt x="29" y="187"/>
                    </a:lnTo>
                    <a:lnTo>
                      <a:pt x="29" y="187"/>
                    </a:lnTo>
                    <a:lnTo>
                      <a:pt x="27" y="193"/>
                    </a:lnTo>
                    <a:lnTo>
                      <a:pt x="25" y="197"/>
                    </a:lnTo>
                    <a:lnTo>
                      <a:pt x="19" y="201"/>
                    </a:lnTo>
                    <a:lnTo>
                      <a:pt x="14" y="203"/>
                    </a:lnTo>
                    <a:lnTo>
                      <a:pt x="14" y="203"/>
                    </a:lnTo>
                    <a:lnTo>
                      <a:pt x="8" y="207"/>
                    </a:lnTo>
                    <a:lnTo>
                      <a:pt x="4" y="213"/>
                    </a:lnTo>
                    <a:lnTo>
                      <a:pt x="4" y="221"/>
                    </a:lnTo>
                    <a:lnTo>
                      <a:pt x="4" y="231"/>
                    </a:lnTo>
                    <a:lnTo>
                      <a:pt x="4" y="231"/>
                    </a:lnTo>
                    <a:lnTo>
                      <a:pt x="8" y="239"/>
                    </a:lnTo>
                    <a:lnTo>
                      <a:pt x="14" y="245"/>
                    </a:lnTo>
                    <a:lnTo>
                      <a:pt x="21" y="249"/>
                    </a:lnTo>
                    <a:lnTo>
                      <a:pt x="27" y="249"/>
                    </a:lnTo>
                    <a:lnTo>
                      <a:pt x="27" y="249"/>
                    </a:lnTo>
                    <a:lnTo>
                      <a:pt x="35" y="247"/>
                    </a:lnTo>
                    <a:lnTo>
                      <a:pt x="41" y="247"/>
                    </a:lnTo>
                    <a:lnTo>
                      <a:pt x="45" y="249"/>
                    </a:lnTo>
                    <a:lnTo>
                      <a:pt x="49" y="251"/>
                    </a:lnTo>
                    <a:lnTo>
                      <a:pt x="49" y="251"/>
                    </a:lnTo>
                    <a:lnTo>
                      <a:pt x="51" y="257"/>
                    </a:lnTo>
                    <a:lnTo>
                      <a:pt x="53" y="265"/>
                    </a:lnTo>
                    <a:lnTo>
                      <a:pt x="51" y="275"/>
                    </a:lnTo>
                    <a:lnTo>
                      <a:pt x="49" y="281"/>
                    </a:lnTo>
                    <a:lnTo>
                      <a:pt x="49" y="281"/>
                    </a:lnTo>
                    <a:lnTo>
                      <a:pt x="45" y="287"/>
                    </a:lnTo>
                    <a:lnTo>
                      <a:pt x="45" y="295"/>
                    </a:lnTo>
                    <a:lnTo>
                      <a:pt x="49" y="303"/>
                    </a:lnTo>
                    <a:lnTo>
                      <a:pt x="55" y="309"/>
                    </a:lnTo>
                    <a:lnTo>
                      <a:pt x="55" y="309"/>
                    </a:lnTo>
                    <a:lnTo>
                      <a:pt x="63" y="315"/>
                    </a:lnTo>
                    <a:lnTo>
                      <a:pt x="71" y="317"/>
                    </a:lnTo>
                    <a:lnTo>
                      <a:pt x="77" y="317"/>
                    </a:lnTo>
                    <a:lnTo>
                      <a:pt x="83" y="313"/>
                    </a:lnTo>
                    <a:lnTo>
                      <a:pt x="83" y="313"/>
                    </a:lnTo>
                    <a:lnTo>
                      <a:pt x="91" y="309"/>
                    </a:lnTo>
                    <a:lnTo>
                      <a:pt x="99" y="307"/>
                    </a:lnTo>
                    <a:lnTo>
                      <a:pt x="107" y="309"/>
                    </a:lnTo>
                    <a:lnTo>
                      <a:pt x="113" y="309"/>
                    </a:lnTo>
                    <a:lnTo>
                      <a:pt x="113" y="309"/>
                    </a:lnTo>
                    <a:lnTo>
                      <a:pt x="117" y="313"/>
                    </a:lnTo>
                    <a:lnTo>
                      <a:pt x="119" y="317"/>
                    </a:lnTo>
                    <a:lnTo>
                      <a:pt x="119" y="323"/>
                    </a:lnTo>
                    <a:lnTo>
                      <a:pt x="119" y="331"/>
                    </a:lnTo>
                    <a:lnTo>
                      <a:pt x="119" y="331"/>
                    </a:lnTo>
                    <a:lnTo>
                      <a:pt x="119" y="337"/>
                    </a:lnTo>
                    <a:lnTo>
                      <a:pt x="123" y="345"/>
                    </a:lnTo>
                    <a:lnTo>
                      <a:pt x="129" y="349"/>
                    </a:lnTo>
                    <a:lnTo>
                      <a:pt x="137" y="353"/>
                    </a:lnTo>
                    <a:lnTo>
                      <a:pt x="137" y="353"/>
                    </a:lnTo>
                    <a:lnTo>
                      <a:pt x="147" y="353"/>
                    </a:lnTo>
                    <a:lnTo>
                      <a:pt x="155" y="351"/>
                    </a:lnTo>
                    <a:lnTo>
                      <a:pt x="161" y="347"/>
                    </a:lnTo>
                    <a:lnTo>
                      <a:pt x="165" y="341"/>
                    </a:lnTo>
                    <a:lnTo>
                      <a:pt x="165" y="341"/>
                    </a:lnTo>
                    <a:lnTo>
                      <a:pt x="169" y="335"/>
                    </a:lnTo>
                    <a:lnTo>
                      <a:pt x="175" y="329"/>
                    </a:lnTo>
                    <a:lnTo>
                      <a:pt x="183" y="325"/>
                    </a:lnTo>
                    <a:lnTo>
                      <a:pt x="189" y="323"/>
                    </a:lnTo>
                    <a:lnTo>
                      <a:pt x="189" y="323"/>
                    </a:lnTo>
                    <a:lnTo>
                      <a:pt x="193" y="325"/>
                    </a:lnTo>
                    <a:lnTo>
                      <a:pt x="197" y="327"/>
                    </a:lnTo>
                    <a:lnTo>
                      <a:pt x="201" y="333"/>
                    </a:lnTo>
                    <a:lnTo>
                      <a:pt x="203" y="339"/>
                    </a:lnTo>
                    <a:lnTo>
                      <a:pt x="203" y="339"/>
                    </a:lnTo>
                    <a:lnTo>
                      <a:pt x="207" y="345"/>
                    </a:lnTo>
                    <a:lnTo>
                      <a:pt x="213" y="349"/>
                    </a:lnTo>
                    <a:lnTo>
                      <a:pt x="223" y="349"/>
                    </a:lnTo>
                    <a:lnTo>
                      <a:pt x="231" y="347"/>
                    </a:lnTo>
                    <a:lnTo>
                      <a:pt x="231" y="347"/>
                    </a:lnTo>
                    <a:lnTo>
                      <a:pt x="239" y="343"/>
                    </a:lnTo>
                    <a:lnTo>
                      <a:pt x="245" y="337"/>
                    </a:lnTo>
                    <a:lnTo>
                      <a:pt x="249" y="331"/>
                    </a:lnTo>
                    <a:lnTo>
                      <a:pt x="249" y="325"/>
                    </a:lnTo>
                    <a:lnTo>
                      <a:pt x="249" y="325"/>
                    </a:lnTo>
                    <a:lnTo>
                      <a:pt x="249" y="317"/>
                    </a:lnTo>
                    <a:lnTo>
                      <a:pt x="251" y="309"/>
                    </a:lnTo>
                    <a:lnTo>
                      <a:pt x="257" y="301"/>
                    </a:lnTo>
                    <a:lnTo>
                      <a:pt x="261" y="297"/>
                    </a:lnTo>
                    <a:lnTo>
                      <a:pt x="261" y="297"/>
                    </a:lnTo>
                    <a:lnTo>
                      <a:pt x="265" y="295"/>
                    </a:lnTo>
                    <a:lnTo>
                      <a:pt x="269" y="297"/>
                    </a:lnTo>
                    <a:lnTo>
                      <a:pt x="275" y="299"/>
                    </a:lnTo>
                    <a:lnTo>
                      <a:pt x="281" y="303"/>
                    </a:lnTo>
                    <a:lnTo>
                      <a:pt x="281" y="303"/>
                    </a:lnTo>
                    <a:lnTo>
                      <a:pt x="287" y="307"/>
                    </a:lnTo>
                    <a:lnTo>
                      <a:pt x="295" y="307"/>
                    </a:lnTo>
                    <a:lnTo>
                      <a:pt x="303" y="303"/>
                    </a:lnTo>
                    <a:lnTo>
                      <a:pt x="308" y="297"/>
                    </a:lnTo>
                    <a:lnTo>
                      <a:pt x="308" y="297"/>
                    </a:lnTo>
                    <a:lnTo>
                      <a:pt x="314" y="289"/>
                    </a:lnTo>
                    <a:lnTo>
                      <a:pt x="316" y="281"/>
                    </a:lnTo>
                    <a:lnTo>
                      <a:pt x="316" y="273"/>
                    </a:lnTo>
                    <a:lnTo>
                      <a:pt x="312" y="267"/>
                    </a:lnTo>
                    <a:lnTo>
                      <a:pt x="312" y="267"/>
                    </a:lnTo>
                    <a:lnTo>
                      <a:pt x="308" y="261"/>
                    </a:lnTo>
                    <a:lnTo>
                      <a:pt x="306" y="253"/>
                    </a:lnTo>
                    <a:lnTo>
                      <a:pt x="308" y="245"/>
                    </a:lnTo>
                    <a:lnTo>
                      <a:pt x="308" y="239"/>
                    </a:lnTo>
                    <a:lnTo>
                      <a:pt x="308" y="239"/>
                    </a:lnTo>
                    <a:lnTo>
                      <a:pt x="312" y="235"/>
                    </a:lnTo>
                    <a:lnTo>
                      <a:pt x="316" y="233"/>
                    </a:lnTo>
                    <a:lnTo>
                      <a:pt x="322" y="233"/>
                    </a:lnTo>
                    <a:lnTo>
                      <a:pt x="330" y="233"/>
                    </a:lnTo>
                    <a:lnTo>
                      <a:pt x="330" y="233"/>
                    </a:lnTo>
                    <a:lnTo>
                      <a:pt x="336" y="233"/>
                    </a:lnTo>
                    <a:lnTo>
                      <a:pt x="344" y="229"/>
                    </a:lnTo>
                    <a:lnTo>
                      <a:pt x="348" y="223"/>
                    </a:lnTo>
                    <a:lnTo>
                      <a:pt x="352" y="213"/>
                    </a:lnTo>
                    <a:lnTo>
                      <a:pt x="352" y="213"/>
                    </a:lnTo>
                    <a:lnTo>
                      <a:pt x="352" y="205"/>
                    </a:lnTo>
                    <a:lnTo>
                      <a:pt x="350" y="197"/>
                    </a:lnTo>
                    <a:lnTo>
                      <a:pt x="346" y="191"/>
                    </a:lnTo>
                    <a:lnTo>
                      <a:pt x="340" y="187"/>
                    </a:lnTo>
                    <a:lnTo>
                      <a:pt x="340" y="187"/>
                    </a:lnTo>
                    <a:lnTo>
                      <a:pt x="334" y="183"/>
                    </a:lnTo>
                    <a:lnTo>
                      <a:pt x="328" y="177"/>
                    </a:lnTo>
                    <a:lnTo>
                      <a:pt x="324" y="169"/>
                    </a:lnTo>
                    <a:lnTo>
                      <a:pt x="322" y="164"/>
                    </a:lnTo>
                    <a:lnTo>
                      <a:pt x="322" y="164"/>
                    </a:lnTo>
                    <a:lnTo>
                      <a:pt x="324" y="160"/>
                    </a:lnTo>
                    <a:lnTo>
                      <a:pt x="326" y="156"/>
                    </a:lnTo>
                    <a:lnTo>
                      <a:pt x="332" y="152"/>
                    </a:lnTo>
                    <a:lnTo>
                      <a:pt x="338" y="150"/>
                    </a:lnTo>
                    <a:lnTo>
                      <a:pt x="338" y="150"/>
                    </a:lnTo>
                    <a:lnTo>
                      <a:pt x="344" y="146"/>
                    </a:lnTo>
                    <a:lnTo>
                      <a:pt x="348" y="138"/>
                    </a:lnTo>
                    <a:lnTo>
                      <a:pt x="348" y="130"/>
                    </a:lnTo>
                    <a:lnTo>
                      <a:pt x="348" y="122"/>
                    </a:lnTo>
                    <a:lnTo>
                      <a:pt x="348" y="122"/>
                    </a:lnTo>
                    <a:lnTo>
                      <a:pt x="342" y="112"/>
                    </a:lnTo>
                    <a:lnTo>
                      <a:pt x="338" y="106"/>
                    </a:lnTo>
                    <a:lnTo>
                      <a:pt x="330" y="104"/>
                    </a:lnTo>
                    <a:lnTo>
                      <a:pt x="324" y="104"/>
                    </a:lnTo>
                    <a:lnTo>
                      <a:pt x="324" y="104"/>
                    </a:lnTo>
                    <a:lnTo>
                      <a:pt x="316" y="104"/>
                    </a:lnTo>
                    <a:lnTo>
                      <a:pt x="308" y="100"/>
                    </a:lnTo>
                    <a:lnTo>
                      <a:pt x="301" y="96"/>
                    </a:lnTo>
                    <a:lnTo>
                      <a:pt x="297" y="92"/>
                    </a:lnTo>
                    <a:lnTo>
                      <a:pt x="297" y="92"/>
                    </a:lnTo>
                    <a:lnTo>
                      <a:pt x="297" y="88"/>
                    </a:lnTo>
                    <a:lnTo>
                      <a:pt x="297" y="82"/>
                    </a:lnTo>
                    <a:lnTo>
                      <a:pt x="299" y="78"/>
                    </a:lnTo>
                    <a:lnTo>
                      <a:pt x="303" y="72"/>
                    </a:lnTo>
                    <a:lnTo>
                      <a:pt x="303" y="72"/>
                    </a:lnTo>
                    <a:lnTo>
                      <a:pt x="306" y="66"/>
                    </a:lnTo>
                    <a:lnTo>
                      <a:pt x="306" y="58"/>
                    </a:lnTo>
                    <a:lnTo>
                      <a:pt x="303" y="50"/>
                    </a:lnTo>
                    <a:lnTo>
                      <a:pt x="297" y="42"/>
                    </a:lnTo>
                    <a:lnTo>
                      <a:pt x="297" y="42"/>
                    </a:lnTo>
                    <a:lnTo>
                      <a:pt x="289" y="38"/>
                    </a:lnTo>
                    <a:lnTo>
                      <a:pt x="281" y="36"/>
                    </a:lnTo>
                    <a:lnTo>
                      <a:pt x="273" y="36"/>
                    </a:lnTo>
                    <a:lnTo>
                      <a:pt x="269" y="40"/>
                    </a:lnTo>
                    <a:lnTo>
                      <a:pt x="269" y="40"/>
                    </a:lnTo>
                    <a:lnTo>
                      <a:pt x="261" y="44"/>
                    </a:lnTo>
                    <a:lnTo>
                      <a:pt x="253" y="44"/>
                    </a:lnTo>
                    <a:lnTo>
                      <a:pt x="245" y="44"/>
                    </a:lnTo>
                    <a:lnTo>
                      <a:pt x="239" y="42"/>
                    </a:lnTo>
                    <a:lnTo>
                      <a:pt x="239" y="42"/>
                    </a:lnTo>
                    <a:lnTo>
                      <a:pt x="235" y="40"/>
                    </a:lnTo>
                    <a:lnTo>
                      <a:pt x="233" y="36"/>
                    </a:lnTo>
                    <a:lnTo>
                      <a:pt x="233" y="28"/>
                    </a:lnTo>
                    <a:lnTo>
                      <a:pt x="233" y="22"/>
                    </a:lnTo>
                    <a:lnTo>
                      <a:pt x="233" y="22"/>
                    </a:lnTo>
                    <a:lnTo>
                      <a:pt x="233" y="14"/>
                    </a:lnTo>
                    <a:lnTo>
                      <a:pt x="229" y="8"/>
                    </a:lnTo>
                    <a:lnTo>
                      <a:pt x="223" y="4"/>
                    </a:lnTo>
                    <a:lnTo>
                      <a:pt x="215" y="0"/>
                    </a:lnTo>
                    <a:lnTo>
                      <a:pt x="215" y="0"/>
                    </a:lnTo>
                    <a:lnTo>
                      <a:pt x="205" y="0"/>
                    </a:lnTo>
                    <a:lnTo>
                      <a:pt x="197" y="2"/>
                    </a:lnTo>
                    <a:lnTo>
                      <a:pt x="191" y="6"/>
                    </a:lnTo>
                    <a:lnTo>
                      <a:pt x="187" y="12"/>
                    </a:lnTo>
                    <a:lnTo>
                      <a:pt x="187" y="12"/>
                    </a:lnTo>
                    <a:lnTo>
                      <a:pt x="183" y="18"/>
                    </a:lnTo>
                    <a:lnTo>
                      <a:pt x="177" y="24"/>
                    </a:lnTo>
                    <a:lnTo>
                      <a:pt x="169" y="28"/>
                    </a:lnTo>
                    <a:lnTo>
                      <a:pt x="163" y="30"/>
                    </a:lnTo>
                    <a:lnTo>
                      <a:pt x="163" y="30"/>
                    </a:lnTo>
                    <a:lnTo>
                      <a:pt x="159" y="28"/>
                    </a:lnTo>
                    <a:lnTo>
                      <a:pt x="155" y="26"/>
                    </a:lnTo>
                    <a:lnTo>
                      <a:pt x="151" y="20"/>
                    </a:lnTo>
                    <a:lnTo>
                      <a:pt x="149" y="14"/>
                    </a:lnTo>
                    <a:lnTo>
                      <a:pt x="149" y="14"/>
                    </a:lnTo>
                    <a:lnTo>
                      <a:pt x="145" y="8"/>
                    </a:lnTo>
                    <a:lnTo>
                      <a:pt x="139" y="4"/>
                    </a:lnTo>
                    <a:lnTo>
                      <a:pt x="129" y="4"/>
                    </a:lnTo>
                    <a:lnTo>
                      <a:pt x="121" y="4"/>
                    </a:lnTo>
                    <a:lnTo>
                      <a:pt x="121" y="4"/>
                    </a:lnTo>
                    <a:lnTo>
                      <a:pt x="113" y="8"/>
                    </a:lnTo>
                    <a:lnTo>
                      <a:pt x="107" y="14"/>
                    </a:lnTo>
                    <a:lnTo>
                      <a:pt x="103" y="22"/>
                    </a:lnTo>
                    <a:lnTo>
                      <a:pt x="103" y="28"/>
                    </a:lnTo>
                    <a:lnTo>
                      <a:pt x="103" y="28"/>
                    </a:lnTo>
                    <a:lnTo>
                      <a:pt x="103" y="36"/>
                    </a:lnTo>
                    <a:lnTo>
                      <a:pt x="101" y="44"/>
                    </a:lnTo>
                    <a:lnTo>
                      <a:pt x="95" y="50"/>
                    </a:lnTo>
                    <a:lnTo>
                      <a:pt x="91" y="56"/>
                    </a:lnTo>
                    <a:lnTo>
                      <a:pt x="91" y="56"/>
                    </a:lnTo>
                    <a:lnTo>
                      <a:pt x="87" y="56"/>
                    </a:lnTo>
                    <a:lnTo>
                      <a:pt x="83" y="56"/>
                    </a:lnTo>
                    <a:lnTo>
                      <a:pt x="77" y="54"/>
                    </a:lnTo>
                    <a:lnTo>
                      <a:pt x="71" y="50"/>
                    </a:lnTo>
                    <a:lnTo>
                      <a:pt x="71" y="50"/>
                    </a:lnTo>
                    <a:lnTo>
                      <a:pt x="65" y="46"/>
                    </a:lnTo>
                    <a:lnTo>
                      <a:pt x="57" y="46"/>
                    </a:lnTo>
                    <a:lnTo>
                      <a:pt x="49" y="50"/>
                    </a:lnTo>
                    <a:lnTo>
                      <a:pt x="41" y="56"/>
                    </a:lnTo>
                    <a:lnTo>
                      <a:pt x="41" y="56"/>
                    </a:lnTo>
                    <a:lnTo>
                      <a:pt x="37" y="64"/>
                    </a:lnTo>
                    <a:lnTo>
                      <a:pt x="35" y="72"/>
                    </a:lnTo>
                    <a:lnTo>
                      <a:pt x="35" y="78"/>
                    </a:lnTo>
                    <a:lnTo>
                      <a:pt x="39" y="84"/>
                    </a:lnTo>
                    <a:lnTo>
                      <a:pt x="39" y="84"/>
                    </a:lnTo>
                    <a:close/>
                    <a:moveTo>
                      <a:pt x="145" y="78"/>
                    </a:moveTo>
                    <a:lnTo>
                      <a:pt x="145" y="78"/>
                    </a:lnTo>
                    <a:lnTo>
                      <a:pt x="165" y="74"/>
                    </a:lnTo>
                    <a:lnTo>
                      <a:pt x="185" y="74"/>
                    </a:lnTo>
                    <a:lnTo>
                      <a:pt x="205" y="76"/>
                    </a:lnTo>
                    <a:lnTo>
                      <a:pt x="223" y="84"/>
                    </a:lnTo>
                    <a:lnTo>
                      <a:pt x="241" y="96"/>
                    </a:lnTo>
                    <a:lnTo>
                      <a:pt x="255" y="108"/>
                    </a:lnTo>
                    <a:lnTo>
                      <a:pt x="267" y="126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9" y="165"/>
                    </a:lnTo>
                    <a:lnTo>
                      <a:pt x="279" y="185"/>
                    </a:lnTo>
                    <a:lnTo>
                      <a:pt x="275" y="205"/>
                    </a:lnTo>
                    <a:lnTo>
                      <a:pt x="269" y="223"/>
                    </a:lnTo>
                    <a:lnTo>
                      <a:pt x="257" y="239"/>
                    </a:lnTo>
                    <a:lnTo>
                      <a:pt x="243" y="255"/>
                    </a:lnTo>
                    <a:lnTo>
                      <a:pt x="227" y="267"/>
                    </a:lnTo>
                    <a:lnTo>
                      <a:pt x="207" y="275"/>
                    </a:lnTo>
                    <a:lnTo>
                      <a:pt x="207" y="275"/>
                    </a:lnTo>
                    <a:lnTo>
                      <a:pt x="187" y="279"/>
                    </a:lnTo>
                    <a:lnTo>
                      <a:pt x="167" y="279"/>
                    </a:lnTo>
                    <a:lnTo>
                      <a:pt x="147" y="275"/>
                    </a:lnTo>
                    <a:lnTo>
                      <a:pt x="129" y="269"/>
                    </a:lnTo>
                    <a:lnTo>
                      <a:pt x="111" y="257"/>
                    </a:lnTo>
                    <a:lnTo>
                      <a:pt x="97" y="243"/>
                    </a:lnTo>
                    <a:lnTo>
                      <a:pt x="85" y="227"/>
                    </a:lnTo>
                    <a:lnTo>
                      <a:pt x="77" y="207"/>
                    </a:lnTo>
                    <a:lnTo>
                      <a:pt x="77" y="207"/>
                    </a:lnTo>
                    <a:lnTo>
                      <a:pt x="73" y="187"/>
                    </a:lnTo>
                    <a:lnTo>
                      <a:pt x="73" y="167"/>
                    </a:lnTo>
                    <a:lnTo>
                      <a:pt x="77" y="148"/>
                    </a:lnTo>
                    <a:lnTo>
                      <a:pt x="83" y="130"/>
                    </a:lnTo>
                    <a:lnTo>
                      <a:pt x="95" y="112"/>
                    </a:lnTo>
                    <a:lnTo>
                      <a:pt x="109" y="98"/>
                    </a:lnTo>
                    <a:lnTo>
                      <a:pt x="125" y="86"/>
                    </a:lnTo>
                    <a:lnTo>
                      <a:pt x="145" y="78"/>
                    </a:lnTo>
                    <a:lnTo>
                      <a:pt x="145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5400">
                  <a:solidFill>
                    <a:prstClr val="black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74" name="Freeform 80">
                <a:extLst>
                  <a:ext uri="{FF2B5EF4-FFF2-40B4-BE49-F238E27FC236}">
                    <a16:creationId xmlns:a16="http://schemas.microsoft.com/office/drawing/2014/main" id="{ED0CCD36-30CF-4128-A11D-388877EC59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5863" y="3219450"/>
                <a:ext cx="360363" cy="361950"/>
              </a:xfrm>
              <a:custGeom>
                <a:avLst/>
                <a:gdLst>
                  <a:gd name="T0" fmla="*/ 28 w 227"/>
                  <a:gd name="T1" fmla="*/ 72 h 228"/>
                  <a:gd name="T2" fmla="*/ 14 w 227"/>
                  <a:gd name="T3" fmla="*/ 76 h 228"/>
                  <a:gd name="T4" fmla="*/ 0 w 227"/>
                  <a:gd name="T5" fmla="*/ 90 h 228"/>
                  <a:gd name="T6" fmla="*/ 8 w 227"/>
                  <a:gd name="T7" fmla="*/ 106 h 228"/>
                  <a:gd name="T8" fmla="*/ 18 w 227"/>
                  <a:gd name="T9" fmla="*/ 124 h 228"/>
                  <a:gd name="T10" fmla="*/ 2 w 227"/>
                  <a:gd name="T11" fmla="*/ 138 h 228"/>
                  <a:gd name="T12" fmla="*/ 10 w 227"/>
                  <a:gd name="T13" fmla="*/ 158 h 228"/>
                  <a:gd name="T14" fmla="*/ 30 w 227"/>
                  <a:gd name="T15" fmla="*/ 160 h 228"/>
                  <a:gd name="T16" fmla="*/ 32 w 227"/>
                  <a:gd name="T17" fmla="*/ 182 h 228"/>
                  <a:gd name="T18" fmla="*/ 36 w 227"/>
                  <a:gd name="T19" fmla="*/ 200 h 228"/>
                  <a:gd name="T20" fmla="*/ 54 w 227"/>
                  <a:gd name="T21" fmla="*/ 202 h 228"/>
                  <a:gd name="T22" fmla="*/ 72 w 227"/>
                  <a:gd name="T23" fmla="*/ 200 h 228"/>
                  <a:gd name="T24" fmla="*/ 76 w 227"/>
                  <a:gd name="T25" fmla="*/ 218 h 228"/>
                  <a:gd name="T26" fmla="*/ 94 w 227"/>
                  <a:gd name="T27" fmla="*/ 228 h 228"/>
                  <a:gd name="T28" fmla="*/ 108 w 227"/>
                  <a:gd name="T29" fmla="*/ 216 h 228"/>
                  <a:gd name="T30" fmla="*/ 126 w 227"/>
                  <a:gd name="T31" fmla="*/ 212 h 228"/>
                  <a:gd name="T32" fmla="*/ 144 w 227"/>
                  <a:gd name="T33" fmla="*/ 226 h 228"/>
                  <a:gd name="T34" fmla="*/ 160 w 227"/>
                  <a:gd name="T35" fmla="*/ 214 h 228"/>
                  <a:gd name="T36" fmla="*/ 168 w 227"/>
                  <a:gd name="T37" fmla="*/ 192 h 228"/>
                  <a:gd name="T38" fmla="*/ 182 w 227"/>
                  <a:gd name="T39" fmla="*/ 196 h 228"/>
                  <a:gd name="T40" fmla="*/ 199 w 227"/>
                  <a:gd name="T41" fmla="*/ 192 h 228"/>
                  <a:gd name="T42" fmla="*/ 201 w 227"/>
                  <a:gd name="T43" fmla="*/ 172 h 228"/>
                  <a:gd name="T44" fmla="*/ 201 w 227"/>
                  <a:gd name="T45" fmla="*/ 152 h 228"/>
                  <a:gd name="T46" fmla="*/ 221 w 227"/>
                  <a:gd name="T47" fmla="*/ 148 h 228"/>
                  <a:gd name="T48" fmla="*/ 225 w 227"/>
                  <a:gd name="T49" fmla="*/ 126 h 228"/>
                  <a:gd name="T50" fmla="*/ 211 w 227"/>
                  <a:gd name="T51" fmla="*/ 114 h 228"/>
                  <a:gd name="T52" fmla="*/ 217 w 227"/>
                  <a:gd name="T53" fmla="*/ 96 h 228"/>
                  <a:gd name="T54" fmla="*/ 223 w 227"/>
                  <a:gd name="T55" fmla="*/ 78 h 228"/>
                  <a:gd name="T56" fmla="*/ 207 w 227"/>
                  <a:gd name="T57" fmla="*/ 66 h 228"/>
                  <a:gd name="T58" fmla="*/ 191 w 227"/>
                  <a:gd name="T59" fmla="*/ 60 h 228"/>
                  <a:gd name="T60" fmla="*/ 197 w 227"/>
                  <a:gd name="T61" fmla="*/ 42 h 228"/>
                  <a:gd name="T62" fmla="*/ 186 w 227"/>
                  <a:gd name="T63" fmla="*/ 24 h 228"/>
                  <a:gd name="T64" fmla="*/ 168 w 227"/>
                  <a:gd name="T65" fmla="*/ 28 h 228"/>
                  <a:gd name="T66" fmla="*/ 150 w 227"/>
                  <a:gd name="T67" fmla="*/ 22 h 228"/>
                  <a:gd name="T68" fmla="*/ 144 w 227"/>
                  <a:gd name="T69" fmla="*/ 2 h 228"/>
                  <a:gd name="T70" fmla="*/ 122 w 227"/>
                  <a:gd name="T71" fmla="*/ 4 h 228"/>
                  <a:gd name="T72" fmla="*/ 106 w 227"/>
                  <a:gd name="T73" fmla="*/ 18 h 228"/>
                  <a:gd name="T74" fmla="*/ 96 w 227"/>
                  <a:gd name="T75" fmla="*/ 8 h 228"/>
                  <a:gd name="T76" fmla="*/ 78 w 227"/>
                  <a:gd name="T77" fmla="*/ 2 h 228"/>
                  <a:gd name="T78" fmla="*/ 66 w 227"/>
                  <a:gd name="T79" fmla="*/ 18 h 228"/>
                  <a:gd name="T80" fmla="*/ 56 w 227"/>
                  <a:gd name="T81" fmla="*/ 36 h 228"/>
                  <a:gd name="T82" fmla="*/ 36 w 227"/>
                  <a:gd name="T83" fmla="*/ 30 h 228"/>
                  <a:gd name="T84" fmla="*/ 22 w 227"/>
                  <a:gd name="T85" fmla="*/ 46 h 228"/>
                  <a:gd name="T86" fmla="*/ 92 w 227"/>
                  <a:gd name="T87" fmla="*/ 50 h 228"/>
                  <a:gd name="T88" fmla="*/ 154 w 227"/>
                  <a:gd name="T89" fmla="*/ 62 h 228"/>
                  <a:gd name="T90" fmla="*/ 180 w 227"/>
                  <a:gd name="T91" fmla="*/ 106 h 228"/>
                  <a:gd name="T92" fmla="*/ 156 w 227"/>
                  <a:gd name="T93" fmla="*/ 164 h 228"/>
                  <a:gd name="T94" fmla="*/ 108 w 227"/>
                  <a:gd name="T95" fmla="*/ 180 h 228"/>
                  <a:gd name="T96" fmla="*/ 56 w 227"/>
                  <a:gd name="T97" fmla="*/ 146 h 228"/>
                  <a:gd name="T98" fmla="*/ 50 w 227"/>
                  <a:gd name="T99" fmla="*/ 94 h 228"/>
                  <a:gd name="T100" fmla="*/ 92 w 227"/>
                  <a:gd name="T101" fmla="*/ 5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7" h="228">
                    <a:moveTo>
                      <a:pt x="26" y="54"/>
                    </a:moveTo>
                    <a:lnTo>
                      <a:pt x="26" y="54"/>
                    </a:lnTo>
                    <a:lnTo>
                      <a:pt x="28" y="58"/>
                    </a:lnTo>
                    <a:lnTo>
                      <a:pt x="28" y="64"/>
                    </a:lnTo>
                    <a:lnTo>
                      <a:pt x="28" y="72"/>
                    </a:lnTo>
                    <a:lnTo>
                      <a:pt x="28" y="72"/>
                    </a:lnTo>
                    <a:lnTo>
                      <a:pt x="26" y="74"/>
                    </a:lnTo>
                    <a:lnTo>
                      <a:pt x="22" y="76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0" y="76"/>
                    </a:lnTo>
                    <a:lnTo>
                      <a:pt x="6" y="80"/>
                    </a:lnTo>
                    <a:lnTo>
                      <a:pt x="2" y="84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0" y="94"/>
                    </a:lnTo>
                    <a:lnTo>
                      <a:pt x="0" y="100"/>
                    </a:lnTo>
                    <a:lnTo>
                      <a:pt x="4" y="104"/>
                    </a:lnTo>
                    <a:lnTo>
                      <a:pt x="8" y="106"/>
                    </a:lnTo>
                    <a:lnTo>
                      <a:pt x="8" y="106"/>
                    </a:lnTo>
                    <a:lnTo>
                      <a:pt x="12" y="108"/>
                    </a:lnTo>
                    <a:lnTo>
                      <a:pt x="16" y="114"/>
                    </a:lnTo>
                    <a:lnTo>
                      <a:pt x="18" y="122"/>
                    </a:lnTo>
                    <a:lnTo>
                      <a:pt x="18" y="122"/>
                    </a:lnTo>
                    <a:lnTo>
                      <a:pt x="18" y="124"/>
                    </a:lnTo>
                    <a:lnTo>
                      <a:pt x="16" y="126"/>
                    </a:lnTo>
                    <a:lnTo>
                      <a:pt x="8" y="132"/>
                    </a:lnTo>
                    <a:lnTo>
                      <a:pt x="8" y="132"/>
                    </a:lnTo>
                    <a:lnTo>
                      <a:pt x="4" y="134"/>
                    </a:lnTo>
                    <a:lnTo>
                      <a:pt x="2" y="138"/>
                    </a:lnTo>
                    <a:lnTo>
                      <a:pt x="2" y="144"/>
                    </a:lnTo>
                    <a:lnTo>
                      <a:pt x="2" y="150"/>
                    </a:lnTo>
                    <a:lnTo>
                      <a:pt x="2" y="150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4" y="160"/>
                    </a:lnTo>
                    <a:lnTo>
                      <a:pt x="18" y="160"/>
                    </a:lnTo>
                    <a:lnTo>
                      <a:pt x="18" y="160"/>
                    </a:lnTo>
                    <a:lnTo>
                      <a:pt x="26" y="160"/>
                    </a:lnTo>
                    <a:lnTo>
                      <a:pt x="30" y="160"/>
                    </a:lnTo>
                    <a:lnTo>
                      <a:pt x="32" y="162"/>
                    </a:lnTo>
                    <a:lnTo>
                      <a:pt x="32" y="16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32" y="182"/>
                    </a:lnTo>
                    <a:lnTo>
                      <a:pt x="32" y="182"/>
                    </a:lnTo>
                    <a:lnTo>
                      <a:pt x="30" y="186"/>
                    </a:lnTo>
                    <a:lnTo>
                      <a:pt x="30" y="190"/>
                    </a:lnTo>
                    <a:lnTo>
                      <a:pt x="32" y="196"/>
                    </a:lnTo>
                    <a:lnTo>
                      <a:pt x="36" y="200"/>
                    </a:lnTo>
                    <a:lnTo>
                      <a:pt x="36" y="200"/>
                    </a:lnTo>
                    <a:lnTo>
                      <a:pt x="40" y="204"/>
                    </a:lnTo>
                    <a:lnTo>
                      <a:pt x="46" y="204"/>
                    </a:lnTo>
                    <a:lnTo>
                      <a:pt x="50" y="204"/>
                    </a:lnTo>
                    <a:lnTo>
                      <a:pt x="54" y="202"/>
                    </a:lnTo>
                    <a:lnTo>
                      <a:pt x="54" y="202"/>
                    </a:lnTo>
                    <a:lnTo>
                      <a:pt x="58" y="200"/>
                    </a:lnTo>
                    <a:lnTo>
                      <a:pt x="64" y="198"/>
                    </a:lnTo>
                    <a:lnTo>
                      <a:pt x="72" y="200"/>
                    </a:lnTo>
                    <a:lnTo>
                      <a:pt x="72" y="200"/>
                    </a:lnTo>
                    <a:lnTo>
                      <a:pt x="74" y="202"/>
                    </a:lnTo>
                    <a:lnTo>
                      <a:pt x="76" y="204"/>
                    </a:lnTo>
                    <a:lnTo>
                      <a:pt x="76" y="214"/>
                    </a:lnTo>
                    <a:lnTo>
                      <a:pt x="76" y="214"/>
                    </a:lnTo>
                    <a:lnTo>
                      <a:pt x="76" y="218"/>
                    </a:lnTo>
                    <a:lnTo>
                      <a:pt x="78" y="222"/>
                    </a:lnTo>
                    <a:lnTo>
                      <a:pt x="84" y="226"/>
                    </a:lnTo>
                    <a:lnTo>
                      <a:pt x="88" y="228"/>
                    </a:lnTo>
                    <a:lnTo>
                      <a:pt x="88" y="228"/>
                    </a:lnTo>
                    <a:lnTo>
                      <a:pt x="94" y="228"/>
                    </a:lnTo>
                    <a:lnTo>
                      <a:pt x="100" y="226"/>
                    </a:lnTo>
                    <a:lnTo>
                      <a:pt x="104" y="224"/>
                    </a:lnTo>
                    <a:lnTo>
                      <a:pt x="106" y="220"/>
                    </a:lnTo>
                    <a:lnTo>
                      <a:pt x="106" y="220"/>
                    </a:lnTo>
                    <a:lnTo>
                      <a:pt x="108" y="216"/>
                    </a:lnTo>
                    <a:lnTo>
                      <a:pt x="112" y="212"/>
                    </a:lnTo>
                    <a:lnTo>
                      <a:pt x="122" y="208"/>
                    </a:lnTo>
                    <a:lnTo>
                      <a:pt x="122" y="208"/>
                    </a:lnTo>
                    <a:lnTo>
                      <a:pt x="124" y="208"/>
                    </a:lnTo>
                    <a:lnTo>
                      <a:pt x="126" y="212"/>
                    </a:lnTo>
                    <a:lnTo>
                      <a:pt x="132" y="218"/>
                    </a:lnTo>
                    <a:lnTo>
                      <a:pt x="132" y="218"/>
                    </a:lnTo>
                    <a:lnTo>
                      <a:pt x="134" y="222"/>
                    </a:lnTo>
                    <a:lnTo>
                      <a:pt x="138" y="224"/>
                    </a:lnTo>
                    <a:lnTo>
                      <a:pt x="144" y="226"/>
                    </a:lnTo>
                    <a:lnTo>
                      <a:pt x="150" y="224"/>
                    </a:lnTo>
                    <a:lnTo>
                      <a:pt x="150" y="224"/>
                    </a:lnTo>
                    <a:lnTo>
                      <a:pt x="154" y="222"/>
                    </a:lnTo>
                    <a:lnTo>
                      <a:pt x="158" y="218"/>
                    </a:lnTo>
                    <a:lnTo>
                      <a:pt x="160" y="214"/>
                    </a:lnTo>
                    <a:lnTo>
                      <a:pt x="160" y="208"/>
                    </a:lnTo>
                    <a:lnTo>
                      <a:pt x="160" y="208"/>
                    </a:lnTo>
                    <a:lnTo>
                      <a:pt x="160" y="204"/>
                    </a:lnTo>
                    <a:lnTo>
                      <a:pt x="162" y="198"/>
                    </a:lnTo>
                    <a:lnTo>
                      <a:pt x="168" y="192"/>
                    </a:lnTo>
                    <a:lnTo>
                      <a:pt x="168" y="192"/>
                    </a:lnTo>
                    <a:lnTo>
                      <a:pt x="170" y="190"/>
                    </a:lnTo>
                    <a:lnTo>
                      <a:pt x="174" y="192"/>
                    </a:lnTo>
                    <a:lnTo>
                      <a:pt x="182" y="196"/>
                    </a:lnTo>
                    <a:lnTo>
                      <a:pt x="182" y="196"/>
                    </a:lnTo>
                    <a:lnTo>
                      <a:pt x="186" y="198"/>
                    </a:lnTo>
                    <a:lnTo>
                      <a:pt x="190" y="198"/>
                    </a:lnTo>
                    <a:lnTo>
                      <a:pt x="193" y="196"/>
                    </a:lnTo>
                    <a:lnTo>
                      <a:pt x="199" y="192"/>
                    </a:lnTo>
                    <a:lnTo>
                      <a:pt x="199" y="192"/>
                    </a:lnTo>
                    <a:lnTo>
                      <a:pt x="201" y="186"/>
                    </a:lnTo>
                    <a:lnTo>
                      <a:pt x="203" y="182"/>
                    </a:lnTo>
                    <a:lnTo>
                      <a:pt x="203" y="176"/>
                    </a:lnTo>
                    <a:lnTo>
                      <a:pt x="201" y="172"/>
                    </a:lnTo>
                    <a:lnTo>
                      <a:pt x="201" y="172"/>
                    </a:lnTo>
                    <a:lnTo>
                      <a:pt x="199" y="168"/>
                    </a:lnTo>
                    <a:lnTo>
                      <a:pt x="197" y="164"/>
                    </a:lnTo>
                    <a:lnTo>
                      <a:pt x="199" y="154"/>
                    </a:lnTo>
                    <a:lnTo>
                      <a:pt x="199" y="154"/>
                    </a:lnTo>
                    <a:lnTo>
                      <a:pt x="201" y="152"/>
                    </a:lnTo>
                    <a:lnTo>
                      <a:pt x="203" y="150"/>
                    </a:lnTo>
                    <a:lnTo>
                      <a:pt x="211" y="150"/>
                    </a:lnTo>
                    <a:lnTo>
                      <a:pt x="211" y="150"/>
                    </a:lnTo>
                    <a:lnTo>
                      <a:pt x="217" y="150"/>
                    </a:lnTo>
                    <a:lnTo>
                      <a:pt x="221" y="148"/>
                    </a:lnTo>
                    <a:lnTo>
                      <a:pt x="225" y="144"/>
                    </a:lnTo>
                    <a:lnTo>
                      <a:pt x="227" y="138"/>
                    </a:lnTo>
                    <a:lnTo>
                      <a:pt x="227" y="138"/>
                    </a:lnTo>
                    <a:lnTo>
                      <a:pt x="227" y="132"/>
                    </a:lnTo>
                    <a:lnTo>
                      <a:pt x="225" y="126"/>
                    </a:lnTo>
                    <a:lnTo>
                      <a:pt x="223" y="122"/>
                    </a:lnTo>
                    <a:lnTo>
                      <a:pt x="219" y="120"/>
                    </a:lnTo>
                    <a:lnTo>
                      <a:pt x="219" y="120"/>
                    </a:lnTo>
                    <a:lnTo>
                      <a:pt x="215" y="118"/>
                    </a:lnTo>
                    <a:lnTo>
                      <a:pt x="211" y="114"/>
                    </a:lnTo>
                    <a:lnTo>
                      <a:pt x="207" y="106"/>
                    </a:lnTo>
                    <a:lnTo>
                      <a:pt x="207" y="106"/>
                    </a:lnTo>
                    <a:lnTo>
                      <a:pt x="207" y="102"/>
                    </a:lnTo>
                    <a:lnTo>
                      <a:pt x="209" y="100"/>
                    </a:lnTo>
                    <a:lnTo>
                      <a:pt x="217" y="96"/>
                    </a:lnTo>
                    <a:lnTo>
                      <a:pt x="217" y="96"/>
                    </a:lnTo>
                    <a:lnTo>
                      <a:pt x="221" y="94"/>
                    </a:lnTo>
                    <a:lnTo>
                      <a:pt x="223" y="90"/>
                    </a:lnTo>
                    <a:lnTo>
                      <a:pt x="225" y="84"/>
                    </a:lnTo>
                    <a:lnTo>
                      <a:pt x="223" y="78"/>
                    </a:lnTo>
                    <a:lnTo>
                      <a:pt x="223" y="78"/>
                    </a:lnTo>
                    <a:lnTo>
                      <a:pt x="221" y="72"/>
                    </a:lnTo>
                    <a:lnTo>
                      <a:pt x="217" y="68"/>
                    </a:lnTo>
                    <a:lnTo>
                      <a:pt x="213" y="66"/>
                    </a:lnTo>
                    <a:lnTo>
                      <a:pt x="207" y="66"/>
                    </a:lnTo>
                    <a:lnTo>
                      <a:pt x="207" y="66"/>
                    </a:lnTo>
                    <a:lnTo>
                      <a:pt x="203" y="66"/>
                    </a:lnTo>
                    <a:lnTo>
                      <a:pt x="197" y="64"/>
                    </a:lnTo>
                    <a:lnTo>
                      <a:pt x="191" y="60"/>
                    </a:lnTo>
                    <a:lnTo>
                      <a:pt x="191" y="60"/>
                    </a:lnTo>
                    <a:lnTo>
                      <a:pt x="190" y="56"/>
                    </a:lnTo>
                    <a:lnTo>
                      <a:pt x="191" y="54"/>
                    </a:lnTo>
                    <a:lnTo>
                      <a:pt x="195" y="46"/>
                    </a:lnTo>
                    <a:lnTo>
                      <a:pt x="195" y="46"/>
                    </a:lnTo>
                    <a:lnTo>
                      <a:pt x="197" y="42"/>
                    </a:lnTo>
                    <a:lnTo>
                      <a:pt x="197" y="36"/>
                    </a:lnTo>
                    <a:lnTo>
                      <a:pt x="195" y="32"/>
                    </a:lnTo>
                    <a:lnTo>
                      <a:pt x="191" y="28"/>
                    </a:lnTo>
                    <a:lnTo>
                      <a:pt x="191" y="28"/>
                    </a:lnTo>
                    <a:lnTo>
                      <a:pt x="186" y="24"/>
                    </a:lnTo>
                    <a:lnTo>
                      <a:pt x="182" y="22"/>
                    </a:lnTo>
                    <a:lnTo>
                      <a:pt x="176" y="22"/>
                    </a:lnTo>
                    <a:lnTo>
                      <a:pt x="172" y="26"/>
                    </a:lnTo>
                    <a:lnTo>
                      <a:pt x="172" y="26"/>
                    </a:lnTo>
                    <a:lnTo>
                      <a:pt x="168" y="28"/>
                    </a:lnTo>
                    <a:lnTo>
                      <a:pt x="162" y="28"/>
                    </a:lnTo>
                    <a:lnTo>
                      <a:pt x="154" y="28"/>
                    </a:lnTo>
                    <a:lnTo>
                      <a:pt x="154" y="28"/>
                    </a:lnTo>
                    <a:lnTo>
                      <a:pt x="152" y="26"/>
                    </a:lnTo>
                    <a:lnTo>
                      <a:pt x="150" y="22"/>
                    </a:lnTo>
                    <a:lnTo>
                      <a:pt x="150" y="14"/>
                    </a:lnTo>
                    <a:lnTo>
                      <a:pt x="150" y="14"/>
                    </a:lnTo>
                    <a:lnTo>
                      <a:pt x="150" y="10"/>
                    </a:lnTo>
                    <a:lnTo>
                      <a:pt x="148" y="6"/>
                    </a:lnTo>
                    <a:lnTo>
                      <a:pt x="144" y="2"/>
                    </a:lnTo>
                    <a:lnTo>
                      <a:pt x="138" y="0"/>
                    </a:lnTo>
                    <a:lnTo>
                      <a:pt x="138" y="0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20" y="8"/>
                    </a:lnTo>
                    <a:lnTo>
                      <a:pt x="118" y="12"/>
                    </a:lnTo>
                    <a:lnTo>
                      <a:pt x="114" y="16"/>
                    </a:lnTo>
                    <a:lnTo>
                      <a:pt x="106" y="18"/>
                    </a:lnTo>
                    <a:lnTo>
                      <a:pt x="106" y="18"/>
                    </a:lnTo>
                    <a:lnTo>
                      <a:pt x="102" y="18"/>
                    </a:lnTo>
                    <a:lnTo>
                      <a:pt x="100" y="16"/>
                    </a:lnTo>
                    <a:lnTo>
                      <a:pt x="96" y="8"/>
                    </a:lnTo>
                    <a:lnTo>
                      <a:pt x="96" y="8"/>
                    </a:lnTo>
                    <a:lnTo>
                      <a:pt x="94" y="4"/>
                    </a:lnTo>
                    <a:lnTo>
                      <a:pt x="90" y="2"/>
                    </a:lnTo>
                    <a:lnTo>
                      <a:pt x="84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72" y="6"/>
                    </a:lnTo>
                    <a:lnTo>
                      <a:pt x="68" y="10"/>
                    </a:lnTo>
                    <a:lnTo>
                      <a:pt x="66" y="14"/>
                    </a:lnTo>
                    <a:lnTo>
                      <a:pt x="66" y="18"/>
                    </a:lnTo>
                    <a:lnTo>
                      <a:pt x="66" y="18"/>
                    </a:lnTo>
                    <a:lnTo>
                      <a:pt x="66" y="22"/>
                    </a:lnTo>
                    <a:lnTo>
                      <a:pt x="64" y="28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56" y="36"/>
                    </a:lnTo>
                    <a:lnTo>
                      <a:pt x="54" y="36"/>
                    </a:lnTo>
                    <a:lnTo>
                      <a:pt x="46" y="32"/>
                    </a:lnTo>
                    <a:lnTo>
                      <a:pt x="46" y="32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32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4" y="40"/>
                    </a:lnTo>
                    <a:lnTo>
                      <a:pt x="22" y="46"/>
                    </a:lnTo>
                    <a:lnTo>
                      <a:pt x="22" y="50"/>
                    </a:lnTo>
                    <a:lnTo>
                      <a:pt x="26" y="54"/>
                    </a:lnTo>
                    <a:lnTo>
                      <a:pt x="26" y="54"/>
                    </a:lnTo>
                    <a:close/>
                    <a:moveTo>
                      <a:pt x="92" y="50"/>
                    </a:moveTo>
                    <a:lnTo>
                      <a:pt x="92" y="50"/>
                    </a:lnTo>
                    <a:lnTo>
                      <a:pt x="106" y="48"/>
                    </a:lnTo>
                    <a:lnTo>
                      <a:pt x="120" y="46"/>
                    </a:lnTo>
                    <a:lnTo>
                      <a:pt x="132" y="50"/>
                    </a:lnTo>
                    <a:lnTo>
                      <a:pt x="144" y="54"/>
                    </a:lnTo>
                    <a:lnTo>
                      <a:pt x="154" y="62"/>
                    </a:lnTo>
                    <a:lnTo>
                      <a:pt x="164" y="70"/>
                    </a:lnTo>
                    <a:lnTo>
                      <a:pt x="172" y="80"/>
                    </a:lnTo>
                    <a:lnTo>
                      <a:pt x="176" y="94"/>
                    </a:lnTo>
                    <a:lnTo>
                      <a:pt x="176" y="94"/>
                    </a:lnTo>
                    <a:lnTo>
                      <a:pt x="180" y="106"/>
                    </a:lnTo>
                    <a:lnTo>
                      <a:pt x="180" y="120"/>
                    </a:lnTo>
                    <a:lnTo>
                      <a:pt x="178" y="132"/>
                    </a:lnTo>
                    <a:lnTo>
                      <a:pt x="172" y="144"/>
                    </a:lnTo>
                    <a:lnTo>
                      <a:pt x="166" y="154"/>
                    </a:lnTo>
                    <a:lnTo>
                      <a:pt x="156" y="164"/>
                    </a:lnTo>
                    <a:lnTo>
                      <a:pt x="146" y="172"/>
                    </a:lnTo>
                    <a:lnTo>
                      <a:pt x="134" y="178"/>
                    </a:lnTo>
                    <a:lnTo>
                      <a:pt x="134" y="178"/>
                    </a:lnTo>
                    <a:lnTo>
                      <a:pt x="120" y="180"/>
                    </a:lnTo>
                    <a:lnTo>
                      <a:pt x="108" y="180"/>
                    </a:lnTo>
                    <a:lnTo>
                      <a:pt x="94" y="178"/>
                    </a:lnTo>
                    <a:lnTo>
                      <a:pt x="82" y="172"/>
                    </a:lnTo>
                    <a:lnTo>
                      <a:pt x="72" y="166"/>
                    </a:lnTo>
                    <a:lnTo>
                      <a:pt x="62" y="158"/>
                    </a:lnTo>
                    <a:lnTo>
                      <a:pt x="56" y="146"/>
                    </a:lnTo>
                    <a:lnTo>
                      <a:pt x="50" y="134"/>
                    </a:lnTo>
                    <a:lnTo>
                      <a:pt x="50" y="134"/>
                    </a:lnTo>
                    <a:lnTo>
                      <a:pt x="46" y="120"/>
                    </a:lnTo>
                    <a:lnTo>
                      <a:pt x="46" y="108"/>
                    </a:lnTo>
                    <a:lnTo>
                      <a:pt x="50" y="94"/>
                    </a:lnTo>
                    <a:lnTo>
                      <a:pt x="54" y="82"/>
                    </a:lnTo>
                    <a:lnTo>
                      <a:pt x="60" y="72"/>
                    </a:lnTo>
                    <a:lnTo>
                      <a:pt x="70" y="62"/>
                    </a:lnTo>
                    <a:lnTo>
                      <a:pt x="80" y="56"/>
                    </a:lnTo>
                    <a:lnTo>
                      <a:pt x="92" y="50"/>
                    </a:lnTo>
                    <a:lnTo>
                      <a:pt x="9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5400">
                  <a:solidFill>
                    <a:prstClr val="black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75" name="Freeform 81">
                <a:extLst>
                  <a:ext uri="{FF2B5EF4-FFF2-40B4-BE49-F238E27FC236}">
                    <a16:creationId xmlns:a16="http://schemas.microsoft.com/office/drawing/2014/main" id="{6C0173DC-6C95-483B-A8EE-AE571B5548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5863" y="3581400"/>
                <a:ext cx="279400" cy="277813"/>
              </a:xfrm>
              <a:custGeom>
                <a:avLst/>
                <a:gdLst>
                  <a:gd name="T0" fmla="*/ 22 w 176"/>
                  <a:gd name="T1" fmla="*/ 49 h 175"/>
                  <a:gd name="T2" fmla="*/ 12 w 176"/>
                  <a:gd name="T3" fmla="*/ 59 h 175"/>
                  <a:gd name="T4" fmla="*/ 2 w 176"/>
                  <a:gd name="T5" fmla="*/ 65 h 175"/>
                  <a:gd name="T6" fmla="*/ 2 w 176"/>
                  <a:gd name="T7" fmla="*/ 77 h 175"/>
                  <a:gd name="T8" fmla="*/ 10 w 176"/>
                  <a:gd name="T9" fmla="*/ 85 h 175"/>
                  <a:gd name="T10" fmla="*/ 12 w 176"/>
                  <a:gd name="T11" fmla="*/ 97 h 175"/>
                  <a:gd name="T12" fmla="*/ 2 w 176"/>
                  <a:gd name="T13" fmla="*/ 107 h 175"/>
                  <a:gd name="T14" fmla="*/ 4 w 176"/>
                  <a:gd name="T15" fmla="*/ 119 h 175"/>
                  <a:gd name="T16" fmla="*/ 14 w 176"/>
                  <a:gd name="T17" fmla="*/ 123 h 175"/>
                  <a:gd name="T18" fmla="*/ 26 w 176"/>
                  <a:gd name="T19" fmla="*/ 133 h 175"/>
                  <a:gd name="T20" fmla="*/ 24 w 176"/>
                  <a:gd name="T21" fmla="*/ 143 h 175"/>
                  <a:gd name="T22" fmla="*/ 28 w 176"/>
                  <a:gd name="T23" fmla="*/ 153 h 175"/>
                  <a:gd name="T24" fmla="*/ 42 w 176"/>
                  <a:gd name="T25" fmla="*/ 155 h 175"/>
                  <a:gd name="T26" fmla="*/ 56 w 176"/>
                  <a:gd name="T27" fmla="*/ 153 h 175"/>
                  <a:gd name="T28" fmla="*/ 60 w 176"/>
                  <a:gd name="T29" fmla="*/ 165 h 175"/>
                  <a:gd name="T30" fmla="*/ 70 w 176"/>
                  <a:gd name="T31" fmla="*/ 175 h 175"/>
                  <a:gd name="T32" fmla="*/ 80 w 176"/>
                  <a:gd name="T33" fmla="*/ 173 h 175"/>
                  <a:gd name="T34" fmla="*/ 88 w 176"/>
                  <a:gd name="T35" fmla="*/ 163 h 175"/>
                  <a:gd name="T36" fmla="*/ 102 w 176"/>
                  <a:gd name="T37" fmla="*/ 169 h 175"/>
                  <a:gd name="T38" fmla="*/ 110 w 176"/>
                  <a:gd name="T39" fmla="*/ 173 h 175"/>
                  <a:gd name="T40" fmla="*/ 122 w 176"/>
                  <a:gd name="T41" fmla="*/ 167 h 175"/>
                  <a:gd name="T42" fmla="*/ 124 w 176"/>
                  <a:gd name="T43" fmla="*/ 157 h 175"/>
                  <a:gd name="T44" fmla="*/ 134 w 176"/>
                  <a:gd name="T45" fmla="*/ 147 h 175"/>
                  <a:gd name="T46" fmla="*/ 146 w 176"/>
                  <a:gd name="T47" fmla="*/ 153 h 175"/>
                  <a:gd name="T48" fmla="*/ 156 w 176"/>
                  <a:gd name="T49" fmla="*/ 143 h 175"/>
                  <a:gd name="T50" fmla="*/ 156 w 176"/>
                  <a:gd name="T51" fmla="*/ 133 h 175"/>
                  <a:gd name="T52" fmla="*/ 154 w 176"/>
                  <a:gd name="T53" fmla="*/ 119 h 175"/>
                  <a:gd name="T54" fmla="*/ 168 w 176"/>
                  <a:gd name="T55" fmla="*/ 117 h 175"/>
                  <a:gd name="T56" fmla="*/ 176 w 176"/>
                  <a:gd name="T57" fmla="*/ 107 h 175"/>
                  <a:gd name="T58" fmla="*/ 170 w 176"/>
                  <a:gd name="T59" fmla="*/ 93 h 175"/>
                  <a:gd name="T60" fmla="*/ 160 w 176"/>
                  <a:gd name="T61" fmla="*/ 81 h 175"/>
                  <a:gd name="T62" fmla="*/ 168 w 176"/>
                  <a:gd name="T63" fmla="*/ 75 h 175"/>
                  <a:gd name="T64" fmla="*/ 174 w 176"/>
                  <a:gd name="T65" fmla="*/ 61 h 175"/>
                  <a:gd name="T66" fmla="*/ 164 w 176"/>
                  <a:gd name="T67" fmla="*/ 51 h 175"/>
                  <a:gd name="T68" fmla="*/ 154 w 176"/>
                  <a:gd name="T69" fmla="*/ 51 h 175"/>
                  <a:gd name="T70" fmla="*/ 150 w 176"/>
                  <a:gd name="T71" fmla="*/ 36 h 175"/>
                  <a:gd name="T72" fmla="*/ 150 w 176"/>
                  <a:gd name="T73" fmla="*/ 26 h 175"/>
                  <a:gd name="T74" fmla="*/ 140 w 176"/>
                  <a:gd name="T75" fmla="*/ 18 h 175"/>
                  <a:gd name="T76" fmla="*/ 130 w 176"/>
                  <a:gd name="T77" fmla="*/ 22 h 175"/>
                  <a:gd name="T78" fmla="*/ 116 w 176"/>
                  <a:gd name="T79" fmla="*/ 18 h 175"/>
                  <a:gd name="T80" fmla="*/ 114 w 176"/>
                  <a:gd name="T81" fmla="*/ 6 h 175"/>
                  <a:gd name="T82" fmla="*/ 102 w 176"/>
                  <a:gd name="T83" fmla="*/ 0 h 175"/>
                  <a:gd name="T84" fmla="*/ 94 w 176"/>
                  <a:gd name="T85" fmla="*/ 8 h 175"/>
                  <a:gd name="T86" fmla="*/ 82 w 176"/>
                  <a:gd name="T87" fmla="*/ 16 h 175"/>
                  <a:gd name="T88" fmla="*/ 72 w 176"/>
                  <a:gd name="T89" fmla="*/ 6 h 175"/>
                  <a:gd name="T90" fmla="*/ 60 w 176"/>
                  <a:gd name="T91" fmla="*/ 4 h 175"/>
                  <a:gd name="T92" fmla="*/ 52 w 176"/>
                  <a:gd name="T93" fmla="*/ 16 h 175"/>
                  <a:gd name="T94" fmla="*/ 46 w 176"/>
                  <a:gd name="T95" fmla="*/ 28 h 175"/>
                  <a:gd name="T96" fmla="*/ 36 w 176"/>
                  <a:gd name="T97" fmla="*/ 26 h 175"/>
                  <a:gd name="T98" fmla="*/ 22 w 176"/>
                  <a:gd name="T99" fmla="*/ 28 h 175"/>
                  <a:gd name="T100" fmla="*/ 18 w 176"/>
                  <a:gd name="T101" fmla="*/ 40 h 175"/>
                  <a:gd name="T102" fmla="*/ 72 w 176"/>
                  <a:gd name="T103" fmla="*/ 40 h 175"/>
                  <a:gd name="T104" fmla="*/ 112 w 176"/>
                  <a:gd name="T105" fmla="*/ 43 h 175"/>
                  <a:gd name="T106" fmla="*/ 136 w 176"/>
                  <a:gd name="T107" fmla="*/ 73 h 175"/>
                  <a:gd name="T108" fmla="*/ 138 w 176"/>
                  <a:gd name="T109" fmla="*/ 103 h 175"/>
                  <a:gd name="T110" fmla="*/ 114 w 176"/>
                  <a:gd name="T111" fmla="*/ 133 h 175"/>
                  <a:gd name="T112" fmla="*/ 84 w 176"/>
                  <a:gd name="T113" fmla="*/ 139 h 175"/>
                  <a:gd name="T114" fmla="*/ 50 w 176"/>
                  <a:gd name="T115" fmla="*/ 121 h 175"/>
                  <a:gd name="T116" fmla="*/ 36 w 176"/>
                  <a:gd name="T117" fmla="*/ 93 h 175"/>
                  <a:gd name="T118" fmla="*/ 48 w 176"/>
                  <a:gd name="T119" fmla="*/ 55 h 175"/>
                  <a:gd name="T120" fmla="*/ 72 w 176"/>
                  <a:gd name="T121" fmla="*/ 4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6" h="175">
                    <a:moveTo>
                      <a:pt x="20" y="43"/>
                    </a:moveTo>
                    <a:lnTo>
                      <a:pt x="20" y="43"/>
                    </a:lnTo>
                    <a:lnTo>
                      <a:pt x="22" y="45"/>
                    </a:lnTo>
                    <a:lnTo>
                      <a:pt x="22" y="49"/>
                    </a:lnTo>
                    <a:lnTo>
                      <a:pt x="22" y="57"/>
                    </a:lnTo>
                    <a:lnTo>
                      <a:pt x="22" y="57"/>
                    </a:lnTo>
                    <a:lnTo>
                      <a:pt x="18" y="59"/>
                    </a:lnTo>
                    <a:lnTo>
                      <a:pt x="12" y="59"/>
                    </a:lnTo>
                    <a:lnTo>
                      <a:pt x="12" y="59"/>
                    </a:lnTo>
                    <a:lnTo>
                      <a:pt x="8" y="59"/>
                    </a:lnTo>
                    <a:lnTo>
                      <a:pt x="4" y="61"/>
                    </a:lnTo>
                    <a:lnTo>
                      <a:pt x="2" y="65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73"/>
                    </a:lnTo>
                    <a:lnTo>
                      <a:pt x="2" y="77"/>
                    </a:lnTo>
                    <a:lnTo>
                      <a:pt x="4" y="81"/>
                    </a:lnTo>
                    <a:lnTo>
                      <a:pt x="6" y="83"/>
                    </a:lnTo>
                    <a:lnTo>
                      <a:pt x="6" y="83"/>
                    </a:lnTo>
                    <a:lnTo>
                      <a:pt x="10" y="85"/>
                    </a:lnTo>
                    <a:lnTo>
                      <a:pt x="12" y="87"/>
                    </a:lnTo>
                    <a:lnTo>
                      <a:pt x="16" y="93"/>
                    </a:lnTo>
                    <a:lnTo>
                      <a:pt x="16" y="93"/>
                    </a:lnTo>
                    <a:lnTo>
                      <a:pt x="12" y="97"/>
                    </a:lnTo>
                    <a:lnTo>
                      <a:pt x="8" y="101"/>
                    </a:lnTo>
                    <a:lnTo>
                      <a:pt x="8" y="101"/>
                    </a:lnTo>
                    <a:lnTo>
                      <a:pt x="4" y="103"/>
                    </a:lnTo>
                    <a:lnTo>
                      <a:pt x="2" y="107"/>
                    </a:lnTo>
                    <a:lnTo>
                      <a:pt x="2" y="111"/>
                    </a:lnTo>
                    <a:lnTo>
                      <a:pt x="2" y="115"/>
                    </a:lnTo>
                    <a:lnTo>
                      <a:pt x="2" y="115"/>
                    </a:lnTo>
                    <a:lnTo>
                      <a:pt x="4" y="119"/>
                    </a:lnTo>
                    <a:lnTo>
                      <a:pt x="8" y="123"/>
                    </a:lnTo>
                    <a:lnTo>
                      <a:pt x="12" y="123"/>
                    </a:lnTo>
                    <a:lnTo>
                      <a:pt x="14" y="123"/>
                    </a:lnTo>
                    <a:lnTo>
                      <a:pt x="14" y="123"/>
                    </a:lnTo>
                    <a:lnTo>
                      <a:pt x="22" y="123"/>
                    </a:lnTo>
                    <a:lnTo>
                      <a:pt x="26" y="125"/>
                    </a:lnTo>
                    <a:lnTo>
                      <a:pt x="26" y="125"/>
                    </a:lnTo>
                    <a:lnTo>
                      <a:pt x="26" y="133"/>
                    </a:lnTo>
                    <a:lnTo>
                      <a:pt x="26" y="137"/>
                    </a:lnTo>
                    <a:lnTo>
                      <a:pt x="24" y="139"/>
                    </a:lnTo>
                    <a:lnTo>
                      <a:pt x="24" y="139"/>
                    </a:lnTo>
                    <a:lnTo>
                      <a:pt x="24" y="143"/>
                    </a:lnTo>
                    <a:lnTo>
                      <a:pt x="24" y="147"/>
                    </a:lnTo>
                    <a:lnTo>
                      <a:pt x="24" y="151"/>
                    </a:lnTo>
                    <a:lnTo>
                      <a:pt x="28" y="153"/>
                    </a:lnTo>
                    <a:lnTo>
                      <a:pt x="28" y="153"/>
                    </a:lnTo>
                    <a:lnTo>
                      <a:pt x="32" y="157"/>
                    </a:lnTo>
                    <a:lnTo>
                      <a:pt x="36" y="157"/>
                    </a:lnTo>
                    <a:lnTo>
                      <a:pt x="40" y="157"/>
                    </a:lnTo>
                    <a:lnTo>
                      <a:pt x="42" y="155"/>
                    </a:lnTo>
                    <a:lnTo>
                      <a:pt x="42" y="155"/>
                    </a:lnTo>
                    <a:lnTo>
                      <a:pt x="46" y="153"/>
                    </a:lnTo>
                    <a:lnTo>
                      <a:pt x="50" y="153"/>
                    </a:lnTo>
                    <a:lnTo>
                      <a:pt x="56" y="153"/>
                    </a:lnTo>
                    <a:lnTo>
                      <a:pt x="56" y="153"/>
                    </a:lnTo>
                    <a:lnTo>
                      <a:pt x="60" y="157"/>
                    </a:lnTo>
                    <a:lnTo>
                      <a:pt x="60" y="165"/>
                    </a:lnTo>
                    <a:lnTo>
                      <a:pt x="60" y="165"/>
                    </a:lnTo>
                    <a:lnTo>
                      <a:pt x="60" y="167"/>
                    </a:lnTo>
                    <a:lnTo>
                      <a:pt x="62" y="171"/>
                    </a:lnTo>
                    <a:lnTo>
                      <a:pt x="64" y="173"/>
                    </a:lnTo>
                    <a:lnTo>
                      <a:pt x="70" y="175"/>
                    </a:lnTo>
                    <a:lnTo>
                      <a:pt x="70" y="175"/>
                    </a:lnTo>
                    <a:lnTo>
                      <a:pt x="74" y="175"/>
                    </a:lnTo>
                    <a:lnTo>
                      <a:pt x="78" y="175"/>
                    </a:lnTo>
                    <a:lnTo>
                      <a:pt x="80" y="173"/>
                    </a:lnTo>
                    <a:lnTo>
                      <a:pt x="82" y="169"/>
                    </a:lnTo>
                    <a:lnTo>
                      <a:pt x="82" y="169"/>
                    </a:lnTo>
                    <a:lnTo>
                      <a:pt x="84" y="165"/>
                    </a:lnTo>
                    <a:lnTo>
                      <a:pt x="88" y="163"/>
                    </a:lnTo>
                    <a:lnTo>
                      <a:pt x="94" y="161"/>
                    </a:lnTo>
                    <a:lnTo>
                      <a:pt x="94" y="161"/>
                    </a:lnTo>
                    <a:lnTo>
                      <a:pt x="98" y="163"/>
                    </a:lnTo>
                    <a:lnTo>
                      <a:pt x="102" y="169"/>
                    </a:lnTo>
                    <a:lnTo>
                      <a:pt x="102" y="169"/>
                    </a:lnTo>
                    <a:lnTo>
                      <a:pt x="104" y="171"/>
                    </a:lnTo>
                    <a:lnTo>
                      <a:pt x="106" y="173"/>
                    </a:lnTo>
                    <a:lnTo>
                      <a:pt x="110" y="173"/>
                    </a:lnTo>
                    <a:lnTo>
                      <a:pt x="116" y="173"/>
                    </a:lnTo>
                    <a:lnTo>
                      <a:pt x="116" y="173"/>
                    </a:lnTo>
                    <a:lnTo>
                      <a:pt x="120" y="171"/>
                    </a:lnTo>
                    <a:lnTo>
                      <a:pt x="122" y="167"/>
                    </a:lnTo>
                    <a:lnTo>
                      <a:pt x="124" y="165"/>
                    </a:lnTo>
                    <a:lnTo>
                      <a:pt x="124" y="161"/>
                    </a:lnTo>
                    <a:lnTo>
                      <a:pt x="124" y="161"/>
                    </a:lnTo>
                    <a:lnTo>
                      <a:pt x="124" y="157"/>
                    </a:lnTo>
                    <a:lnTo>
                      <a:pt x="126" y="153"/>
                    </a:lnTo>
                    <a:lnTo>
                      <a:pt x="130" y="147"/>
                    </a:lnTo>
                    <a:lnTo>
                      <a:pt x="130" y="147"/>
                    </a:lnTo>
                    <a:lnTo>
                      <a:pt x="134" y="147"/>
                    </a:lnTo>
                    <a:lnTo>
                      <a:pt x="140" y="151"/>
                    </a:lnTo>
                    <a:lnTo>
                      <a:pt x="140" y="151"/>
                    </a:lnTo>
                    <a:lnTo>
                      <a:pt x="144" y="153"/>
                    </a:lnTo>
                    <a:lnTo>
                      <a:pt x="146" y="153"/>
                    </a:lnTo>
                    <a:lnTo>
                      <a:pt x="150" y="151"/>
                    </a:lnTo>
                    <a:lnTo>
                      <a:pt x="154" y="147"/>
                    </a:lnTo>
                    <a:lnTo>
                      <a:pt x="154" y="147"/>
                    </a:lnTo>
                    <a:lnTo>
                      <a:pt x="156" y="143"/>
                    </a:lnTo>
                    <a:lnTo>
                      <a:pt x="158" y="139"/>
                    </a:lnTo>
                    <a:lnTo>
                      <a:pt x="158" y="137"/>
                    </a:lnTo>
                    <a:lnTo>
                      <a:pt x="156" y="133"/>
                    </a:lnTo>
                    <a:lnTo>
                      <a:pt x="156" y="133"/>
                    </a:lnTo>
                    <a:lnTo>
                      <a:pt x="154" y="131"/>
                    </a:lnTo>
                    <a:lnTo>
                      <a:pt x="154" y="125"/>
                    </a:lnTo>
                    <a:lnTo>
                      <a:pt x="154" y="119"/>
                    </a:lnTo>
                    <a:lnTo>
                      <a:pt x="154" y="119"/>
                    </a:lnTo>
                    <a:lnTo>
                      <a:pt x="158" y="117"/>
                    </a:lnTo>
                    <a:lnTo>
                      <a:pt x="164" y="117"/>
                    </a:lnTo>
                    <a:lnTo>
                      <a:pt x="164" y="117"/>
                    </a:lnTo>
                    <a:lnTo>
                      <a:pt x="168" y="117"/>
                    </a:lnTo>
                    <a:lnTo>
                      <a:pt x="172" y="115"/>
                    </a:lnTo>
                    <a:lnTo>
                      <a:pt x="174" y="111"/>
                    </a:lnTo>
                    <a:lnTo>
                      <a:pt x="176" y="107"/>
                    </a:lnTo>
                    <a:lnTo>
                      <a:pt x="176" y="107"/>
                    </a:lnTo>
                    <a:lnTo>
                      <a:pt x="176" y="101"/>
                    </a:lnTo>
                    <a:lnTo>
                      <a:pt x="174" y="97"/>
                    </a:lnTo>
                    <a:lnTo>
                      <a:pt x="172" y="95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66" y="91"/>
                    </a:lnTo>
                    <a:lnTo>
                      <a:pt x="164" y="89"/>
                    </a:lnTo>
                    <a:lnTo>
                      <a:pt x="160" y="81"/>
                    </a:lnTo>
                    <a:lnTo>
                      <a:pt x="160" y="81"/>
                    </a:lnTo>
                    <a:lnTo>
                      <a:pt x="162" y="77"/>
                    </a:lnTo>
                    <a:lnTo>
                      <a:pt x="168" y="75"/>
                    </a:lnTo>
                    <a:lnTo>
                      <a:pt x="168" y="75"/>
                    </a:lnTo>
                    <a:lnTo>
                      <a:pt x="172" y="73"/>
                    </a:lnTo>
                    <a:lnTo>
                      <a:pt x="174" y="69"/>
                    </a:lnTo>
                    <a:lnTo>
                      <a:pt x="174" y="65"/>
                    </a:lnTo>
                    <a:lnTo>
                      <a:pt x="174" y="61"/>
                    </a:lnTo>
                    <a:lnTo>
                      <a:pt x="174" y="61"/>
                    </a:lnTo>
                    <a:lnTo>
                      <a:pt x="172" y="57"/>
                    </a:lnTo>
                    <a:lnTo>
                      <a:pt x="168" y="53"/>
                    </a:lnTo>
                    <a:lnTo>
                      <a:pt x="164" y="51"/>
                    </a:lnTo>
                    <a:lnTo>
                      <a:pt x="162" y="51"/>
                    </a:lnTo>
                    <a:lnTo>
                      <a:pt x="162" y="51"/>
                    </a:lnTo>
                    <a:lnTo>
                      <a:pt x="158" y="51"/>
                    </a:lnTo>
                    <a:lnTo>
                      <a:pt x="154" y="51"/>
                    </a:lnTo>
                    <a:lnTo>
                      <a:pt x="148" y="45"/>
                    </a:lnTo>
                    <a:lnTo>
                      <a:pt x="148" y="45"/>
                    </a:lnTo>
                    <a:lnTo>
                      <a:pt x="148" y="41"/>
                    </a:lnTo>
                    <a:lnTo>
                      <a:pt x="150" y="36"/>
                    </a:lnTo>
                    <a:lnTo>
                      <a:pt x="150" y="36"/>
                    </a:lnTo>
                    <a:lnTo>
                      <a:pt x="152" y="34"/>
                    </a:lnTo>
                    <a:lnTo>
                      <a:pt x="152" y="30"/>
                    </a:lnTo>
                    <a:lnTo>
                      <a:pt x="150" y="26"/>
                    </a:lnTo>
                    <a:lnTo>
                      <a:pt x="148" y="22"/>
                    </a:lnTo>
                    <a:lnTo>
                      <a:pt x="148" y="22"/>
                    </a:lnTo>
                    <a:lnTo>
                      <a:pt x="144" y="20"/>
                    </a:lnTo>
                    <a:lnTo>
                      <a:pt x="140" y="18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4" y="20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20" y="22"/>
                    </a:lnTo>
                    <a:lnTo>
                      <a:pt x="120" y="22"/>
                    </a:lnTo>
                    <a:lnTo>
                      <a:pt x="116" y="18"/>
                    </a:lnTo>
                    <a:lnTo>
                      <a:pt x="116" y="12"/>
                    </a:lnTo>
                    <a:lnTo>
                      <a:pt x="116" y="12"/>
                    </a:lnTo>
                    <a:lnTo>
                      <a:pt x="116" y="8"/>
                    </a:lnTo>
                    <a:lnTo>
                      <a:pt x="114" y="6"/>
                    </a:lnTo>
                    <a:lnTo>
                      <a:pt x="112" y="2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2" y="0"/>
                    </a:lnTo>
                    <a:lnTo>
                      <a:pt x="98" y="2"/>
                    </a:lnTo>
                    <a:lnTo>
                      <a:pt x="96" y="4"/>
                    </a:lnTo>
                    <a:lnTo>
                      <a:pt x="94" y="8"/>
                    </a:lnTo>
                    <a:lnTo>
                      <a:pt x="94" y="8"/>
                    </a:lnTo>
                    <a:lnTo>
                      <a:pt x="92" y="10"/>
                    </a:lnTo>
                    <a:lnTo>
                      <a:pt x="88" y="14"/>
                    </a:lnTo>
                    <a:lnTo>
                      <a:pt x="82" y="16"/>
                    </a:lnTo>
                    <a:lnTo>
                      <a:pt x="82" y="16"/>
                    </a:lnTo>
                    <a:lnTo>
                      <a:pt x="78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2" y="6"/>
                    </a:lnTo>
                    <a:lnTo>
                      <a:pt x="70" y="4"/>
                    </a:lnTo>
                    <a:lnTo>
                      <a:pt x="66" y="2"/>
                    </a:lnTo>
                    <a:lnTo>
                      <a:pt x="60" y="4"/>
                    </a:lnTo>
                    <a:lnTo>
                      <a:pt x="60" y="4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2" y="12"/>
                    </a:lnTo>
                    <a:lnTo>
                      <a:pt x="52" y="16"/>
                    </a:lnTo>
                    <a:lnTo>
                      <a:pt x="52" y="16"/>
                    </a:lnTo>
                    <a:lnTo>
                      <a:pt x="52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2" y="28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6" y="26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0" y="32"/>
                    </a:lnTo>
                    <a:lnTo>
                      <a:pt x="18" y="36"/>
                    </a:lnTo>
                    <a:lnTo>
                      <a:pt x="18" y="40"/>
                    </a:lnTo>
                    <a:lnTo>
                      <a:pt x="20" y="43"/>
                    </a:lnTo>
                    <a:lnTo>
                      <a:pt x="20" y="43"/>
                    </a:lnTo>
                    <a:close/>
                    <a:moveTo>
                      <a:pt x="72" y="40"/>
                    </a:moveTo>
                    <a:lnTo>
                      <a:pt x="72" y="40"/>
                    </a:lnTo>
                    <a:lnTo>
                      <a:pt x="82" y="38"/>
                    </a:lnTo>
                    <a:lnTo>
                      <a:pt x="92" y="38"/>
                    </a:lnTo>
                    <a:lnTo>
                      <a:pt x="102" y="40"/>
                    </a:lnTo>
                    <a:lnTo>
                      <a:pt x="112" y="43"/>
                    </a:lnTo>
                    <a:lnTo>
                      <a:pt x="120" y="47"/>
                    </a:lnTo>
                    <a:lnTo>
                      <a:pt x="126" y="55"/>
                    </a:lnTo>
                    <a:lnTo>
                      <a:pt x="132" y="63"/>
                    </a:lnTo>
                    <a:lnTo>
                      <a:pt x="136" y="73"/>
                    </a:lnTo>
                    <a:lnTo>
                      <a:pt x="136" y="73"/>
                    </a:lnTo>
                    <a:lnTo>
                      <a:pt x="138" y="83"/>
                    </a:lnTo>
                    <a:lnTo>
                      <a:pt x="140" y="93"/>
                    </a:lnTo>
                    <a:lnTo>
                      <a:pt x="138" y="103"/>
                    </a:lnTo>
                    <a:lnTo>
                      <a:pt x="134" y="111"/>
                    </a:lnTo>
                    <a:lnTo>
                      <a:pt x="128" y="119"/>
                    </a:lnTo>
                    <a:lnTo>
                      <a:pt x="122" y="127"/>
                    </a:lnTo>
                    <a:lnTo>
                      <a:pt x="114" y="133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94" y="139"/>
                    </a:lnTo>
                    <a:lnTo>
                      <a:pt x="84" y="139"/>
                    </a:lnTo>
                    <a:lnTo>
                      <a:pt x="74" y="137"/>
                    </a:lnTo>
                    <a:lnTo>
                      <a:pt x="64" y="133"/>
                    </a:lnTo>
                    <a:lnTo>
                      <a:pt x="56" y="129"/>
                    </a:lnTo>
                    <a:lnTo>
                      <a:pt x="50" y="121"/>
                    </a:lnTo>
                    <a:lnTo>
                      <a:pt x="44" y="113"/>
                    </a:lnTo>
                    <a:lnTo>
                      <a:pt x="40" y="103"/>
                    </a:lnTo>
                    <a:lnTo>
                      <a:pt x="40" y="103"/>
                    </a:lnTo>
                    <a:lnTo>
                      <a:pt x="36" y="93"/>
                    </a:lnTo>
                    <a:lnTo>
                      <a:pt x="36" y="83"/>
                    </a:lnTo>
                    <a:lnTo>
                      <a:pt x="38" y="73"/>
                    </a:lnTo>
                    <a:lnTo>
                      <a:pt x="42" y="65"/>
                    </a:lnTo>
                    <a:lnTo>
                      <a:pt x="48" y="55"/>
                    </a:lnTo>
                    <a:lnTo>
                      <a:pt x="54" y="49"/>
                    </a:lnTo>
                    <a:lnTo>
                      <a:pt x="62" y="43"/>
                    </a:lnTo>
                    <a:lnTo>
                      <a:pt x="72" y="40"/>
                    </a:lnTo>
                    <a:lnTo>
                      <a:pt x="72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5400">
                  <a:solidFill>
                    <a:prstClr val="black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713DDA-3837-40BC-8CFC-2BF5392FF072}"/>
              </a:ext>
            </a:extLst>
          </p:cNvPr>
          <p:cNvGrpSpPr/>
          <p:nvPr/>
        </p:nvGrpSpPr>
        <p:grpSpPr>
          <a:xfrm>
            <a:off x="5347284" y="2990455"/>
            <a:ext cx="1444867" cy="1112233"/>
            <a:chOff x="3214598" y="2824570"/>
            <a:chExt cx="1444867" cy="1112233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3D67EA92-B057-48A5-BE85-3C771E580F81}"/>
                </a:ext>
              </a:extLst>
            </p:cNvPr>
            <p:cNvSpPr/>
            <p:nvPr/>
          </p:nvSpPr>
          <p:spPr>
            <a:xfrm>
              <a:off x="3214598" y="3567471"/>
              <a:ext cx="14448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数据资产</a:t>
              </a:r>
              <a:endParaRPr lang="en-US" altLang="zh-CN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0551AD86-211A-475F-9448-4A5B38FAD8C7}"/>
                </a:ext>
              </a:extLst>
            </p:cNvPr>
            <p:cNvGrpSpPr/>
            <p:nvPr/>
          </p:nvGrpSpPr>
          <p:grpSpPr>
            <a:xfrm>
              <a:off x="3592276" y="2824570"/>
              <a:ext cx="689514" cy="689514"/>
              <a:chOff x="2531425" y="3511392"/>
              <a:chExt cx="540068" cy="540068"/>
            </a:xfrm>
            <a:solidFill>
              <a:srgbClr val="4472C4"/>
            </a:solidFill>
          </p:grpSpPr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C2F00DA5-C2C3-40EE-BA64-EF5629061211}"/>
                  </a:ext>
                </a:extLst>
              </p:cNvPr>
              <p:cNvSpPr/>
              <p:nvPr/>
            </p:nvSpPr>
            <p:spPr bwMode="auto">
              <a:xfrm>
                <a:off x="2531425" y="3511392"/>
                <a:ext cx="540068" cy="5400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36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endParaRPr>
              </a:p>
            </p:txBody>
          </p:sp>
          <p:sp>
            <p:nvSpPr>
              <p:cNvPr id="78" name="Freeform 281">
                <a:extLst>
                  <a:ext uri="{FF2B5EF4-FFF2-40B4-BE49-F238E27FC236}">
                    <a16:creationId xmlns:a16="http://schemas.microsoft.com/office/drawing/2014/main" id="{68E08DED-30C4-4193-84FB-D67137A3169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11435" y="3625216"/>
                <a:ext cx="361950" cy="274320"/>
              </a:xfrm>
              <a:custGeom>
                <a:avLst/>
                <a:gdLst>
                  <a:gd name="T0" fmla="*/ 2147483647 w 91"/>
                  <a:gd name="T1" fmla="*/ 0 h 69"/>
                  <a:gd name="T2" fmla="*/ 2147483647 w 91"/>
                  <a:gd name="T3" fmla="*/ 0 h 69"/>
                  <a:gd name="T4" fmla="*/ 0 w 91"/>
                  <a:gd name="T5" fmla="*/ 2147483647 h 69"/>
                  <a:gd name="T6" fmla="*/ 0 w 91"/>
                  <a:gd name="T7" fmla="*/ 2147483647 h 69"/>
                  <a:gd name="T8" fmla="*/ 2147483647 w 91"/>
                  <a:gd name="T9" fmla="*/ 2147483647 h 69"/>
                  <a:gd name="T10" fmla="*/ 2147483647 w 91"/>
                  <a:gd name="T11" fmla="*/ 2147483647 h 69"/>
                  <a:gd name="T12" fmla="*/ 2147483647 w 91"/>
                  <a:gd name="T13" fmla="*/ 0 h 69"/>
                  <a:gd name="T14" fmla="*/ 0 w 91"/>
                  <a:gd name="T15" fmla="*/ 2147483647 h 69"/>
                  <a:gd name="T16" fmla="*/ 2147483647 w 91"/>
                  <a:gd name="T17" fmla="*/ 2147483647 h 69"/>
                  <a:gd name="T18" fmla="*/ 2147483647 w 91"/>
                  <a:gd name="T19" fmla="*/ 2147483647 h 69"/>
                  <a:gd name="T20" fmla="*/ 2147483647 w 91"/>
                  <a:gd name="T21" fmla="*/ 2147483647 h 69"/>
                  <a:gd name="T22" fmla="*/ 2147483647 w 91"/>
                  <a:gd name="T23" fmla="*/ 2147483647 h 69"/>
                  <a:gd name="T24" fmla="*/ 0 w 91"/>
                  <a:gd name="T25" fmla="*/ 2147483647 h 69"/>
                  <a:gd name="T26" fmla="*/ 0 w 91"/>
                  <a:gd name="T27" fmla="*/ 2147483647 h 69"/>
                  <a:gd name="T28" fmla="*/ 2147483647 w 91"/>
                  <a:gd name="T29" fmla="*/ 2147483647 h 69"/>
                  <a:gd name="T30" fmla="*/ 2147483647 w 91"/>
                  <a:gd name="T31" fmla="*/ 2147483647 h 69"/>
                  <a:gd name="T32" fmla="*/ 2147483647 w 91"/>
                  <a:gd name="T33" fmla="*/ 2147483647 h 69"/>
                  <a:gd name="T34" fmla="*/ 2147483647 w 91"/>
                  <a:gd name="T35" fmla="*/ 2147483647 h 69"/>
                  <a:gd name="T36" fmla="*/ 2147483647 w 91"/>
                  <a:gd name="T37" fmla="*/ 2147483647 h 69"/>
                  <a:gd name="T38" fmla="*/ 2147483647 w 91"/>
                  <a:gd name="T39" fmla="*/ 2147483647 h 69"/>
                  <a:gd name="T40" fmla="*/ 2147483647 w 91"/>
                  <a:gd name="T41" fmla="*/ 2147483647 h 69"/>
                  <a:gd name="T42" fmla="*/ 2147483647 w 91"/>
                  <a:gd name="T43" fmla="*/ 2147483647 h 69"/>
                  <a:gd name="T44" fmla="*/ 2147483647 w 91"/>
                  <a:gd name="T45" fmla="*/ 2147483647 h 69"/>
                  <a:gd name="T46" fmla="*/ 2147483647 w 91"/>
                  <a:gd name="T47" fmla="*/ 2147483647 h 69"/>
                  <a:gd name="T48" fmla="*/ 2147483647 w 91"/>
                  <a:gd name="T49" fmla="*/ 2147483647 h 69"/>
                  <a:gd name="T50" fmla="*/ 2147483647 w 91"/>
                  <a:gd name="T51" fmla="*/ 2147483647 h 69"/>
                  <a:gd name="T52" fmla="*/ 2147483647 w 91"/>
                  <a:gd name="T53" fmla="*/ 2147483647 h 69"/>
                  <a:gd name="T54" fmla="*/ 2147483647 w 91"/>
                  <a:gd name="T55" fmla="*/ 2147483647 h 69"/>
                  <a:gd name="T56" fmla="*/ 2147483647 w 91"/>
                  <a:gd name="T57" fmla="*/ 2147483647 h 69"/>
                  <a:gd name="T58" fmla="*/ 2147483647 w 91"/>
                  <a:gd name="T59" fmla="*/ 2147483647 h 69"/>
                  <a:gd name="T60" fmla="*/ 2147483647 w 91"/>
                  <a:gd name="T61" fmla="*/ 2147483647 h 69"/>
                  <a:gd name="T62" fmla="*/ 2147483647 w 91"/>
                  <a:gd name="T63" fmla="*/ 2147483647 h 69"/>
                  <a:gd name="T64" fmla="*/ 2147483647 w 91"/>
                  <a:gd name="T65" fmla="*/ 2147483647 h 69"/>
                  <a:gd name="T66" fmla="*/ 2147483647 w 91"/>
                  <a:gd name="T67" fmla="*/ 2147483647 h 69"/>
                  <a:gd name="T68" fmla="*/ 2147483647 w 91"/>
                  <a:gd name="T69" fmla="*/ 2147483647 h 69"/>
                  <a:gd name="T70" fmla="*/ 2147483647 w 91"/>
                  <a:gd name="T71" fmla="*/ 2147483647 h 69"/>
                  <a:gd name="T72" fmla="*/ 2147483647 w 91"/>
                  <a:gd name="T73" fmla="*/ 2147483647 h 69"/>
                  <a:gd name="T74" fmla="*/ 2147483647 w 91"/>
                  <a:gd name="T75" fmla="*/ 2147483647 h 69"/>
                  <a:gd name="T76" fmla="*/ 2147483647 w 91"/>
                  <a:gd name="T77" fmla="*/ 2147483647 h 69"/>
                  <a:gd name="T78" fmla="*/ 2147483647 w 91"/>
                  <a:gd name="T79" fmla="*/ 2147483647 h 69"/>
                  <a:gd name="T80" fmla="*/ 2147483647 w 91"/>
                  <a:gd name="T81" fmla="*/ 2147483647 h 69"/>
                  <a:gd name="T82" fmla="*/ 2147483647 w 91"/>
                  <a:gd name="T83" fmla="*/ 2147483647 h 69"/>
                  <a:gd name="T84" fmla="*/ 2147483647 w 91"/>
                  <a:gd name="T85" fmla="*/ 2147483647 h 69"/>
                  <a:gd name="T86" fmla="*/ 2147483647 w 91"/>
                  <a:gd name="T87" fmla="*/ 2147483647 h 69"/>
                  <a:gd name="T88" fmla="*/ 2147483647 w 91"/>
                  <a:gd name="T89" fmla="*/ 2147483647 h 69"/>
                  <a:gd name="T90" fmla="*/ 2147483647 w 91"/>
                  <a:gd name="T91" fmla="*/ 2147483647 h 69"/>
                  <a:gd name="T92" fmla="*/ 2147483647 w 91"/>
                  <a:gd name="T93" fmla="*/ 2147483647 h 69"/>
                  <a:gd name="T94" fmla="*/ 2147483647 w 91"/>
                  <a:gd name="T95" fmla="*/ 2147483647 h 69"/>
                  <a:gd name="T96" fmla="*/ 2147483647 w 91"/>
                  <a:gd name="T97" fmla="*/ 2147483647 h 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91" h="69">
                    <a:moveTo>
                      <a:pt x="87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1" y="2"/>
                      <a:pt x="89" y="0"/>
                      <a:pt x="87" y="0"/>
                    </a:cubicBezTo>
                    <a:close/>
                    <a:moveTo>
                      <a:pt x="0" y="65"/>
                    </a:moveTo>
                    <a:cubicBezTo>
                      <a:pt x="0" y="67"/>
                      <a:pt x="1" y="69"/>
                      <a:pt x="4" y="69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9" y="69"/>
                      <a:pt x="91" y="67"/>
                      <a:pt x="91" y="65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65"/>
                    </a:lnTo>
                    <a:close/>
                    <a:moveTo>
                      <a:pt x="46" y="41"/>
                    </a:move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4" y="42"/>
                      <a:pt x="74" y="43"/>
                    </a:cubicBezTo>
                    <a:cubicBezTo>
                      <a:pt x="74" y="44"/>
                      <a:pt x="73" y="45"/>
                      <a:pt x="73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5" y="45"/>
                      <a:pt x="44" y="44"/>
                      <a:pt x="44" y="43"/>
                    </a:cubicBezTo>
                    <a:cubicBezTo>
                      <a:pt x="44" y="42"/>
                      <a:pt x="45" y="41"/>
                      <a:pt x="46" y="41"/>
                    </a:cubicBezTo>
                    <a:close/>
                    <a:moveTo>
                      <a:pt x="46" y="49"/>
                    </a:moveTo>
                    <a:cubicBezTo>
                      <a:pt x="84" y="49"/>
                      <a:pt x="84" y="49"/>
                      <a:pt x="84" y="49"/>
                    </a:cubicBezTo>
                    <a:cubicBezTo>
                      <a:pt x="85" y="49"/>
                      <a:pt x="86" y="50"/>
                      <a:pt x="86" y="51"/>
                    </a:cubicBezTo>
                    <a:cubicBezTo>
                      <a:pt x="86" y="52"/>
                      <a:pt x="85" y="53"/>
                      <a:pt x="84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5" y="53"/>
                      <a:pt x="44" y="52"/>
                      <a:pt x="44" y="51"/>
                    </a:cubicBezTo>
                    <a:cubicBezTo>
                      <a:pt x="44" y="50"/>
                      <a:pt x="45" y="49"/>
                      <a:pt x="46" y="49"/>
                    </a:cubicBezTo>
                    <a:close/>
                    <a:moveTo>
                      <a:pt x="6" y="33"/>
                    </a:move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4"/>
                      <a:pt x="39" y="35"/>
                    </a:cubicBezTo>
                    <a:cubicBezTo>
                      <a:pt x="39" y="36"/>
                      <a:pt x="39" y="37"/>
                      <a:pt x="38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5" y="37"/>
                      <a:pt x="4" y="36"/>
                      <a:pt x="4" y="35"/>
                    </a:cubicBezTo>
                    <a:cubicBezTo>
                      <a:pt x="4" y="34"/>
                      <a:pt x="5" y="33"/>
                      <a:pt x="6" y="33"/>
                    </a:cubicBezTo>
                    <a:close/>
                    <a:moveTo>
                      <a:pt x="6" y="41"/>
                    </a:moveTo>
                    <a:cubicBezTo>
                      <a:pt x="38" y="41"/>
                      <a:pt x="38" y="41"/>
                      <a:pt x="38" y="41"/>
                    </a:cubicBezTo>
                    <a:cubicBezTo>
                      <a:pt x="39" y="41"/>
                      <a:pt x="39" y="42"/>
                      <a:pt x="39" y="43"/>
                    </a:cubicBezTo>
                    <a:cubicBezTo>
                      <a:pt x="39" y="44"/>
                      <a:pt x="39" y="45"/>
                      <a:pt x="38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5" y="45"/>
                      <a:pt x="4" y="44"/>
                      <a:pt x="4" y="43"/>
                    </a:cubicBezTo>
                    <a:cubicBezTo>
                      <a:pt x="4" y="42"/>
                      <a:pt x="5" y="41"/>
                      <a:pt x="6" y="41"/>
                    </a:cubicBezTo>
                    <a:close/>
                    <a:moveTo>
                      <a:pt x="6" y="49"/>
                    </a:moveTo>
                    <a:cubicBezTo>
                      <a:pt x="38" y="49"/>
                      <a:pt x="38" y="49"/>
                      <a:pt x="38" y="49"/>
                    </a:cubicBezTo>
                    <a:cubicBezTo>
                      <a:pt x="39" y="49"/>
                      <a:pt x="39" y="50"/>
                      <a:pt x="39" y="51"/>
                    </a:cubicBezTo>
                    <a:cubicBezTo>
                      <a:pt x="39" y="52"/>
                      <a:pt x="39" y="53"/>
                      <a:pt x="38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5" y="53"/>
                      <a:pt x="4" y="52"/>
                      <a:pt x="4" y="51"/>
                    </a:cubicBezTo>
                    <a:cubicBezTo>
                      <a:pt x="4" y="50"/>
                      <a:pt x="5" y="49"/>
                      <a:pt x="6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4800"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59526B5-5B24-4BE3-892A-BE349898AE7D}"/>
              </a:ext>
            </a:extLst>
          </p:cNvPr>
          <p:cNvGrpSpPr/>
          <p:nvPr/>
        </p:nvGrpSpPr>
        <p:grpSpPr>
          <a:xfrm>
            <a:off x="3347284" y="2998835"/>
            <a:ext cx="1444867" cy="1095472"/>
            <a:chOff x="3214598" y="4577936"/>
            <a:chExt cx="1444867" cy="1095472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B87694D7-283F-467B-A67F-F9239F0A6F41}"/>
                </a:ext>
              </a:extLst>
            </p:cNvPr>
            <p:cNvSpPr/>
            <p:nvPr/>
          </p:nvSpPr>
          <p:spPr>
            <a:xfrm>
              <a:off x="3214598" y="5304076"/>
              <a:ext cx="14448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数据治理</a:t>
              </a:r>
              <a:endParaRPr lang="en-US" altLang="zh-CN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CF0C001D-A78D-4118-9364-4EE445A35AC4}"/>
                </a:ext>
              </a:extLst>
            </p:cNvPr>
            <p:cNvGrpSpPr/>
            <p:nvPr/>
          </p:nvGrpSpPr>
          <p:grpSpPr>
            <a:xfrm>
              <a:off x="3592276" y="4577936"/>
              <a:ext cx="689510" cy="689510"/>
              <a:chOff x="4717412" y="3511392"/>
              <a:chExt cx="540068" cy="540068"/>
            </a:xfrm>
            <a:solidFill>
              <a:srgbClr val="4472C4"/>
            </a:solidFill>
          </p:grpSpPr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6648C560-9A76-4116-80B9-8F310FC6B142}"/>
                  </a:ext>
                </a:extLst>
              </p:cNvPr>
              <p:cNvSpPr/>
              <p:nvPr/>
            </p:nvSpPr>
            <p:spPr bwMode="auto">
              <a:xfrm>
                <a:off x="4717412" y="3511392"/>
                <a:ext cx="540068" cy="5400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36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endParaRPr>
              </a:p>
            </p:txBody>
          </p:sp>
          <p:sp>
            <p:nvSpPr>
              <p:cNvPr id="81" name="Freeform 34">
                <a:extLst>
                  <a:ext uri="{FF2B5EF4-FFF2-40B4-BE49-F238E27FC236}">
                    <a16:creationId xmlns:a16="http://schemas.microsoft.com/office/drawing/2014/main" id="{72AB16E6-32C9-4915-930C-0FD0966C2CE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4820764" y="3605697"/>
                <a:ext cx="352901" cy="351949"/>
              </a:xfrm>
              <a:custGeom>
                <a:avLst/>
                <a:gdLst>
                  <a:gd name="T0" fmla="*/ 1461 w 3000"/>
                  <a:gd name="T1" fmla="*/ 0 h 3003"/>
                  <a:gd name="T2" fmla="*/ 1651 w 3000"/>
                  <a:gd name="T3" fmla="*/ 0 h 3003"/>
                  <a:gd name="T4" fmla="*/ 1755 w 3000"/>
                  <a:gd name="T5" fmla="*/ 422 h 3003"/>
                  <a:gd name="T6" fmla="*/ 1802 w 3000"/>
                  <a:gd name="T7" fmla="*/ 457 h 3003"/>
                  <a:gd name="T8" fmla="*/ 2025 w 3000"/>
                  <a:gd name="T9" fmla="*/ 537 h 3003"/>
                  <a:gd name="T10" fmla="*/ 2108 w 3000"/>
                  <a:gd name="T11" fmla="*/ 579 h 3003"/>
                  <a:gd name="T12" fmla="*/ 2135 w 3000"/>
                  <a:gd name="T13" fmla="*/ 571 h 3003"/>
                  <a:gd name="T14" fmla="*/ 2539 w 3000"/>
                  <a:gd name="T15" fmla="*/ 334 h 3003"/>
                  <a:gd name="T16" fmla="*/ 2671 w 3000"/>
                  <a:gd name="T17" fmla="*/ 467 h 3003"/>
                  <a:gd name="T18" fmla="*/ 2404 w 3000"/>
                  <a:gd name="T19" fmla="*/ 862 h 3003"/>
                  <a:gd name="T20" fmla="*/ 2498 w 3000"/>
                  <a:gd name="T21" fmla="*/ 1027 h 3003"/>
                  <a:gd name="T22" fmla="*/ 2575 w 3000"/>
                  <a:gd name="T23" fmla="*/ 1267 h 3003"/>
                  <a:gd name="T24" fmla="*/ 3000 w 3000"/>
                  <a:gd name="T25" fmla="*/ 1360 h 3003"/>
                  <a:gd name="T26" fmla="*/ 3000 w 3000"/>
                  <a:gd name="T27" fmla="*/ 1551 h 3003"/>
                  <a:gd name="T28" fmla="*/ 2581 w 3000"/>
                  <a:gd name="T29" fmla="*/ 1669 h 3003"/>
                  <a:gd name="T30" fmla="*/ 2511 w 3000"/>
                  <a:gd name="T31" fmla="*/ 1920 h 3003"/>
                  <a:gd name="T32" fmla="*/ 2428 w 3000"/>
                  <a:gd name="T33" fmla="*/ 2077 h 3003"/>
                  <a:gd name="T34" fmla="*/ 2675 w 3000"/>
                  <a:gd name="T35" fmla="*/ 2459 h 3003"/>
                  <a:gd name="T36" fmla="*/ 2540 w 3000"/>
                  <a:gd name="T37" fmla="*/ 2595 h 3003"/>
                  <a:gd name="T38" fmla="*/ 2138 w 3000"/>
                  <a:gd name="T39" fmla="*/ 2370 h 3003"/>
                  <a:gd name="T40" fmla="*/ 1819 w 3000"/>
                  <a:gd name="T41" fmla="*/ 2522 h 3003"/>
                  <a:gd name="T42" fmla="*/ 1753 w 3000"/>
                  <a:gd name="T43" fmla="*/ 2542 h 3003"/>
                  <a:gd name="T44" fmla="*/ 1650 w 3000"/>
                  <a:gd name="T45" fmla="*/ 3000 h 3003"/>
                  <a:gd name="T46" fmla="*/ 1475 w 3000"/>
                  <a:gd name="T47" fmla="*/ 3000 h 3003"/>
                  <a:gd name="T48" fmla="*/ 1460 w 3000"/>
                  <a:gd name="T49" fmla="*/ 2995 h 3003"/>
                  <a:gd name="T50" fmla="*/ 1358 w 3000"/>
                  <a:gd name="T51" fmla="*/ 2541 h 3003"/>
                  <a:gd name="T52" fmla="*/ 1315 w 3000"/>
                  <a:gd name="T53" fmla="*/ 2523 h 3003"/>
                  <a:gd name="T54" fmla="*/ 938 w 3000"/>
                  <a:gd name="T55" fmla="*/ 2339 h 3003"/>
                  <a:gd name="T56" fmla="*/ 553 w 3000"/>
                  <a:gd name="T57" fmla="*/ 2589 h 3003"/>
                  <a:gd name="T58" fmla="*/ 418 w 3000"/>
                  <a:gd name="T59" fmla="*/ 2455 h 3003"/>
                  <a:gd name="T60" fmla="*/ 628 w 3000"/>
                  <a:gd name="T61" fmla="*/ 2084 h 3003"/>
                  <a:gd name="T62" fmla="*/ 642 w 3000"/>
                  <a:gd name="T63" fmla="*/ 2017 h 3003"/>
                  <a:gd name="T64" fmla="*/ 562 w 3000"/>
                  <a:gd name="T65" fmla="*/ 1852 h 3003"/>
                  <a:gd name="T66" fmla="*/ 513 w 3000"/>
                  <a:gd name="T67" fmla="*/ 1686 h 3003"/>
                  <a:gd name="T68" fmla="*/ 458 w 3000"/>
                  <a:gd name="T69" fmla="*/ 1665 h 3003"/>
                  <a:gd name="T70" fmla="*/ 0 w 3000"/>
                  <a:gd name="T71" fmla="*/ 1550 h 3003"/>
                  <a:gd name="T72" fmla="*/ 0 w 3000"/>
                  <a:gd name="T73" fmla="*/ 1361 h 3003"/>
                  <a:gd name="T74" fmla="*/ 431 w 3000"/>
                  <a:gd name="T75" fmla="*/ 1277 h 3003"/>
                  <a:gd name="T76" fmla="*/ 526 w 3000"/>
                  <a:gd name="T77" fmla="*/ 1250 h 3003"/>
                  <a:gd name="T78" fmla="*/ 667 w 3000"/>
                  <a:gd name="T79" fmla="*/ 914 h 3003"/>
                  <a:gd name="T80" fmla="*/ 656 w 3000"/>
                  <a:gd name="T81" fmla="*/ 875 h 3003"/>
                  <a:gd name="T82" fmla="*/ 419 w 3000"/>
                  <a:gd name="T83" fmla="*/ 470 h 3003"/>
                  <a:gd name="T84" fmla="*/ 553 w 3000"/>
                  <a:gd name="T85" fmla="*/ 337 h 3003"/>
                  <a:gd name="T86" fmla="*/ 925 w 3000"/>
                  <a:gd name="T87" fmla="*/ 585 h 3003"/>
                  <a:gd name="T88" fmla="*/ 968 w 3000"/>
                  <a:gd name="T89" fmla="*/ 610 h 3003"/>
                  <a:gd name="T90" fmla="*/ 1039 w 3000"/>
                  <a:gd name="T91" fmla="*/ 567 h 3003"/>
                  <a:gd name="T92" fmla="*/ 1275 w 3000"/>
                  <a:gd name="T93" fmla="*/ 475 h 3003"/>
                  <a:gd name="T94" fmla="*/ 1318 w 3000"/>
                  <a:gd name="T95" fmla="*/ 466 h 3003"/>
                  <a:gd name="T96" fmla="*/ 1348 w 3000"/>
                  <a:gd name="T97" fmla="*/ 429 h 3003"/>
                  <a:gd name="T98" fmla="*/ 1359 w 3000"/>
                  <a:gd name="T99" fmla="*/ 411 h 3003"/>
                  <a:gd name="T100" fmla="*/ 1461 w 3000"/>
                  <a:gd name="T101" fmla="*/ 0 h 3003"/>
                  <a:gd name="T102" fmla="*/ 1493 w 3000"/>
                  <a:gd name="T103" fmla="*/ 930 h 3003"/>
                  <a:gd name="T104" fmla="*/ 1301 w 3000"/>
                  <a:gd name="T105" fmla="*/ 988 h 3003"/>
                  <a:gd name="T106" fmla="*/ 1056 w 3000"/>
                  <a:gd name="T107" fmla="*/ 1240 h 3003"/>
                  <a:gd name="T108" fmla="*/ 1008 w 3000"/>
                  <a:gd name="T109" fmla="*/ 1575 h 3003"/>
                  <a:gd name="T110" fmla="*/ 1228 w 3000"/>
                  <a:gd name="T111" fmla="*/ 1930 h 3003"/>
                  <a:gd name="T112" fmla="*/ 1611 w 3000"/>
                  <a:gd name="T113" fmla="*/ 2035 h 3003"/>
                  <a:gd name="T114" fmla="*/ 1978 w 3000"/>
                  <a:gd name="T115" fmla="*/ 1843 h 3003"/>
                  <a:gd name="T116" fmla="*/ 2111 w 3000"/>
                  <a:gd name="T117" fmla="*/ 1454 h 3003"/>
                  <a:gd name="T118" fmla="*/ 1922 w 3000"/>
                  <a:gd name="T119" fmla="*/ 1064 h 3003"/>
                  <a:gd name="T120" fmla="*/ 1493 w 3000"/>
                  <a:gd name="T121" fmla="*/ 930 h 3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00" h="3003">
                    <a:moveTo>
                      <a:pt x="1461" y="0"/>
                    </a:moveTo>
                    <a:cubicBezTo>
                      <a:pt x="1524" y="0"/>
                      <a:pt x="1587" y="0"/>
                      <a:pt x="1651" y="0"/>
                    </a:cubicBezTo>
                    <a:cubicBezTo>
                      <a:pt x="1686" y="140"/>
                      <a:pt x="1720" y="281"/>
                      <a:pt x="1755" y="422"/>
                    </a:cubicBezTo>
                    <a:cubicBezTo>
                      <a:pt x="1771" y="433"/>
                      <a:pt x="1785" y="448"/>
                      <a:pt x="1802" y="457"/>
                    </a:cubicBezTo>
                    <a:cubicBezTo>
                      <a:pt x="1879" y="475"/>
                      <a:pt x="1954" y="502"/>
                      <a:pt x="2025" y="537"/>
                    </a:cubicBezTo>
                    <a:cubicBezTo>
                      <a:pt x="2053" y="550"/>
                      <a:pt x="2079" y="569"/>
                      <a:pt x="2108" y="579"/>
                    </a:cubicBezTo>
                    <a:cubicBezTo>
                      <a:pt x="2117" y="577"/>
                      <a:pt x="2126" y="575"/>
                      <a:pt x="2135" y="571"/>
                    </a:cubicBezTo>
                    <a:cubicBezTo>
                      <a:pt x="2269" y="492"/>
                      <a:pt x="2404" y="413"/>
                      <a:pt x="2539" y="334"/>
                    </a:cubicBezTo>
                    <a:cubicBezTo>
                      <a:pt x="2583" y="378"/>
                      <a:pt x="2627" y="423"/>
                      <a:pt x="2671" y="467"/>
                    </a:cubicBezTo>
                    <a:cubicBezTo>
                      <a:pt x="2582" y="599"/>
                      <a:pt x="2493" y="730"/>
                      <a:pt x="2404" y="862"/>
                    </a:cubicBezTo>
                    <a:cubicBezTo>
                      <a:pt x="2441" y="914"/>
                      <a:pt x="2473" y="969"/>
                      <a:pt x="2498" y="1027"/>
                    </a:cubicBezTo>
                    <a:cubicBezTo>
                      <a:pt x="2533" y="1104"/>
                      <a:pt x="2556" y="1185"/>
                      <a:pt x="2575" y="1267"/>
                    </a:cubicBezTo>
                    <a:cubicBezTo>
                      <a:pt x="2717" y="1298"/>
                      <a:pt x="2859" y="1329"/>
                      <a:pt x="3000" y="1360"/>
                    </a:cubicBezTo>
                    <a:cubicBezTo>
                      <a:pt x="3000" y="1424"/>
                      <a:pt x="3000" y="1487"/>
                      <a:pt x="3000" y="1551"/>
                    </a:cubicBezTo>
                    <a:cubicBezTo>
                      <a:pt x="2861" y="1591"/>
                      <a:pt x="2721" y="1630"/>
                      <a:pt x="2581" y="1669"/>
                    </a:cubicBezTo>
                    <a:cubicBezTo>
                      <a:pt x="2564" y="1754"/>
                      <a:pt x="2543" y="1839"/>
                      <a:pt x="2511" y="1920"/>
                    </a:cubicBezTo>
                    <a:cubicBezTo>
                      <a:pt x="2490" y="1976"/>
                      <a:pt x="2460" y="2028"/>
                      <a:pt x="2428" y="2077"/>
                    </a:cubicBezTo>
                    <a:cubicBezTo>
                      <a:pt x="2510" y="2204"/>
                      <a:pt x="2593" y="2332"/>
                      <a:pt x="2675" y="2459"/>
                    </a:cubicBezTo>
                    <a:cubicBezTo>
                      <a:pt x="2630" y="2504"/>
                      <a:pt x="2585" y="2550"/>
                      <a:pt x="2540" y="2595"/>
                    </a:cubicBezTo>
                    <a:cubicBezTo>
                      <a:pt x="2406" y="2520"/>
                      <a:pt x="2272" y="2445"/>
                      <a:pt x="2138" y="2370"/>
                    </a:cubicBezTo>
                    <a:cubicBezTo>
                      <a:pt x="2039" y="2435"/>
                      <a:pt x="1933" y="2490"/>
                      <a:pt x="1819" y="2522"/>
                    </a:cubicBezTo>
                    <a:cubicBezTo>
                      <a:pt x="1796" y="2527"/>
                      <a:pt x="1774" y="2533"/>
                      <a:pt x="1753" y="2542"/>
                    </a:cubicBezTo>
                    <a:cubicBezTo>
                      <a:pt x="1719" y="2694"/>
                      <a:pt x="1685" y="2847"/>
                      <a:pt x="1650" y="3000"/>
                    </a:cubicBezTo>
                    <a:cubicBezTo>
                      <a:pt x="1592" y="3000"/>
                      <a:pt x="1534" y="2999"/>
                      <a:pt x="1475" y="3000"/>
                    </a:cubicBezTo>
                    <a:cubicBezTo>
                      <a:pt x="1470" y="2998"/>
                      <a:pt x="1461" y="3003"/>
                      <a:pt x="1460" y="2995"/>
                    </a:cubicBezTo>
                    <a:cubicBezTo>
                      <a:pt x="1426" y="2844"/>
                      <a:pt x="1393" y="2692"/>
                      <a:pt x="1358" y="2541"/>
                    </a:cubicBezTo>
                    <a:cubicBezTo>
                      <a:pt x="1344" y="2535"/>
                      <a:pt x="1331" y="2526"/>
                      <a:pt x="1315" y="2523"/>
                    </a:cubicBezTo>
                    <a:cubicBezTo>
                      <a:pt x="1178" y="2490"/>
                      <a:pt x="1054" y="2418"/>
                      <a:pt x="938" y="2339"/>
                    </a:cubicBezTo>
                    <a:cubicBezTo>
                      <a:pt x="810" y="2422"/>
                      <a:pt x="681" y="2506"/>
                      <a:pt x="553" y="2589"/>
                    </a:cubicBezTo>
                    <a:cubicBezTo>
                      <a:pt x="508" y="2544"/>
                      <a:pt x="463" y="2499"/>
                      <a:pt x="418" y="2455"/>
                    </a:cubicBezTo>
                    <a:cubicBezTo>
                      <a:pt x="488" y="2331"/>
                      <a:pt x="558" y="2208"/>
                      <a:pt x="628" y="2084"/>
                    </a:cubicBezTo>
                    <a:cubicBezTo>
                      <a:pt x="642" y="2065"/>
                      <a:pt x="640" y="2040"/>
                      <a:pt x="642" y="2017"/>
                    </a:cubicBezTo>
                    <a:cubicBezTo>
                      <a:pt x="613" y="1964"/>
                      <a:pt x="584" y="1909"/>
                      <a:pt x="562" y="1852"/>
                    </a:cubicBezTo>
                    <a:cubicBezTo>
                      <a:pt x="541" y="1798"/>
                      <a:pt x="525" y="1743"/>
                      <a:pt x="513" y="1686"/>
                    </a:cubicBezTo>
                    <a:cubicBezTo>
                      <a:pt x="495" y="1679"/>
                      <a:pt x="477" y="1670"/>
                      <a:pt x="458" y="1665"/>
                    </a:cubicBezTo>
                    <a:cubicBezTo>
                      <a:pt x="306" y="1626"/>
                      <a:pt x="153" y="1588"/>
                      <a:pt x="0" y="1550"/>
                    </a:cubicBezTo>
                    <a:cubicBezTo>
                      <a:pt x="0" y="1487"/>
                      <a:pt x="0" y="1424"/>
                      <a:pt x="0" y="1361"/>
                    </a:cubicBezTo>
                    <a:cubicBezTo>
                      <a:pt x="144" y="1333"/>
                      <a:pt x="288" y="1305"/>
                      <a:pt x="431" y="1277"/>
                    </a:cubicBezTo>
                    <a:cubicBezTo>
                      <a:pt x="464" y="1272"/>
                      <a:pt x="495" y="1259"/>
                      <a:pt x="526" y="1250"/>
                    </a:cubicBezTo>
                    <a:cubicBezTo>
                      <a:pt x="554" y="1131"/>
                      <a:pt x="601" y="1017"/>
                      <a:pt x="667" y="914"/>
                    </a:cubicBezTo>
                    <a:cubicBezTo>
                      <a:pt x="663" y="901"/>
                      <a:pt x="662" y="887"/>
                      <a:pt x="656" y="875"/>
                    </a:cubicBezTo>
                    <a:cubicBezTo>
                      <a:pt x="577" y="740"/>
                      <a:pt x="498" y="605"/>
                      <a:pt x="419" y="470"/>
                    </a:cubicBezTo>
                    <a:cubicBezTo>
                      <a:pt x="464" y="425"/>
                      <a:pt x="508" y="381"/>
                      <a:pt x="553" y="337"/>
                    </a:cubicBezTo>
                    <a:cubicBezTo>
                      <a:pt x="677" y="419"/>
                      <a:pt x="801" y="502"/>
                      <a:pt x="925" y="585"/>
                    </a:cubicBezTo>
                    <a:cubicBezTo>
                      <a:pt x="939" y="594"/>
                      <a:pt x="953" y="602"/>
                      <a:pt x="968" y="610"/>
                    </a:cubicBezTo>
                    <a:cubicBezTo>
                      <a:pt x="992" y="596"/>
                      <a:pt x="1015" y="581"/>
                      <a:pt x="1039" y="567"/>
                    </a:cubicBezTo>
                    <a:cubicBezTo>
                      <a:pt x="1113" y="526"/>
                      <a:pt x="1193" y="497"/>
                      <a:pt x="1275" y="475"/>
                    </a:cubicBezTo>
                    <a:cubicBezTo>
                      <a:pt x="1289" y="471"/>
                      <a:pt x="1303" y="467"/>
                      <a:pt x="1318" y="466"/>
                    </a:cubicBezTo>
                    <a:cubicBezTo>
                      <a:pt x="1328" y="453"/>
                      <a:pt x="1338" y="441"/>
                      <a:pt x="1348" y="429"/>
                    </a:cubicBezTo>
                    <a:cubicBezTo>
                      <a:pt x="1353" y="423"/>
                      <a:pt x="1358" y="418"/>
                      <a:pt x="1359" y="411"/>
                    </a:cubicBezTo>
                    <a:cubicBezTo>
                      <a:pt x="1393" y="274"/>
                      <a:pt x="1427" y="137"/>
                      <a:pt x="1461" y="0"/>
                    </a:cubicBezTo>
                    <a:close/>
                    <a:moveTo>
                      <a:pt x="1493" y="930"/>
                    </a:moveTo>
                    <a:cubicBezTo>
                      <a:pt x="1426" y="937"/>
                      <a:pt x="1360" y="957"/>
                      <a:pt x="1301" y="988"/>
                    </a:cubicBezTo>
                    <a:cubicBezTo>
                      <a:pt x="1195" y="1043"/>
                      <a:pt x="1107" y="1133"/>
                      <a:pt x="1056" y="1240"/>
                    </a:cubicBezTo>
                    <a:cubicBezTo>
                      <a:pt x="1005" y="1343"/>
                      <a:pt x="989" y="1462"/>
                      <a:pt x="1008" y="1575"/>
                    </a:cubicBezTo>
                    <a:cubicBezTo>
                      <a:pt x="1031" y="1716"/>
                      <a:pt x="1112" y="1846"/>
                      <a:pt x="1228" y="1930"/>
                    </a:cubicBezTo>
                    <a:cubicBezTo>
                      <a:pt x="1337" y="2011"/>
                      <a:pt x="1476" y="2049"/>
                      <a:pt x="1611" y="2035"/>
                    </a:cubicBezTo>
                    <a:cubicBezTo>
                      <a:pt x="1752" y="2021"/>
                      <a:pt x="1886" y="1950"/>
                      <a:pt x="1978" y="1843"/>
                    </a:cubicBezTo>
                    <a:cubicBezTo>
                      <a:pt x="2070" y="1736"/>
                      <a:pt x="2118" y="1595"/>
                      <a:pt x="2111" y="1454"/>
                    </a:cubicBezTo>
                    <a:cubicBezTo>
                      <a:pt x="2104" y="1306"/>
                      <a:pt x="2034" y="1162"/>
                      <a:pt x="1922" y="1064"/>
                    </a:cubicBezTo>
                    <a:cubicBezTo>
                      <a:pt x="1806" y="962"/>
                      <a:pt x="1646" y="912"/>
                      <a:pt x="1493" y="9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4800"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3D5858-B7E7-49AF-8DA7-D5C61D95DD68}"/>
              </a:ext>
            </a:extLst>
          </p:cNvPr>
          <p:cNvGrpSpPr/>
          <p:nvPr/>
        </p:nvGrpSpPr>
        <p:grpSpPr>
          <a:xfrm>
            <a:off x="9347284" y="3003803"/>
            <a:ext cx="1444867" cy="1085536"/>
            <a:chOff x="9293665" y="3202695"/>
            <a:chExt cx="1444867" cy="1085536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97DE829-681C-46EB-8934-BF83723C2BEA}"/>
                </a:ext>
              </a:extLst>
            </p:cNvPr>
            <p:cNvSpPr/>
            <p:nvPr/>
          </p:nvSpPr>
          <p:spPr>
            <a:xfrm>
              <a:off x="9293665" y="3918899"/>
              <a:ext cx="14448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能力开放</a:t>
              </a:r>
              <a:endParaRPr lang="en-US" altLang="zh-CN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EF7F7B8E-4AEF-4CCA-878F-AFA81B432E47}"/>
                </a:ext>
              </a:extLst>
            </p:cNvPr>
            <p:cNvGrpSpPr/>
            <p:nvPr/>
          </p:nvGrpSpPr>
          <p:grpSpPr>
            <a:xfrm>
              <a:off x="9671343" y="3202695"/>
              <a:ext cx="689510" cy="689510"/>
              <a:chOff x="10452610" y="4223711"/>
              <a:chExt cx="768133" cy="768133"/>
            </a:xfrm>
            <a:solidFill>
              <a:srgbClr val="4472C4"/>
            </a:solidFill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C3463FDB-AD0D-4ED3-BEE5-135644B8DC47}"/>
                  </a:ext>
                </a:extLst>
              </p:cNvPr>
              <p:cNvSpPr/>
              <p:nvPr/>
            </p:nvSpPr>
            <p:spPr bwMode="auto">
              <a:xfrm>
                <a:off x="10452610" y="4223711"/>
                <a:ext cx="768133" cy="7681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36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endParaRPr>
              </a:p>
            </p:txBody>
          </p:sp>
          <p:sp>
            <p:nvSpPr>
              <p:cNvPr id="84" name="Freeform 73">
                <a:extLst>
                  <a:ext uri="{FF2B5EF4-FFF2-40B4-BE49-F238E27FC236}">
                    <a16:creationId xmlns:a16="http://schemas.microsoft.com/office/drawing/2014/main" id="{AD052C34-66BB-4F16-BE73-4150A92AA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92854" y="4338095"/>
                <a:ext cx="545775" cy="526069"/>
              </a:xfrm>
              <a:custGeom>
                <a:avLst/>
                <a:gdLst>
                  <a:gd name="T0" fmla="*/ 1799 w 2278"/>
                  <a:gd name="T1" fmla="*/ 879 h 2201"/>
                  <a:gd name="T2" fmla="*/ 1711 w 2278"/>
                  <a:gd name="T3" fmla="*/ 335 h 2201"/>
                  <a:gd name="T4" fmla="*/ 1363 w 2278"/>
                  <a:gd name="T5" fmla="*/ 315 h 2201"/>
                  <a:gd name="T6" fmla="*/ 1068 w 2278"/>
                  <a:gd name="T7" fmla="*/ 0 h 2201"/>
                  <a:gd name="T8" fmla="*/ 810 w 2278"/>
                  <a:gd name="T9" fmla="*/ 412 h 2201"/>
                  <a:gd name="T10" fmla="*/ 408 w 2278"/>
                  <a:gd name="T11" fmla="*/ 325 h 2201"/>
                  <a:gd name="T12" fmla="*/ 246 w 2278"/>
                  <a:gd name="T13" fmla="*/ 841 h 2201"/>
                  <a:gd name="T14" fmla="*/ 0 w 2278"/>
                  <a:gd name="T15" fmla="*/ 1138 h 2201"/>
                  <a:gd name="T16" fmla="*/ 338 w 2278"/>
                  <a:gd name="T17" fmla="*/ 1396 h 2201"/>
                  <a:gd name="T18" fmla="*/ 166 w 2278"/>
                  <a:gd name="T19" fmla="*/ 1885 h 2201"/>
                  <a:gd name="T20" fmla="*/ 769 w 2278"/>
                  <a:gd name="T21" fmla="*/ 1966 h 2201"/>
                  <a:gd name="T22" fmla="*/ 1053 w 2278"/>
                  <a:gd name="T23" fmla="*/ 2200 h 2201"/>
                  <a:gd name="T24" fmla="*/ 1081 w 2278"/>
                  <a:gd name="T25" fmla="*/ 2201 h 2201"/>
                  <a:gd name="T26" fmla="*/ 1184 w 2278"/>
                  <a:gd name="T27" fmla="*/ 1949 h 2201"/>
                  <a:gd name="T28" fmla="*/ 1666 w 2278"/>
                  <a:gd name="T29" fmla="*/ 1872 h 2201"/>
                  <a:gd name="T30" fmla="*/ 1874 w 2278"/>
                  <a:gd name="T31" fmla="*/ 1743 h 2201"/>
                  <a:gd name="T32" fmla="*/ 2060 w 2278"/>
                  <a:gd name="T33" fmla="*/ 1273 h 2201"/>
                  <a:gd name="T34" fmla="*/ 1940 w 2278"/>
                  <a:gd name="T35" fmla="*/ 1369 h 2201"/>
                  <a:gd name="T36" fmla="*/ 1385 w 2278"/>
                  <a:gd name="T37" fmla="*/ 1279 h 2201"/>
                  <a:gd name="T38" fmla="*/ 1837 w 2278"/>
                  <a:gd name="T39" fmla="*/ 1733 h 2201"/>
                  <a:gd name="T40" fmla="*/ 1302 w 2278"/>
                  <a:gd name="T41" fmla="*/ 1393 h 2201"/>
                  <a:gd name="T42" fmla="*/ 1433 w 2278"/>
                  <a:gd name="T43" fmla="*/ 1759 h 2201"/>
                  <a:gd name="T44" fmla="*/ 1193 w 2278"/>
                  <a:gd name="T45" fmla="*/ 1461 h 2201"/>
                  <a:gd name="T46" fmla="*/ 1156 w 2278"/>
                  <a:gd name="T47" fmla="*/ 1924 h 2201"/>
                  <a:gd name="T48" fmla="*/ 1053 w 2278"/>
                  <a:gd name="T49" fmla="*/ 1484 h 2201"/>
                  <a:gd name="T50" fmla="*/ 878 w 2278"/>
                  <a:gd name="T51" fmla="*/ 1857 h 2201"/>
                  <a:gd name="T52" fmla="*/ 804 w 2278"/>
                  <a:gd name="T53" fmla="*/ 1753 h 2201"/>
                  <a:gd name="T54" fmla="*/ 438 w 2278"/>
                  <a:gd name="T55" fmla="*/ 1789 h 2201"/>
                  <a:gd name="T56" fmla="*/ 369 w 2278"/>
                  <a:gd name="T57" fmla="*/ 1741 h 2201"/>
                  <a:gd name="T58" fmla="*/ 551 w 2278"/>
                  <a:gd name="T59" fmla="*/ 1362 h 2201"/>
                  <a:gd name="T60" fmla="*/ 447 w 2278"/>
                  <a:gd name="T61" fmla="*/ 1287 h 2201"/>
                  <a:gd name="T62" fmla="*/ 723 w 2278"/>
                  <a:gd name="T63" fmla="*/ 1153 h 2201"/>
                  <a:gd name="T64" fmla="*/ 253 w 2278"/>
                  <a:gd name="T65" fmla="*/ 1023 h 2201"/>
                  <a:gd name="T66" fmla="*/ 745 w 2278"/>
                  <a:gd name="T67" fmla="*/ 1014 h 2201"/>
                  <a:gd name="T68" fmla="*/ 386 w 2278"/>
                  <a:gd name="T69" fmla="*/ 736 h 2201"/>
                  <a:gd name="T70" fmla="*/ 813 w 2278"/>
                  <a:gd name="T71" fmla="*/ 904 h 2201"/>
                  <a:gd name="T72" fmla="*/ 701 w 2278"/>
                  <a:gd name="T73" fmla="*/ 530 h 2201"/>
                  <a:gd name="T74" fmla="*/ 944 w 2278"/>
                  <a:gd name="T75" fmla="*/ 815 h 2201"/>
                  <a:gd name="T76" fmla="*/ 996 w 2278"/>
                  <a:gd name="T77" fmla="*/ 287 h 2201"/>
                  <a:gd name="T78" fmla="*/ 1083 w 2278"/>
                  <a:gd name="T79" fmla="*/ 792 h 2201"/>
                  <a:gd name="T80" fmla="*/ 1253 w 2278"/>
                  <a:gd name="T81" fmla="*/ 424 h 2201"/>
                  <a:gd name="T82" fmla="*/ 1331 w 2278"/>
                  <a:gd name="T83" fmla="*/ 529 h 2201"/>
                  <a:gd name="T84" fmla="*/ 1558 w 2278"/>
                  <a:gd name="T85" fmla="*/ 488 h 2201"/>
                  <a:gd name="T86" fmla="*/ 1618 w 2278"/>
                  <a:gd name="T87" fmla="*/ 610 h 2201"/>
                  <a:gd name="T88" fmla="*/ 1586 w 2278"/>
                  <a:gd name="T89" fmla="*/ 914 h 2201"/>
                  <a:gd name="T90" fmla="*/ 1690 w 2278"/>
                  <a:gd name="T91" fmla="*/ 989 h 2201"/>
                  <a:gd name="T92" fmla="*/ 1414 w 2278"/>
                  <a:gd name="T93" fmla="*/ 1123 h 2201"/>
                  <a:gd name="T94" fmla="*/ 2028 w 2278"/>
                  <a:gd name="T95" fmla="*/ 1253 h 2201"/>
                  <a:gd name="T96" fmla="*/ 1292 w 2278"/>
                  <a:gd name="T97" fmla="*/ 936 h 2201"/>
                  <a:gd name="T98" fmla="*/ 1083 w 2278"/>
                  <a:gd name="T99" fmla="*/ 837 h 2201"/>
                  <a:gd name="T100" fmla="*/ 945 w 2278"/>
                  <a:gd name="T101" fmla="*/ 863 h 2201"/>
                  <a:gd name="T102" fmla="*/ 787 w 2278"/>
                  <a:gd name="T103" fmla="*/ 1031 h 2201"/>
                  <a:gd name="T104" fmla="*/ 787 w 2278"/>
                  <a:gd name="T105" fmla="*/ 1245 h 2201"/>
                  <a:gd name="T106" fmla="*/ 945 w 2278"/>
                  <a:gd name="T107" fmla="*/ 1412 h 2201"/>
                  <a:gd name="T108" fmla="*/ 1083 w 2278"/>
                  <a:gd name="T109" fmla="*/ 1439 h 2201"/>
                  <a:gd name="T110" fmla="*/ 1292 w 2278"/>
                  <a:gd name="T111" fmla="*/ 1340 h 2201"/>
                  <a:gd name="T112" fmla="*/ 1370 w 2278"/>
                  <a:gd name="T113" fmla="*/ 1138 h 2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78" h="2201">
                    <a:moveTo>
                      <a:pt x="2125" y="983"/>
                    </a:moveTo>
                    <a:cubicBezTo>
                      <a:pt x="2074" y="983"/>
                      <a:pt x="2030" y="1007"/>
                      <a:pt x="2002" y="1045"/>
                    </a:cubicBezTo>
                    <a:cubicBezTo>
                      <a:pt x="1787" y="929"/>
                      <a:pt x="1787" y="929"/>
                      <a:pt x="1787" y="929"/>
                    </a:cubicBezTo>
                    <a:cubicBezTo>
                      <a:pt x="1795" y="914"/>
                      <a:pt x="1799" y="897"/>
                      <a:pt x="1799" y="879"/>
                    </a:cubicBezTo>
                    <a:cubicBezTo>
                      <a:pt x="1799" y="828"/>
                      <a:pt x="1764" y="785"/>
                      <a:pt x="1715" y="773"/>
                    </a:cubicBezTo>
                    <a:cubicBezTo>
                      <a:pt x="1729" y="640"/>
                      <a:pt x="1729" y="640"/>
                      <a:pt x="1729" y="640"/>
                    </a:cubicBezTo>
                    <a:cubicBezTo>
                      <a:pt x="1805" y="630"/>
                      <a:pt x="1863" y="566"/>
                      <a:pt x="1863" y="488"/>
                    </a:cubicBezTo>
                    <a:cubicBezTo>
                      <a:pt x="1863" y="404"/>
                      <a:pt x="1795" y="335"/>
                      <a:pt x="1711" y="335"/>
                    </a:cubicBezTo>
                    <a:cubicBezTo>
                      <a:pt x="1645" y="335"/>
                      <a:pt x="1589" y="377"/>
                      <a:pt x="1567" y="435"/>
                    </a:cubicBezTo>
                    <a:cubicBezTo>
                      <a:pt x="1472" y="427"/>
                      <a:pt x="1472" y="427"/>
                      <a:pt x="1472" y="427"/>
                    </a:cubicBezTo>
                    <a:cubicBezTo>
                      <a:pt x="1472" y="426"/>
                      <a:pt x="1472" y="425"/>
                      <a:pt x="1472" y="424"/>
                    </a:cubicBezTo>
                    <a:cubicBezTo>
                      <a:pt x="1472" y="364"/>
                      <a:pt x="1423" y="315"/>
                      <a:pt x="1363" y="315"/>
                    </a:cubicBezTo>
                    <a:cubicBezTo>
                      <a:pt x="1334" y="315"/>
                      <a:pt x="1309" y="326"/>
                      <a:pt x="1289" y="343"/>
                    </a:cubicBezTo>
                    <a:cubicBezTo>
                      <a:pt x="1187" y="250"/>
                      <a:pt x="1187" y="250"/>
                      <a:pt x="1187" y="250"/>
                    </a:cubicBezTo>
                    <a:cubicBezTo>
                      <a:pt x="1208" y="223"/>
                      <a:pt x="1221" y="190"/>
                      <a:pt x="1221" y="153"/>
                    </a:cubicBezTo>
                    <a:cubicBezTo>
                      <a:pt x="1221" y="69"/>
                      <a:pt x="1153" y="0"/>
                      <a:pt x="1068" y="0"/>
                    </a:cubicBezTo>
                    <a:cubicBezTo>
                      <a:pt x="984" y="0"/>
                      <a:pt x="916" y="69"/>
                      <a:pt x="916" y="153"/>
                    </a:cubicBezTo>
                    <a:cubicBezTo>
                      <a:pt x="916" y="197"/>
                      <a:pt x="935" y="237"/>
                      <a:pt x="965" y="265"/>
                    </a:cubicBezTo>
                    <a:cubicBezTo>
                      <a:pt x="856" y="422"/>
                      <a:pt x="856" y="422"/>
                      <a:pt x="856" y="422"/>
                    </a:cubicBezTo>
                    <a:cubicBezTo>
                      <a:pt x="842" y="416"/>
                      <a:pt x="827" y="412"/>
                      <a:pt x="810" y="412"/>
                    </a:cubicBezTo>
                    <a:cubicBezTo>
                      <a:pt x="760" y="412"/>
                      <a:pt x="717" y="446"/>
                      <a:pt x="705" y="493"/>
                    </a:cubicBezTo>
                    <a:cubicBezTo>
                      <a:pt x="561" y="480"/>
                      <a:pt x="561" y="480"/>
                      <a:pt x="561" y="480"/>
                    </a:cubicBezTo>
                    <a:cubicBezTo>
                      <a:pt x="561" y="480"/>
                      <a:pt x="561" y="479"/>
                      <a:pt x="561" y="478"/>
                    </a:cubicBezTo>
                    <a:cubicBezTo>
                      <a:pt x="561" y="394"/>
                      <a:pt x="493" y="325"/>
                      <a:pt x="408" y="325"/>
                    </a:cubicBezTo>
                    <a:cubicBezTo>
                      <a:pt x="324" y="325"/>
                      <a:pt x="256" y="394"/>
                      <a:pt x="256" y="478"/>
                    </a:cubicBezTo>
                    <a:cubicBezTo>
                      <a:pt x="256" y="546"/>
                      <a:pt x="300" y="603"/>
                      <a:pt x="362" y="623"/>
                    </a:cubicBezTo>
                    <a:cubicBezTo>
                      <a:pt x="348" y="732"/>
                      <a:pt x="348" y="732"/>
                      <a:pt x="348" y="732"/>
                    </a:cubicBezTo>
                    <a:cubicBezTo>
                      <a:pt x="291" y="736"/>
                      <a:pt x="246" y="783"/>
                      <a:pt x="246" y="841"/>
                    </a:cubicBezTo>
                    <a:cubicBezTo>
                      <a:pt x="246" y="873"/>
                      <a:pt x="259" y="901"/>
                      <a:pt x="281" y="921"/>
                    </a:cubicBezTo>
                    <a:cubicBezTo>
                      <a:pt x="221" y="1002"/>
                      <a:pt x="221" y="1002"/>
                      <a:pt x="221" y="1002"/>
                    </a:cubicBezTo>
                    <a:cubicBezTo>
                      <a:pt x="201" y="991"/>
                      <a:pt x="177" y="985"/>
                      <a:pt x="153" y="985"/>
                    </a:cubicBezTo>
                    <a:cubicBezTo>
                      <a:pt x="68" y="985"/>
                      <a:pt x="0" y="1054"/>
                      <a:pt x="0" y="1138"/>
                    </a:cubicBezTo>
                    <a:cubicBezTo>
                      <a:pt x="0" y="1222"/>
                      <a:pt x="68" y="1291"/>
                      <a:pt x="153" y="1291"/>
                    </a:cubicBezTo>
                    <a:cubicBezTo>
                      <a:pt x="190" y="1291"/>
                      <a:pt x="225" y="1277"/>
                      <a:pt x="251" y="1254"/>
                    </a:cubicBezTo>
                    <a:cubicBezTo>
                      <a:pt x="354" y="1339"/>
                      <a:pt x="354" y="1339"/>
                      <a:pt x="354" y="1339"/>
                    </a:cubicBezTo>
                    <a:cubicBezTo>
                      <a:pt x="344" y="1356"/>
                      <a:pt x="338" y="1375"/>
                      <a:pt x="338" y="1396"/>
                    </a:cubicBezTo>
                    <a:cubicBezTo>
                      <a:pt x="338" y="1436"/>
                      <a:pt x="359" y="1471"/>
                      <a:pt x="392" y="1490"/>
                    </a:cubicBezTo>
                    <a:cubicBezTo>
                      <a:pt x="332" y="1733"/>
                      <a:pt x="332" y="1733"/>
                      <a:pt x="332" y="1733"/>
                    </a:cubicBezTo>
                    <a:cubicBezTo>
                      <a:pt x="328" y="1732"/>
                      <a:pt x="323" y="1732"/>
                      <a:pt x="319" y="1732"/>
                    </a:cubicBezTo>
                    <a:cubicBezTo>
                      <a:pt x="235" y="1732"/>
                      <a:pt x="166" y="1800"/>
                      <a:pt x="166" y="1885"/>
                    </a:cubicBezTo>
                    <a:cubicBezTo>
                      <a:pt x="166" y="1969"/>
                      <a:pt x="235" y="2038"/>
                      <a:pt x="319" y="2038"/>
                    </a:cubicBezTo>
                    <a:cubicBezTo>
                      <a:pt x="399" y="2038"/>
                      <a:pt x="464" y="1977"/>
                      <a:pt x="471" y="1899"/>
                    </a:cubicBezTo>
                    <a:cubicBezTo>
                      <a:pt x="664" y="1884"/>
                      <a:pt x="664" y="1884"/>
                      <a:pt x="664" y="1884"/>
                    </a:cubicBezTo>
                    <a:cubicBezTo>
                      <a:pt x="676" y="1931"/>
                      <a:pt x="718" y="1966"/>
                      <a:pt x="769" y="1966"/>
                    </a:cubicBezTo>
                    <a:cubicBezTo>
                      <a:pt x="802" y="1966"/>
                      <a:pt x="832" y="1951"/>
                      <a:pt x="852" y="1928"/>
                    </a:cubicBezTo>
                    <a:cubicBezTo>
                      <a:pt x="931" y="1982"/>
                      <a:pt x="931" y="1982"/>
                      <a:pt x="931" y="1982"/>
                    </a:cubicBezTo>
                    <a:cubicBezTo>
                      <a:pt x="921" y="2002"/>
                      <a:pt x="916" y="2024"/>
                      <a:pt x="916" y="2049"/>
                    </a:cubicBezTo>
                    <a:cubicBezTo>
                      <a:pt x="916" y="2128"/>
                      <a:pt x="976" y="2193"/>
                      <a:pt x="1053" y="2200"/>
                    </a:cubicBezTo>
                    <a:cubicBezTo>
                      <a:pt x="1053" y="2201"/>
                      <a:pt x="1053" y="2201"/>
                      <a:pt x="1053" y="2201"/>
                    </a:cubicBezTo>
                    <a:cubicBezTo>
                      <a:pt x="1056" y="2201"/>
                      <a:pt x="1056" y="2201"/>
                      <a:pt x="1056" y="2201"/>
                    </a:cubicBezTo>
                    <a:cubicBezTo>
                      <a:pt x="1060" y="2201"/>
                      <a:pt x="1064" y="2201"/>
                      <a:pt x="1068" y="2201"/>
                    </a:cubicBezTo>
                    <a:cubicBezTo>
                      <a:pt x="1073" y="2201"/>
                      <a:pt x="1077" y="2201"/>
                      <a:pt x="1081" y="2201"/>
                    </a:cubicBezTo>
                    <a:cubicBezTo>
                      <a:pt x="1083" y="2201"/>
                      <a:pt x="1083" y="2201"/>
                      <a:pt x="1083" y="2201"/>
                    </a:cubicBezTo>
                    <a:cubicBezTo>
                      <a:pt x="1083" y="2201"/>
                      <a:pt x="1083" y="2201"/>
                      <a:pt x="1083" y="2201"/>
                    </a:cubicBezTo>
                    <a:cubicBezTo>
                      <a:pt x="1161" y="2193"/>
                      <a:pt x="1221" y="2128"/>
                      <a:pt x="1221" y="2049"/>
                    </a:cubicBezTo>
                    <a:cubicBezTo>
                      <a:pt x="1221" y="2011"/>
                      <a:pt x="1207" y="1976"/>
                      <a:pt x="1184" y="1949"/>
                    </a:cubicBezTo>
                    <a:cubicBezTo>
                      <a:pt x="1268" y="1853"/>
                      <a:pt x="1268" y="1853"/>
                      <a:pt x="1268" y="1853"/>
                    </a:cubicBezTo>
                    <a:cubicBezTo>
                      <a:pt x="1285" y="1863"/>
                      <a:pt x="1304" y="1869"/>
                      <a:pt x="1324" y="1869"/>
                    </a:cubicBezTo>
                    <a:cubicBezTo>
                      <a:pt x="1364" y="1869"/>
                      <a:pt x="1399" y="1847"/>
                      <a:pt x="1418" y="1815"/>
                    </a:cubicBezTo>
                    <a:cubicBezTo>
                      <a:pt x="1666" y="1872"/>
                      <a:pt x="1666" y="1872"/>
                      <a:pt x="1666" y="1872"/>
                    </a:cubicBezTo>
                    <a:cubicBezTo>
                      <a:pt x="1665" y="1876"/>
                      <a:pt x="1665" y="1880"/>
                      <a:pt x="1665" y="1885"/>
                    </a:cubicBezTo>
                    <a:cubicBezTo>
                      <a:pt x="1665" y="1969"/>
                      <a:pt x="1734" y="2038"/>
                      <a:pt x="1818" y="2038"/>
                    </a:cubicBezTo>
                    <a:cubicBezTo>
                      <a:pt x="1902" y="2038"/>
                      <a:pt x="1971" y="1969"/>
                      <a:pt x="1971" y="1885"/>
                    </a:cubicBezTo>
                    <a:cubicBezTo>
                      <a:pt x="1971" y="1820"/>
                      <a:pt x="1931" y="1765"/>
                      <a:pt x="1874" y="1743"/>
                    </a:cubicBezTo>
                    <a:cubicBezTo>
                      <a:pt x="1893" y="1572"/>
                      <a:pt x="1893" y="1572"/>
                      <a:pt x="1893" y="1572"/>
                    </a:cubicBezTo>
                    <a:cubicBezTo>
                      <a:pt x="1949" y="1567"/>
                      <a:pt x="1994" y="1520"/>
                      <a:pt x="1994" y="1463"/>
                    </a:cubicBezTo>
                    <a:cubicBezTo>
                      <a:pt x="1994" y="1436"/>
                      <a:pt x="1984" y="1412"/>
                      <a:pt x="1969" y="1393"/>
                    </a:cubicBezTo>
                    <a:cubicBezTo>
                      <a:pt x="2060" y="1273"/>
                      <a:pt x="2060" y="1273"/>
                      <a:pt x="2060" y="1273"/>
                    </a:cubicBezTo>
                    <a:cubicBezTo>
                      <a:pt x="2080" y="1283"/>
                      <a:pt x="2102" y="1288"/>
                      <a:pt x="2125" y="1288"/>
                    </a:cubicBezTo>
                    <a:cubicBezTo>
                      <a:pt x="2209" y="1288"/>
                      <a:pt x="2278" y="1220"/>
                      <a:pt x="2278" y="1135"/>
                    </a:cubicBezTo>
                    <a:cubicBezTo>
                      <a:pt x="2278" y="1051"/>
                      <a:pt x="2209" y="983"/>
                      <a:pt x="2125" y="983"/>
                    </a:cubicBezTo>
                    <a:close/>
                    <a:moveTo>
                      <a:pt x="1940" y="1369"/>
                    </a:moveTo>
                    <a:cubicBezTo>
                      <a:pt x="1924" y="1359"/>
                      <a:pt x="1905" y="1353"/>
                      <a:pt x="1884" y="1353"/>
                    </a:cubicBezTo>
                    <a:cubicBezTo>
                      <a:pt x="1838" y="1353"/>
                      <a:pt x="1798" y="1383"/>
                      <a:pt x="1782" y="1424"/>
                    </a:cubicBezTo>
                    <a:cubicBezTo>
                      <a:pt x="1392" y="1262"/>
                      <a:pt x="1392" y="1262"/>
                      <a:pt x="1392" y="1262"/>
                    </a:cubicBezTo>
                    <a:cubicBezTo>
                      <a:pt x="1390" y="1268"/>
                      <a:pt x="1387" y="1273"/>
                      <a:pt x="1385" y="1279"/>
                    </a:cubicBezTo>
                    <a:cubicBezTo>
                      <a:pt x="1777" y="1441"/>
                      <a:pt x="1777" y="1441"/>
                      <a:pt x="1777" y="1441"/>
                    </a:cubicBezTo>
                    <a:cubicBezTo>
                      <a:pt x="1776" y="1448"/>
                      <a:pt x="1775" y="1455"/>
                      <a:pt x="1775" y="1463"/>
                    </a:cubicBezTo>
                    <a:cubicBezTo>
                      <a:pt x="1775" y="1513"/>
                      <a:pt x="1809" y="1555"/>
                      <a:pt x="1855" y="1568"/>
                    </a:cubicBezTo>
                    <a:cubicBezTo>
                      <a:pt x="1837" y="1733"/>
                      <a:pt x="1837" y="1733"/>
                      <a:pt x="1837" y="1733"/>
                    </a:cubicBezTo>
                    <a:cubicBezTo>
                      <a:pt x="1831" y="1733"/>
                      <a:pt x="1825" y="1732"/>
                      <a:pt x="1818" y="1732"/>
                    </a:cubicBezTo>
                    <a:cubicBezTo>
                      <a:pt x="1781" y="1732"/>
                      <a:pt x="1746" y="1746"/>
                      <a:pt x="1720" y="1768"/>
                    </a:cubicBezTo>
                    <a:cubicBezTo>
                      <a:pt x="1324" y="1372"/>
                      <a:pt x="1324" y="1372"/>
                      <a:pt x="1324" y="1372"/>
                    </a:cubicBezTo>
                    <a:cubicBezTo>
                      <a:pt x="1317" y="1379"/>
                      <a:pt x="1310" y="1386"/>
                      <a:pt x="1302" y="1393"/>
                    </a:cubicBezTo>
                    <a:cubicBezTo>
                      <a:pt x="1699" y="1789"/>
                      <a:pt x="1699" y="1789"/>
                      <a:pt x="1699" y="1789"/>
                    </a:cubicBezTo>
                    <a:cubicBezTo>
                      <a:pt x="1688" y="1803"/>
                      <a:pt x="1679" y="1818"/>
                      <a:pt x="1674" y="1835"/>
                    </a:cubicBezTo>
                    <a:cubicBezTo>
                      <a:pt x="1432" y="1779"/>
                      <a:pt x="1432" y="1779"/>
                      <a:pt x="1432" y="1779"/>
                    </a:cubicBezTo>
                    <a:cubicBezTo>
                      <a:pt x="1433" y="1773"/>
                      <a:pt x="1433" y="1766"/>
                      <a:pt x="1433" y="1759"/>
                    </a:cubicBezTo>
                    <a:cubicBezTo>
                      <a:pt x="1433" y="1699"/>
                      <a:pt x="1385" y="1650"/>
                      <a:pt x="1324" y="1650"/>
                    </a:cubicBezTo>
                    <a:cubicBezTo>
                      <a:pt x="1313" y="1650"/>
                      <a:pt x="1302" y="1652"/>
                      <a:pt x="1292" y="1655"/>
                    </a:cubicBezTo>
                    <a:cubicBezTo>
                      <a:pt x="1209" y="1454"/>
                      <a:pt x="1209" y="1454"/>
                      <a:pt x="1209" y="1454"/>
                    </a:cubicBezTo>
                    <a:cubicBezTo>
                      <a:pt x="1204" y="1457"/>
                      <a:pt x="1198" y="1459"/>
                      <a:pt x="1193" y="1461"/>
                    </a:cubicBezTo>
                    <a:cubicBezTo>
                      <a:pt x="1276" y="1662"/>
                      <a:pt x="1276" y="1662"/>
                      <a:pt x="1276" y="1662"/>
                    </a:cubicBezTo>
                    <a:cubicBezTo>
                      <a:pt x="1240" y="1680"/>
                      <a:pt x="1215" y="1717"/>
                      <a:pt x="1215" y="1759"/>
                    </a:cubicBezTo>
                    <a:cubicBezTo>
                      <a:pt x="1215" y="1786"/>
                      <a:pt x="1224" y="1810"/>
                      <a:pt x="1240" y="1828"/>
                    </a:cubicBezTo>
                    <a:cubicBezTo>
                      <a:pt x="1156" y="1924"/>
                      <a:pt x="1156" y="1924"/>
                      <a:pt x="1156" y="1924"/>
                    </a:cubicBezTo>
                    <a:cubicBezTo>
                      <a:pt x="1135" y="1909"/>
                      <a:pt x="1110" y="1899"/>
                      <a:pt x="1083" y="1897"/>
                    </a:cubicBezTo>
                    <a:cubicBezTo>
                      <a:pt x="1083" y="1484"/>
                      <a:pt x="1083" y="1484"/>
                      <a:pt x="1083" y="1484"/>
                    </a:cubicBezTo>
                    <a:cubicBezTo>
                      <a:pt x="1078" y="1484"/>
                      <a:pt x="1073" y="1484"/>
                      <a:pt x="1068" y="1484"/>
                    </a:cubicBezTo>
                    <a:cubicBezTo>
                      <a:pt x="1063" y="1484"/>
                      <a:pt x="1058" y="1484"/>
                      <a:pt x="1053" y="1484"/>
                    </a:cubicBezTo>
                    <a:cubicBezTo>
                      <a:pt x="1053" y="1897"/>
                      <a:pt x="1053" y="1897"/>
                      <a:pt x="1053" y="1897"/>
                    </a:cubicBezTo>
                    <a:cubicBezTo>
                      <a:pt x="1013" y="1901"/>
                      <a:pt x="977" y="1920"/>
                      <a:pt x="952" y="1950"/>
                    </a:cubicBezTo>
                    <a:cubicBezTo>
                      <a:pt x="871" y="1895"/>
                      <a:pt x="871" y="1895"/>
                      <a:pt x="871" y="1895"/>
                    </a:cubicBezTo>
                    <a:cubicBezTo>
                      <a:pt x="876" y="1883"/>
                      <a:pt x="878" y="1870"/>
                      <a:pt x="878" y="1857"/>
                    </a:cubicBezTo>
                    <a:cubicBezTo>
                      <a:pt x="878" y="1815"/>
                      <a:pt x="855" y="1779"/>
                      <a:pt x="820" y="1760"/>
                    </a:cubicBezTo>
                    <a:cubicBezTo>
                      <a:pt x="944" y="1461"/>
                      <a:pt x="944" y="1461"/>
                      <a:pt x="944" y="1461"/>
                    </a:cubicBezTo>
                    <a:cubicBezTo>
                      <a:pt x="939" y="1459"/>
                      <a:pt x="933" y="1457"/>
                      <a:pt x="928" y="1454"/>
                    </a:cubicBezTo>
                    <a:cubicBezTo>
                      <a:pt x="804" y="1753"/>
                      <a:pt x="804" y="1753"/>
                      <a:pt x="804" y="1753"/>
                    </a:cubicBezTo>
                    <a:cubicBezTo>
                      <a:pt x="793" y="1749"/>
                      <a:pt x="781" y="1747"/>
                      <a:pt x="769" y="1747"/>
                    </a:cubicBezTo>
                    <a:cubicBezTo>
                      <a:pt x="712" y="1747"/>
                      <a:pt x="666" y="1791"/>
                      <a:pt x="660" y="1846"/>
                    </a:cubicBezTo>
                    <a:cubicBezTo>
                      <a:pt x="470" y="1861"/>
                      <a:pt x="470" y="1861"/>
                      <a:pt x="470" y="1861"/>
                    </a:cubicBezTo>
                    <a:cubicBezTo>
                      <a:pt x="466" y="1834"/>
                      <a:pt x="454" y="1810"/>
                      <a:pt x="438" y="1789"/>
                    </a:cubicBezTo>
                    <a:cubicBezTo>
                      <a:pt x="835" y="1393"/>
                      <a:pt x="835" y="1393"/>
                      <a:pt x="835" y="1393"/>
                    </a:cubicBezTo>
                    <a:cubicBezTo>
                      <a:pt x="827" y="1386"/>
                      <a:pt x="820" y="1379"/>
                      <a:pt x="813" y="1372"/>
                    </a:cubicBezTo>
                    <a:cubicBezTo>
                      <a:pt x="417" y="1768"/>
                      <a:pt x="417" y="1768"/>
                      <a:pt x="417" y="1768"/>
                    </a:cubicBezTo>
                    <a:cubicBezTo>
                      <a:pt x="403" y="1756"/>
                      <a:pt x="387" y="1747"/>
                      <a:pt x="369" y="1741"/>
                    </a:cubicBezTo>
                    <a:cubicBezTo>
                      <a:pt x="428" y="1504"/>
                      <a:pt x="428" y="1504"/>
                      <a:pt x="428" y="1504"/>
                    </a:cubicBezTo>
                    <a:cubicBezTo>
                      <a:pt x="434" y="1505"/>
                      <a:pt x="440" y="1505"/>
                      <a:pt x="447" y="1505"/>
                    </a:cubicBezTo>
                    <a:cubicBezTo>
                      <a:pt x="507" y="1505"/>
                      <a:pt x="556" y="1457"/>
                      <a:pt x="556" y="1396"/>
                    </a:cubicBezTo>
                    <a:cubicBezTo>
                      <a:pt x="556" y="1384"/>
                      <a:pt x="554" y="1373"/>
                      <a:pt x="551" y="1362"/>
                    </a:cubicBezTo>
                    <a:cubicBezTo>
                      <a:pt x="752" y="1279"/>
                      <a:pt x="752" y="1279"/>
                      <a:pt x="752" y="1279"/>
                    </a:cubicBezTo>
                    <a:cubicBezTo>
                      <a:pt x="750" y="1273"/>
                      <a:pt x="747" y="1268"/>
                      <a:pt x="745" y="1262"/>
                    </a:cubicBezTo>
                    <a:cubicBezTo>
                      <a:pt x="544" y="1345"/>
                      <a:pt x="544" y="1345"/>
                      <a:pt x="544" y="1345"/>
                    </a:cubicBezTo>
                    <a:cubicBezTo>
                      <a:pt x="525" y="1311"/>
                      <a:pt x="489" y="1287"/>
                      <a:pt x="447" y="1287"/>
                    </a:cubicBezTo>
                    <a:cubicBezTo>
                      <a:pt x="421" y="1287"/>
                      <a:pt x="397" y="1296"/>
                      <a:pt x="379" y="1311"/>
                    </a:cubicBezTo>
                    <a:cubicBezTo>
                      <a:pt x="277" y="1226"/>
                      <a:pt x="277" y="1226"/>
                      <a:pt x="277" y="1226"/>
                    </a:cubicBezTo>
                    <a:cubicBezTo>
                      <a:pt x="292" y="1205"/>
                      <a:pt x="302" y="1180"/>
                      <a:pt x="305" y="1153"/>
                    </a:cubicBezTo>
                    <a:cubicBezTo>
                      <a:pt x="723" y="1153"/>
                      <a:pt x="723" y="1153"/>
                      <a:pt x="723" y="1153"/>
                    </a:cubicBezTo>
                    <a:cubicBezTo>
                      <a:pt x="722" y="1148"/>
                      <a:pt x="722" y="1143"/>
                      <a:pt x="722" y="1138"/>
                    </a:cubicBezTo>
                    <a:cubicBezTo>
                      <a:pt x="722" y="1133"/>
                      <a:pt x="722" y="1128"/>
                      <a:pt x="723" y="1123"/>
                    </a:cubicBezTo>
                    <a:cubicBezTo>
                      <a:pt x="305" y="1123"/>
                      <a:pt x="305" y="1123"/>
                      <a:pt x="305" y="1123"/>
                    </a:cubicBezTo>
                    <a:cubicBezTo>
                      <a:pt x="301" y="1083"/>
                      <a:pt x="281" y="1048"/>
                      <a:pt x="253" y="1023"/>
                    </a:cubicBezTo>
                    <a:cubicBezTo>
                      <a:pt x="312" y="942"/>
                      <a:pt x="312" y="942"/>
                      <a:pt x="312" y="942"/>
                    </a:cubicBezTo>
                    <a:cubicBezTo>
                      <a:pt x="325" y="947"/>
                      <a:pt x="340" y="950"/>
                      <a:pt x="355" y="950"/>
                    </a:cubicBezTo>
                    <a:cubicBezTo>
                      <a:pt x="397" y="950"/>
                      <a:pt x="433" y="927"/>
                      <a:pt x="451" y="892"/>
                    </a:cubicBezTo>
                    <a:cubicBezTo>
                      <a:pt x="745" y="1014"/>
                      <a:pt x="745" y="1014"/>
                      <a:pt x="745" y="1014"/>
                    </a:cubicBezTo>
                    <a:cubicBezTo>
                      <a:pt x="747" y="1008"/>
                      <a:pt x="750" y="1003"/>
                      <a:pt x="752" y="997"/>
                    </a:cubicBezTo>
                    <a:cubicBezTo>
                      <a:pt x="458" y="875"/>
                      <a:pt x="458" y="875"/>
                      <a:pt x="458" y="875"/>
                    </a:cubicBezTo>
                    <a:cubicBezTo>
                      <a:pt x="462" y="865"/>
                      <a:pt x="464" y="853"/>
                      <a:pt x="464" y="841"/>
                    </a:cubicBezTo>
                    <a:cubicBezTo>
                      <a:pt x="464" y="792"/>
                      <a:pt x="431" y="750"/>
                      <a:pt x="386" y="736"/>
                    </a:cubicBezTo>
                    <a:cubicBezTo>
                      <a:pt x="399" y="630"/>
                      <a:pt x="399" y="630"/>
                      <a:pt x="399" y="630"/>
                    </a:cubicBezTo>
                    <a:cubicBezTo>
                      <a:pt x="402" y="630"/>
                      <a:pt x="405" y="631"/>
                      <a:pt x="408" y="631"/>
                    </a:cubicBezTo>
                    <a:cubicBezTo>
                      <a:pt x="445" y="631"/>
                      <a:pt x="479" y="618"/>
                      <a:pt x="505" y="596"/>
                    </a:cubicBezTo>
                    <a:cubicBezTo>
                      <a:pt x="813" y="904"/>
                      <a:pt x="813" y="904"/>
                      <a:pt x="813" y="904"/>
                    </a:cubicBezTo>
                    <a:cubicBezTo>
                      <a:pt x="820" y="897"/>
                      <a:pt x="827" y="889"/>
                      <a:pt x="835" y="883"/>
                    </a:cubicBezTo>
                    <a:cubicBezTo>
                      <a:pt x="527" y="575"/>
                      <a:pt x="527" y="575"/>
                      <a:pt x="527" y="575"/>
                    </a:cubicBezTo>
                    <a:cubicBezTo>
                      <a:pt x="540" y="558"/>
                      <a:pt x="550" y="539"/>
                      <a:pt x="556" y="518"/>
                    </a:cubicBezTo>
                    <a:cubicBezTo>
                      <a:pt x="701" y="530"/>
                      <a:pt x="701" y="530"/>
                      <a:pt x="701" y="530"/>
                    </a:cubicBezTo>
                    <a:cubicBezTo>
                      <a:pt x="706" y="587"/>
                      <a:pt x="753" y="631"/>
                      <a:pt x="810" y="631"/>
                    </a:cubicBezTo>
                    <a:cubicBezTo>
                      <a:pt x="823" y="631"/>
                      <a:pt x="835" y="628"/>
                      <a:pt x="846" y="624"/>
                    </a:cubicBezTo>
                    <a:cubicBezTo>
                      <a:pt x="928" y="822"/>
                      <a:pt x="928" y="822"/>
                      <a:pt x="928" y="822"/>
                    </a:cubicBezTo>
                    <a:cubicBezTo>
                      <a:pt x="933" y="819"/>
                      <a:pt x="939" y="817"/>
                      <a:pt x="944" y="815"/>
                    </a:cubicBezTo>
                    <a:cubicBezTo>
                      <a:pt x="863" y="617"/>
                      <a:pt x="863" y="617"/>
                      <a:pt x="863" y="617"/>
                    </a:cubicBezTo>
                    <a:cubicBezTo>
                      <a:pt x="896" y="599"/>
                      <a:pt x="919" y="563"/>
                      <a:pt x="919" y="521"/>
                    </a:cubicBezTo>
                    <a:cubicBezTo>
                      <a:pt x="919" y="491"/>
                      <a:pt x="907" y="464"/>
                      <a:pt x="887" y="444"/>
                    </a:cubicBezTo>
                    <a:cubicBezTo>
                      <a:pt x="996" y="287"/>
                      <a:pt x="996" y="287"/>
                      <a:pt x="996" y="287"/>
                    </a:cubicBezTo>
                    <a:cubicBezTo>
                      <a:pt x="1013" y="297"/>
                      <a:pt x="1033" y="303"/>
                      <a:pt x="1053" y="305"/>
                    </a:cubicBezTo>
                    <a:cubicBezTo>
                      <a:pt x="1053" y="792"/>
                      <a:pt x="1053" y="792"/>
                      <a:pt x="1053" y="792"/>
                    </a:cubicBezTo>
                    <a:cubicBezTo>
                      <a:pt x="1058" y="792"/>
                      <a:pt x="1063" y="792"/>
                      <a:pt x="1068" y="792"/>
                    </a:cubicBezTo>
                    <a:cubicBezTo>
                      <a:pt x="1073" y="792"/>
                      <a:pt x="1078" y="792"/>
                      <a:pt x="1083" y="792"/>
                    </a:cubicBezTo>
                    <a:cubicBezTo>
                      <a:pt x="1083" y="305"/>
                      <a:pt x="1083" y="305"/>
                      <a:pt x="1083" y="305"/>
                    </a:cubicBezTo>
                    <a:cubicBezTo>
                      <a:pt x="1112" y="302"/>
                      <a:pt x="1138" y="292"/>
                      <a:pt x="1159" y="276"/>
                    </a:cubicBezTo>
                    <a:cubicBezTo>
                      <a:pt x="1266" y="373"/>
                      <a:pt x="1266" y="373"/>
                      <a:pt x="1266" y="373"/>
                    </a:cubicBezTo>
                    <a:cubicBezTo>
                      <a:pt x="1258" y="388"/>
                      <a:pt x="1253" y="406"/>
                      <a:pt x="1253" y="424"/>
                    </a:cubicBezTo>
                    <a:cubicBezTo>
                      <a:pt x="1253" y="467"/>
                      <a:pt x="1278" y="504"/>
                      <a:pt x="1314" y="522"/>
                    </a:cubicBezTo>
                    <a:cubicBezTo>
                      <a:pt x="1193" y="815"/>
                      <a:pt x="1193" y="815"/>
                      <a:pt x="1193" y="815"/>
                    </a:cubicBezTo>
                    <a:cubicBezTo>
                      <a:pt x="1198" y="817"/>
                      <a:pt x="1204" y="819"/>
                      <a:pt x="1209" y="822"/>
                    </a:cubicBezTo>
                    <a:cubicBezTo>
                      <a:pt x="1331" y="529"/>
                      <a:pt x="1331" y="529"/>
                      <a:pt x="1331" y="529"/>
                    </a:cubicBezTo>
                    <a:cubicBezTo>
                      <a:pt x="1341" y="532"/>
                      <a:pt x="1351" y="533"/>
                      <a:pt x="1363" y="533"/>
                    </a:cubicBezTo>
                    <a:cubicBezTo>
                      <a:pt x="1409" y="533"/>
                      <a:pt x="1448" y="505"/>
                      <a:pt x="1464" y="464"/>
                    </a:cubicBezTo>
                    <a:cubicBezTo>
                      <a:pt x="1559" y="472"/>
                      <a:pt x="1559" y="472"/>
                      <a:pt x="1559" y="472"/>
                    </a:cubicBezTo>
                    <a:cubicBezTo>
                      <a:pt x="1558" y="477"/>
                      <a:pt x="1558" y="483"/>
                      <a:pt x="1558" y="488"/>
                    </a:cubicBezTo>
                    <a:cubicBezTo>
                      <a:pt x="1558" y="527"/>
                      <a:pt x="1572" y="562"/>
                      <a:pt x="1596" y="589"/>
                    </a:cubicBezTo>
                    <a:cubicBezTo>
                      <a:pt x="1302" y="883"/>
                      <a:pt x="1302" y="883"/>
                      <a:pt x="1302" y="883"/>
                    </a:cubicBezTo>
                    <a:cubicBezTo>
                      <a:pt x="1310" y="889"/>
                      <a:pt x="1317" y="897"/>
                      <a:pt x="1324" y="904"/>
                    </a:cubicBezTo>
                    <a:cubicBezTo>
                      <a:pt x="1618" y="610"/>
                      <a:pt x="1618" y="610"/>
                      <a:pt x="1618" y="610"/>
                    </a:cubicBezTo>
                    <a:cubicBezTo>
                      <a:pt x="1639" y="625"/>
                      <a:pt x="1664" y="636"/>
                      <a:pt x="1691" y="640"/>
                    </a:cubicBezTo>
                    <a:cubicBezTo>
                      <a:pt x="1678" y="771"/>
                      <a:pt x="1678" y="771"/>
                      <a:pt x="1678" y="771"/>
                    </a:cubicBezTo>
                    <a:cubicBezTo>
                      <a:pt x="1623" y="777"/>
                      <a:pt x="1581" y="823"/>
                      <a:pt x="1581" y="879"/>
                    </a:cubicBezTo>
                    <a:cubicBezTo>
                      <a:pt x="1581" y="891"/>
                      <a:pt x="1583" y="903"/>
                      <a:pt x="1586" y="914"/>
                    </a:cubicBezTo>
                    <a:cubicBezTo>
                      <a:pt x="1385" y="997"/>
                      <a:pt x="1385" y="997"/>
                      <a:pt x="1385" y="997"/>
                    </a:cubicBezTo>
                    <a:cubicBezTo>
                      <a:pt x="1387" y="1003"/>
                      <a:pt x="1390" y="1008"/>
                      <a:pt x="1392" y="1014"/>
                    </a:cubicBezTo>
                    <a:cubicBezTo>
                      <a:pt x="1593" y="930"/>
                      <a:pt x="1593" y="930"/>
                      <a:pt x="1593" y="930"/>
                    </a:cubicBezTo>
                    <a:cubicBezTo>
                      <a:pt x="1612" y="965"/>
                      <a:pt x="1648" y="989"/>
                      <a:pt x="1690" y="989"/>
                    </a:cubicBezTo>
                    <a:cubicBezTo>
                      <a:pt x="1719" y="989"/>
                      <a:pt x="1745" y="978"/>
                      <a:pt x="1764" y="960"/>
                    </a:cubicBezTo>
                    <a:cubicBezTo>
                      <a:pt x="1983" y="1078"/>
                      <a:pt x="1983" y="1078"/>
                      <a:pt x="1983" y="1078"/>
                    </a:cubicBezTo>
                    <a:cubicBezTo>
                      <a:pt x="1978" y="1092"/>
                      <a:pt x="1974" y="1107"/>
                      <a:pt x="1973" y="1123"/>
                    </a:cubicBezTo>
                    <a:cubicBezTo>
                      <a:pt x="1414" y="1123"/>
                      <a:pt x="1414" y="1123"/>
                      <a:pt x="1414" y="1123"/>
                    </a:cubicBezTo>
                    <a:cubicBezTo>
                      <a:pt x="1415" y="1128"/>
                      <a:pt x="1415" y="1133"/>
                      <a:pt x="1415" y="1138"/>
                    </a:cubicBezTo>
                    <a:cubicBezTo>
                      <a:pt x="1415" y="1143"/>
                      <a:pt x="1415" y="1148"/>
                      <a:pt x="1414" y="1153"/>
                    </a:cubicBezTo>
                    <a:cubicBezTo>
                      <a:pt x="1973" y="1153"/>
                      <a:pt x="1973" y="1153"/>
                      <a:pt x="1973" y="1153"/>
                    </a:cubicBezTo>
                    <a:cubicBezTo>
                      <a:pt x="1978" y="1193"/>
                      <a:pt x="1998" y="1229"/>
                      <a:pt x="2028" y="1253"/>
                    </a:cubicBezTo>
                    <a:lnTo>
                      <a:pt x="1940" y="1369"/>
                    </a:lnTo>
                    <a:close/>
                    <a:moveTo>
                      <a:pt x="1350" y="1031"/>
                    </a:moveTo>
                    <a:cubicBezTo>
                      <a:pt x="1348" y="1025"/>
                      <a:pt x="1345" y="1020"/>
                      <a:pt x="1343" y="1014"/>
                    </a:cubicBezTo>
                    <a:cubicBezTo>
                      <a:pt x="1330" y="985"/>
                      <a:pt x="1313" y="959"/>
                      <a:pt x="1292" y="936"/>
                    </a:cubicBezTo>
                    <a:cubicBezTo>
                      <a:pt x="1285" y="928"/>
                      <a:pt x="1278" y="921"/>
                      <a:pt x="1270" y="915"/>
                    </a:cubicBezTo>
                    <a:cubicBezTo>
                      <a:pt x="1247" y="894"/>
                      <a:pt x="1221" y="876"/>
                      <a:pt x="1192" y="863"/>
                    </a:cubicBezTo>
                    <a:cubicBezTo>
                      <a:pt x="1186" y="861"/>
                      <a:pt x="1181" y="858"/>
                      <a:pt x="1175" y="856"/>
                    </a:cubicBezTo>
                    <a:cubicBezTo>
                      <a:pt x="1147" y="845"/>
                      <a:pt x="1116" y="839"/>
                      <a:pt x="1083" y="837"/>
                    </a:cubicBezTo>
                    <a:cubicBezTo>
                      <a:pt x="1079" y="837"/>
                      <a:pt x="1073" y="837"/>
                      <a:pt x="1068" y="837"/>
                    </a:cubicBezTo>
                    <a:cubicBezTo>
                      <a:pt x="1063" y="837"/>
                      <a:pt x="1058" y="837"/>
                      <a:pt x="1053" y="837"/>
                    </a:cubicBezTo>
                    <a:cubicBezTo>
                      <a:pt x="1021" y="839"/>
                      <a:pt x="990" y="845"/>
                      <a:pt x="962" y="856"/>
                    </a:cubicBezTo>
                    <a:cubicBezTo>
                      <a:pt x="956" y="858"/>
                      <a:pt x="950" y="861"/>
                      <a:pt x="945" y="863"/>
                    </a:cubicBezTo>
                    <a:cubicBezTo>
                      <a:pt x="916" y="876"/>
                      <a:pt x="890" y="894"/>
                      <a:pt x="866" y="915"/>
                    </a:cubicBezTo>
                    <a:cubicBezTo>
                      <a:pt x="859" y="921"/>
                      <a:pt x="852" y="928"/>
                      <a:pt x="845" y="936"/>
                    </a:cubicBezTo>
                    <a:cubicBezTo>
                      <a:pt x="824" y="959"/>
                      <a:pt x="807" y="985"/>
                      <a:pt x="794" y="1014"/>
                    </a:cubicBezTo>
                    <a:cubicBezTo>
                      <a:pt x="791" y="1020"/>
                      <a:pt x="789" y="1025"/>
                      <a:pt x="787" y="1031"/>
                    </a:cubicBezTo>
                    <a:cubicBezTo>
                      <a:pt x="776" y="1060"/>
                      <a:pt x="769" y="1091"/>
                      <a:pt x="768" y="1123"/>
                    </a:cubicBezTo>
                    <a:cubicBezTo>
                      <a:pt x="767" y="1128"/>
                      <a:pt x="767" y="1133"/>
                      <a:pt x="767" y="1138"/>
                    </a:cubicBezTo>
                    <a:cubicBezTo>
                      <a:pt x="767" y="1143"/>
                      <a:pt x="767" y="1148"/>
                      <a:pt x="768" y="1153"/>
                    </a:cubicBezTo>
                    <a:cubicBezTo>
                      <a:pt x="769" y="1185"/>
                      <a:pt x="776" y="1216"/>
                      <a:pt x="787" y="1245"/>
                    </a:cubicBezTo>
                    <a:cubicBezTo>
                      <a:pt x="789" y="1250"/>
                      <a:pt x="791" y="1256"/>
                      <a:pt x="794" y="1261"/>
                    </a:cubicBezTo>
                    <a:cubicBezTo>
                      <a:pt x="807" y="1290"/>
                      <a:pt x="824" y="1317"/>
                      <a:pt x="845" y="1340"/>
                    </a:cubicBezTo>
                    <a:cubicBezTo>
                      <a:pt x="852" y="1347"/>
                      <a:pt x="859" y="1354"/>
                      <a:pt x="866" y="1361"/>
                    </a:cubicBezTo>
                    <a:cubicBezTo>
                      <a:pt x="890" y="1382"/>
                      <a:pt x="916" y="1399"/>
                      <a:pt x="945" y="1412"/>
                    </a:cubicBezTo>
                    <a:cubicBezTo>
                      <a:pt x="950" y="1415"/>
                      <a:pt x="956" y="1417"/>
                      <a:pt x="962" y="1419"/>
                    </a:cubicBezTo>
                    <a:cubicBezTo>
                      <a:pt x="990" y="1430"/>
                      <a:pt x="1021" y="1437"/>
                      <a:pt x="1053" y="1439"/>
                    </a:cubicBezTo>
                    <a:cubicBezTo>
                      <a:pt x="1058" y="1439"/>
                      <a:pt x="1063" y="1439"/>
                      <a:pt x="1068" y="1439"/>
                    </a:cubicBezTo>
                    <a:cubicBezTo>
                      <a:pt x="1073" y="1439"/>
                      <a:pt x="1079" y="1439"/>
                      <a:pt x="1083" y="1439"/>
                    </a:cubicBezTo>
                    <a:cubicBezTo>
                      <a:pt x="1116" y="1437"/>
                      <a:pt x="1147" y="1430"/>
                      <a:pt x="1175" y="1419"/>
                    </a:cubicBezTo>
                    <a:cubicBezTo>
                      <a:pt x="1181" y="1417"/>
                      <a:pt x="1186" y="1415"/>
                      <a:pt x="1192" y="1412"/>
                    </a:cubicBezTo>
                    <a:cubicBezTo>
                      <a:pt x="1221" y="1399"/>
                      <a:pt x="1247" y="1382"/>
                      <a:pt x="1270" y="1361"/>
                    </a:cubicBezTo>
                    <a:cubicBezTo>
                      <a:pt x="1278" y="1354"/>
                      <a:pt x="1285" y="1347"/>
                      <a:pt x="1292" y="1340"/>
                    </a:cubicBezTo>
                    <a:cubicBezTo>
                      <a:pt x="1313" y="1317"/>
                      <a:pt x="1330" y="1290"/>
                      <a:pt x="1343" y="1261"/>
                    </a:cubicBezTo>
                    <a:cubicBezTo>
                      <a:pt x="1345" y="1256"/>
                      <a:pt x="1348" y="1250"/>
                      <a:pt x="1350" y="1245"/>
                    </a:cubicBezTo>
                    <a:cubicBezTo>
                      <a:pt x="1361" y="1216"/>
                      <a:pt x="1368" y="1185"/>
                      <a:pt x="1369" y="1153"/>
                    </a:cubicBezTo>
                    <a:cubicBezTo>
                      <a:pt x="1369" y="1148"/>
                      <a:pt x="1370" y="1143"/>
                      <a:pt x="1370" y="1138"/>
                    </a:cubicBezTo>
                    <a:cubicBezTo>
                      <a:pt x="1370" y="1133"/>
                      <a:pt x="1369" y="1128"/>
                      <a:pt x="1369" y="1123"/>
                    </a:cubicBezTo>
                    <a:cubicBezTo>
                      <a:pt x="1368" y="1091"/>
                      <a:pt x="1361" y="1060"/>
                      <a:pt x="1350" y="10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5400">
                  <a:solidFill>
                    <a:srgbClr val="505050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30DCEB-9213-4F2A-B930-62327A754E42}"/>
              </a:ext>
            </a:extLst>
          </p:cNvPr>
          <p:cNvGrpSpPr/>
          <p:nvPr/>
        </p:nvGrpSpPr>
        <p:grpSpPr>
          <a:xfrm>
            <a:off x="7347284" y="2963961"/>
            <a:ext cx="1444867" cy="1165221"/>
            <a:chOff x="3214598" y="1087563"/>
            <a:chExt cx="1444867" cy="1165221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83745DB-EF47-4330-91D1-F4805F9678D5}"/>
                </a:ext>
              </a:extLst>
            </p:cNvPr>
            <p:cNvSpPr/>
            <p:nvPr/>
          </p:nvSpPr>
          <p:spPr>
            <a:xfrm>
              <a:off x="3214598" y="1852674"/>
              <a:ext cx="14448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数据服务</a:t>
              </a:r>
              <a:endParaRPr lang="en-US" altLang="zh-CN" sz="20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4B15648B-1A7A-4E24-8F1B-437927BB7E92}"/>
                </a:ext>
              </a:extLst>
            </p:cNvPr>
            <p:cNvGrpSpPr/>
            <p:nvPr/>
          </p:nvGrpSpPr>
          <p:grpSpPr>
            <a:xfrm>
              <a:off x="3592276" y="1087563"/>
              <a:ext cx="689510" cy="689510"/>
              <a:chOff x="6618975" y="3306852"/>
              <a:chExt cx="576100" cy="576100"/>
            </a:xfrm>
            <a:solidFill>
              <a:srgbClr val="4472C4"/>
            </a:solidFill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C863ED85-D84E-44B6-9E59-911B8BB3ABE4}"/>
                  </a:ext>
                </a:extLst>
              </p:cNvPr>
              <p:cNvSpPr/>
              <p:nvPr/>
            </p:nvSpPr>
            <p:spPr bwMode="auto">
              <a:xfrm>
                <a:off x="6618975" y="3306852"/>
                <a:ext cx="576100" cy="576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3600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endParaRPr>
              </a:p>
            </p:txBody>
          </p:sp>
          <p:grpSp>
            <p:nvGrpSpPr>
              <p:cNvPr id="87" name="Group 46">
                <a:extLst>
                  <a:ext uri="{FF2B5EF4-FFF2-40B4-BE49-F238E27FC236}">
                    <a16:creationId xmlns:a16="http://schemas.microsoft.com/office/drawing/2014/main" id="{DFFE822E-6A60-46EC-8E3E-9EA56272D643}"/>
                  </a:ext>
                </a:extLst>
              </p:cNvPr>
              <p:cNvGrpSpPr/>
              <p:nvPr/>
            </p:nvGrpSpPr>
            <p:grpSpPr>
              <a:xfrm>
                <a:off x="6741644" y="3453535"/>
                <a:ext cx="341757" cy="282196"/>
                <a:chOff x="7200839" y="1790292"/>
                <a:chExt cx="795921" cy="623870"/>
              </a:xfrm>
              <a:grpFill/>
            </p:grpSpPr>
            <p:sp>
              <p:nvSpPr>
                <p:cNvPr id="88" name="Freeform 47">
                  <a:extLst>
                    <a:ext uri="{FF2B5EF4-FFF2-40B4-BE49-F238E27FC236}">
                      <a16:creationId xmlns:a16="http://schemas.microsoft.com/office/drawing/2014/main" id="{D995DDD7-87CD-4B48-BC37-FD47AF4AFA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5971" y="1790292"/>
                  <a:ext cx="760789" cy="434110"/>
                </a:xfrm>
                <a:custGeom>
                  <a:avLst/>
                  <a:gdLst>
                    <a:gd name="T0" fmla="*/ 295 w 628"/>
                    <a:gd name="T1" fmla="*/ 232 h 334"/>
                    <a:gd name="T2" fmla="*/ 295 w 628"/>
                    <a:gd name="T3" fmla="*/ 232 h 334"/>
                    <a:gd name="T4" fmla="*/ 295 w 628"/>
                    <a:gd name="T5" fmla="*/ 232 h 334"/>
                    <a:gd name="T6" fmla="*/ 295 w 628"/>
                    <a:gd name="T7" fmla="*/ 232 h 334"/>
                    <a:gd name="T8" fmla="*/ 430 w 628"/>
                    <a:gd name="T9" fmla="*/ 334 h 334"/>
                    <a:gd name="T10" fmla="*/ 628 w 628"/>
                    <a:gd name="T11" fmla="*/ 218 h 334"/>
                    <a:gd name="T12" fmla="*/ 494 w 628"/>
                    <a:gd name="T13" fmla="*/ 114 h 334"/>
                    <a:gd name="T14" fmla="*/ 305 w 628"/>
                    <a:gd name="T15" fmla="*/ 225 h 334"/>
                    <a:gd name="T16" fmla="*/ 305 w 628"/>
                    <a:gd name="T17" fmla="*/ 3 h 334"/>
                    <a:gd name="T18" fmla="*/ 494 w 628"/>
                    <a:gd name="T19" fmla="*/ 114 h 334"/>
                    <a:gd name="T20" fmla="*/ 600 w 628"/>
                    <a:gd name="T21" fmla="*/ 102 h 334"/>
                    <a:gd name="T22" fmla="*/ 437 w 628"/>
                    <a:gd name="T23" fmla="*/ 7 h 334"/>
                    <a:gd name="T24" fmla="*/ 305 w 628"/>
                    <a:gd name="T25" fmla="*/ 0 h 334"/>
                    <a:gd name="T26" fmla="*/ 305 w 628"/>
                    <a:gd name="T27" fmla="*/ 0 h 334"/>
                    <a:gd name="T28" fmla="*/ 302 w 628"/>
                    <a:gd name="T29" fmla="*/ 0 h 334"/>
                    <a:gd name="T30" fmla="*/ 300 w 628"/>
                    <a:gd name="T31" fmla="*/ 0 h 334"/>
                    <a:gd name="T32" fmla="*/ 295 w 628"/>
                    <a:gd name="T33" fmla="*/ 0 h 334"/>
                    <a:gd name="T34" fmla="*/ 295 w 628"/>
                    <a:gd name="T35" fmla="*/ 0 h 334"/>
                    <a:gd name="T36" fmla="*/ 165 w 628"/>
                    <a:gd name="T37" fmla="*/ 7 h 334"/>
                    <a:gd name="T38" fmla="*/ 0 w 628"/>
                    <a:gd name="T39" fmla="*/ 102 h 334"/>
                    <a:gd name="T40" fmla="*/ 108 w 628"/>
                    <a:gd name="T41" fmla="*/ 114 h 334"/>
                    <a:gd name="T42" fmla="*/ 295 w 628"/>
                    <a:gd name="T43" fmla="*/ 3 h 334"/>
                    <a:gd name="T44" fmla="*/ 295 w 628"/>
                    <a:gd name="T45" fmla="*/ 232 h 334"/>
                    <a:gd name="T46" fmla="*/ 295 w 628"/>
                    <a:gd name="T47" fmla="*/ 232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28" h="334">
                      <a:moveTo>
                        <a:pt x="295" y="232"/>
                      </a:moveTo>
                      <a:lnTo>
                        <a:pt x="295" y="232"/>
                      </a:lnTo>
                      <a:lnTo>
                        <a:pt x="295" y="232"/>
                      </a:lnTo>
                      <a:lnTo>
                        <a:pt x="295" y="232"/>
                      </a:lnTo>
                      <a:lnTo>
                        <a:pt x="430" y="334"/>
                      </a:lnTo>
                      <a:lnTo>
                        <a:pt x="628" y="218"/>
                      </a:lnTo>
                      <a:lnTo>
                        <a:pt x="494" y="114"/>
                      </a:lnTo>
                      <a:lnTo>
                        <a:pt x="305" y="225"/>
                      </a:lnTo>
                      <a:lnTo>
                        <a:pt x="305" y="3"/>
                      </a:lnTo>
                      <a:lnTo>
                        <a:pt x="494" y="114"/>
                      </a:lnTo>
                      <a:lnTo>
                        <a:pt x="600" y="102"/>
                      </a:lnTo>
                      <a:lnTo>
                        <a:pt x="437" y="7"/>
                      </a:lnTo>
                      <a:lnTo>
                        <a:pt x="305" y="0"/>
                      </a:lnTo>
                      <a:lnTo>
                        <a:pt x="305" y="0"/>
                      </a:lnTo>
                      <a:lnTo>
                        <a:pt x="302" y="0"/>
                      </a:lnTo>
                      <a:lnTo>
                        <a:pt x="300" y="0"/>
                      </a:lnTo>
                      <a:lnTo>
                        <a:pt x="295" y="0"/>
                      </a:lnTo>
                      <a:lnTo>
                        <a:pt x="295" y="0"/>
                      </a:lnTo>
                      <a:lnTo>
                        <a:pt x="165" y="7"/>
                      </a:lnTo>
                      <a:lnTo>
                        <a:pt x="0" y="102"/>
                      </a:lnTo>
                      <a:lnTo>
                        <a:pt x="108" y="114"/>
                      </a:lnTo>
                      <a:lnTo>
                        <a:pt x="295" y="3"/>
                      </a:lnTo>
                      <a:lnTo>
                        <a:pt x="295" y="232"/>
                      </a:lnTo>
                      <a:lnTo>
                        <a:pt x="295" y="2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6431" tIns="48216" rIns="96431" bIns="482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 defTabSz="914377">
                    <a:lnSpc>
                      <a:spcPct val="120000"/>
                    </a:lnSpc>
                    <a:defRPr/>
                  </a:pPr>
                  <a:endParaRPr lang="en-GB" kern="0">
                    <a:solidFill>
                      <a:prstClr val="black"/>
                    </a:solidFill>
                    <a:latin typeface=""/>
                    <a:ea typeface="微软雅黑" panose="020B0503020204020204" pitchFamily="34" charset="-122"/>
                    <a:sym typeface=""/>
                  </a:endParaRPr>
                </a:p>
              </p:txBody>
            </p:sp>
            <p:sp>
              <p:nvSpPr>
                <p:cNvPr id="89" name="Freeform 48">
                  <a:extLst>
                    <a:ext uri="{FF2B5EF4-FFF2-40B4-BE49-F238E27FC236}">
                      <a16:creationId xmlns:a16="http://schemas.microsoft.com/office/drawing/2014/main" id="{5D95C9E3-6395-45E1-8C91-224F020F81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00839" y="1941061"/>
                  <a:ext cx="392509" cy="289840"/>
                </a:xfrm>
                <a:custGeom>
                  <a:avLst/>
                  <a:gdLst>
                    <a:gd name="T0" fmla="*/ 0 w 324"/>
                    <a:gd name="T1" fmla="*/ 100 h 223"/>
                    <a:gd name="T2" fmla="*/ 187 w 324"/>
                    <a:gd name="T3" fmla="*/ 223 h 223"/>
                    <a:gd name="T4" fmla="*/ 324 w 324"/>
                    <a:gd name="T5" fmla="*/ 116 h 223"/>
                    <a:gd name="T6" fmla="*/ 130 w 324"/>
                    <a:gd name="T7" fmla="*/ 0 h 223"/>
                    <a:gd name="T8" fmla="*/ 0 w 324"/>
                    <a:gd name="T9" fmla="*/ 100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4" h="223">
                      <a:moveTo>
                        <a:pt x="0" y="100"/>
                      </a:moveTo>
                      <a:lnTo>
                        <a:pt x="187" y="223"/>
                      </a:lnTo>
                      <a:lnTo>
                        <a:pt x="324" y="116"/>
                      </a:lnTo>
                      <a:lnTo>
                        <a:pt x="130" y="0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6431" tIns="48216" rIns="96431" bIns="482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 defTabSz="914377">
                    <a:lnSpc>
                      <a:spcPct val="120000"/>
                    </a:lnSpc>
                    <a:defRPr/>
                  </a:pPr>
                  <a:endParaRPr lang="en-GB" kern="0">
                    <a:solidFill>
                      <a:prstClr val="black"/>
                    </a:solidFill>
                    <a:latin typeface=""/>
                    <a:ea typeface="微软雅黑" panose="020B0503020204020204" pitchFamily="34" charset="-122"/>
                    <a:sym typeface=""/>
                  </a:endParaRPr>
                </a:p>
              </p:txBody>
            </p:sp>
            <p:sp>
              <p:nvSpPr>
                <p:cNvPr id="90" name="Freeform 49">
                  <a:extLst>
                    <a:ext uri="{FF2B5EF4-FFF2-40B4-BE49-F238E27FC236}">
                      <a16:creationId xmlns:a16="http://schemas.microsoft.com/office/drawing/2014/main" id="{7329E159-B70D-4454-B8A2-A5C49CC841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3482" y="2116524"/>
                  <a:ext cx="477310" cy="297638"/>
                </a:xfrm>
                <a:custGeom>
                  <a:avLst/>
                  <a:gdLst>
                    <a:gd name="T0" fmla="*/ 198 w 394"/>
                    <a:gd name="T1" fmla="*/ 0 h 229"/>
                    <a:gd name="T2" fmla="*/ 61 w 394"/>
                    <a:gd name="T3" fmla="*/ 109 h 229"/>
                    <a:gd name="T4" fmla="*/ 0 w 394"/>
                    <a:gd name="T5" fmla="*/ 71 h 229"/>
                    <a:gd name="T6" fmla="*/ 0 w 394"/>
                    <a:gd name="T7" fmla="*/ 114 h 229"/>
                    <a:gd name="T8" fmla="*/ 198 w 394"/>
                    <a:gd name="T9" fmla="*/ 229 h 229"/>
                    <a:gd name="T10" fmla="*/ 394 w 394"/>
                    <a:gd name="T11" fmla="*/ 116 h 229"/>
                    <a:gd name="T12" fmla="*/ 394 w 394"/>
                    <a:gd name="T13" fmla="*/ 64 h 229"/>
                    <a:gd name="T14" fmla="*/ 335 w 394"/>
                    <a:gd name="T15" fmla="*/ 104 h 229"/>
                    <a:gd name="T16" fmla="*/ 198 w 394"/>
                    <a:gd name="T17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4" h="229">
                      <a:moveTo>
                        <a:pt x="198" y="0"/>
                      </a:moveTo>
                      <a:lnTo>
                        <a:pt x="61" y="109"/>
                      </a:lnTo>
                      <a:lnTo>
                        <a:pt x="0" y="71"/>
                      </a:lnTo>
                      <a:lnTo>
                        <a:pt x="0" y="114"/>
                      </a:lnTo>
                      <a:lnTo>
                        <a:pt x="198" y="229"/>
                      </a:lnTo>
                      <a:lnTo>
                        <a:pt x="394" y="116"/>
                      </a:lnTo>
                      <a:lnTo>
                        <a:pt x="394" y="64"/>
                      </a:lnTo>
                      <a:lnTo>
                        <a:pt x="335" y="104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6431" tIns="48216" rIns="96431" bIns="482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 defTabSz="914377">
                    <a:lnSpc>
                      <a:spcPct val="120000"/>
                    </a:lnSpc>
                    <a:defRPr/>
                  </a:pPr>
                  <a:endParaRPr lang="en-GB" kern="0">
                    <a:solidFill>
                      <a:prstClr val="black"/>
                    </a:solidFill>
                    <a:latin typeface=""/>
                    <a:ea typeface="微软雅黑" panose="020B0503020204020204" pitchFamily="34" charset="-122"/>
                    <a:sym typeface=""/>
                  </a:endParaRPr>
                </a:p>
              </p:txBody>
            </p:sp>
          </p:grpSp>
        </p:grp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CC9BC5AE-BD73-41FC-A367-6832BB795A15}"/>
              </a:ext>
            </a:extLst>
          </p:cNvPr>
          <p:cNvSpPr/>
          <p:nvPr/>
        </p:nvSpPr>
        <p:spPr bwMode="auto">
          <a:xfrm>
            <a:off x="5349259" y="4440231"/>
            <a:ext cx="1423917" cy="72000"/>
          </a:xfrm>
          <a:prstGeom prst="rect">
            <a:avLst/>
          </a:prstGeom>
          <a:solidFill>
            <a:srgbClr val="A5D6D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500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AE5AB66-13B9-4BCC-9268-B33865EC017E}"/>
              </a:ext>
            </a:extLst>
          </p:cNvPr>
          <p:cNvSpPr/>
          <p:nvPr/>
        </p:nvSpPr>
        <p:spPr bwMode="auto">
          <a:xfrm>
            <a:off x="1357758" y="4440231"/>
            <a:ext cx="1423917" cy="72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500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0981934-51A5-4CAD-A7D5-7C2196578192}"/>
              </a:ext>
            </a:extLst>
          </p:cNvPr>
          <p:cNvSpPr/>
          <p:nvPr/>
        </p:nvSpPr>
        <p:spPr bwMode="auto">
          <a:xfrm>
            <a:off x="7347742" y="4440231"/>
            <a:ext cx="1423917" cy="72000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500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E43CC97-7BEB-475C-AC15-76E9362EB93A}"/>
              </a:ext>
            </a:extLst>
          </p:cNvPr>
          <p:cNvSpPr/>
          <p:nvPr/>
        </p:nvSpPr>
        <p:spPr bwMode="auto">
          <a:xfrm>
            <a:off x="3356916" y="4440231"/>
            <a:ext cx="1423917" cy="720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500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BA02BCC-60D6-4D21-AD4A-DEB51C56C94E}"/>
              </a:ext>
            </a:extLst>
          </p:cNvPr>
          <p:cNvSpPr/>
          <p:nvPr/>
        </p:nvSpPr>
        <p:spPr bwMode="auto">
          <a:xfrm>
            <a:off x="9357758" y="4440231"/>
            <a:ext cx="1423917" cy="7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500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E131923-6B4F-4E9F-8095-30A8AB5332BD}"/>
              </a:ext>
            </a:extLst>
          </p:cNvPr>
          <p:cNvSpPr/>
          <p:nvPr/>
        </p:nvSpPr>
        <p:spPr>
          <a:xfrm>
            <a:off x="3331550" y="4600929"/>
            <a:ext cx="1929487" cy="569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元数据管理</a:t>
            </a:r>
            <a:endParaRPr lang="en-US" altLang="zh-CN" sz="1100" dirty="0">
              <a:solidFill>
                <a:srgbClr val="4472C4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数据质量管理</a:t>
            </a:r>
            <a:endParaRPr lang="en-US" altLang="zh-CN" sz="1100" dirty="0">
              <a:solidFill>
                <a:srgbClr val="4472C4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B21E6D4-FA2E-4DE3-A34D-A6A982E26C1D}"/>
              </a:ext>
            </a:extLst>
          </p:cNvPr>
          <p:cNvSpPr/>
          <p:nvPr/>
        </p:nvSpPr>
        <p:spPr>
          <a:xfrm>
            <a:off x="1270221" y="4621582"/>
            <a:ext cx="1929487" cy="828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可视化建模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可视化</a:t>
            </a:r>
            <a:r>
              <a:rPr lang="en-US" altLang="zh-CN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ETL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统一调度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1727E98A-66FF-4436-8CC4-42D99427AECB}"/>
              </a:ext>
            </a:extLst>
          </p:cNvPr>
          <p:cNvSpPr/>
          <p:nvPr/>
        </p:nvSpPr>
        <p:spPr>
          <a:xfrm>
            <a:off x="7385805" y="4638745"/>
            <a:ext cx="1929487" cy="1336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数据服务发布</a:t>
            </a:r>
            <a:endParaRPr lang="en-US" altLang="zh-CN" sz="1100" dirty="0">
              <a:solidFill>
                <a:srgbClr val="4472C4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数据服务订阅</a:t>
            </a:r>
            <a:endParaRPr lang="en-US" altLang="zh-CN" sz="1100" dirty="0">
              <a:solidFill>
                <a:srgbClr val="4472C4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自定义数据集</a:t>
            </a:r>
            <a:endParaRPr lang="en-US" altLang="zh-CN" sz="1100" dirty="0">
              <a:solidFill>
                <a:srgbClr val="4472C4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100" dirty="0">
              <a:solidFill>
                <a:srgbClr val="4472C4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en-US" sz="1100" dirty="0">
              <a:solidFill>
                <a:srgbClr val="4472C4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2CEE86F-2B56-48A5-9B63-03856360B29D}"/>
              </a:ext>
            </a:extLst>
          </p:cNvPr>
          <p:cNvSpPr/>
          <p:nvPr/>
        </p:nvSpPr>
        <p:spPr>
          <a:xfrm>
            <a:off x="5324476" y="4659398"/>
            <a:ext cx="1929487" cy="569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数据资产生命周期</a:t>
            </a:r>
            <a:endParaRPr lang="en-US" altLang="zh-CN" sz="1100" dirty="0">
              <a:solidFill>
                <a:srgbClr val="4472C4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数据资产目录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EEB18D4E-7808-4333-B571-8B3924105148}"/>
              </a:ext>
            </a:extLst>
          </p:cNvPr>
          <p:cNvSpPr/>
          <p:nvPr/>
        </p:nvSpPr>
        <p:spPr>
          <a:xfrm>
            <a:off x="9332392" y="4659398"/>
            <a:ext cx="1929487" cy="823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租户管理</a:t>
            </a:r>
            <a:endParaRPr lang="en-US" altLang="zh-CN" sz="1100" dirty="0">
              <a:solidFill>
                <a:srgbClr val="4472C4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服务订阅</a:t>
            </a:r>
            <a:endParaRPr lang="en-US" altLang="zh-CN" sz="1100" dirty="0">
              <a:solidFill>
                <a:srgbClr val="4472C4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solidFill>
                  <a:srgbClr val="4472C4"/>
                </a:solidFill>
                <a:latin typeface=""/>
                <a:ea typeface="微软雅黑" panose="020B0503020204020204" pitchFamily="34" charset="-122"/>
                <a:sym typeface=""/>
              </a:rPr>
              <a:t>基础资源运维</a:t>
            </a:r>
            <a:endParaRPr lang="en-US" altLang="zh-CN" sz="1100" dirty="0">
              <a:solidFill>
                <a:srgbClr val="4472C4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1541C39-4FB2-4527-AAB2-AF4B5358F688}"/>
              </a:ext>
            </a:extLst>
          </p:cNvPr>
          <p:cNvGrpSpPr/>
          <p:nvPr/>
        </p:nvGrpSpPr>
        <p:grpSpPr>
          <a:xfrm>
            <a:off x="2124595" y="1528901"/>
            <a:ext cx="8668028" cy="468315"/>
            <a:chOff x="2228636" y="1682486"/>
            <a:chExt cx="6633041" cy="358369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3B104309-BEC6-431D-B13F-5B921580D810}"/>
                </a:ext>
              </a:extLst>
            </p:cNvPr>
            <p:cNvGrpSpPr/>
            <p:nvPr/>
          </p:nvGrpSpPr>
          <p:grpSpPr>
            <a:xfrm>
              <a:off x="2228636" y="1682548"/>
              <a:ext cx="1601607" cy="358307"/>
              <a:chOff x="556234" y="1113877"/>
              <a:chExt cx="1708436" cy="378636"/>
            </a:xfrm>
          </p:grpSpPr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258FF738-4368-407A-8A3E-A9FCC80CD6BD}"/>
                  </a:ext>
                </a:extLst>
              </p:cNvPr>
              <p:cNvSpPr/>
              <p:nvPr/>
            </p:nvSpPr>
            <p:spPr bwMode="auto">
              <a:xfrm>
                <a:off x="564573" y="1181970"/>
                <a:ext cx="384175" cy="234950"/>
              </a:xfrm>
              <a:custGeom>
                <a:avLst/>
                <a:gdLst>
                  <a:gd name="T0" fmla="*/ 302 w 469"/>
                  <a:gd name="T1" fmla="*/ 176 h 285"/>
                  <a:gd name="T2" fmla="*/ 296 w 469"/>
                  <a:gd name="T3" fmla="*/ 178 h 285"/>
                  <a:gd name="T4" fmla="*/ 285 w 469"/>
                  <a:gd name="T5" fmla="*/ 164 h 285"/>
                  <a:gd name="T6" fmla="*/ 279 w 469"/>
                  <a:gd name="T7" fmla="*/ 147 h 285"/>
                  <a:gd name="T8" fmla="*/ 287 w 469"/>
                  <a:gd name="T9" fmla="*/ 136 h 285"/>
                  <a:gd name="T10" fmla="*/ 286 w 469"/>
                  <a:gd name="T11" fmla="*/ 126 h 285"/>
                  <a:gd name="T12" fmla="*/ 281 w 469"/>
                  <a:gd name="T13" fmla="*/ 119 h 285"/>
                  <a:gd name="T14" fmla="*/ 278 w 469"/>
                  <a:gd name="T15" fmla="*/ 99 h 285"/>
                  <a:gd name="T16" fmla="*/ 280 w 469"/>
                  <a:gd name="T17" fmla="*/ 87 h 285"/>
                  <a:gd name="T18" fmla="*/ 286 w 469"/>
                  <a:gd name="T19" fmla="*/ 61 h 285"/>
                  <a:gd name="T20" fmla="*/ 302 w 469"/>
                  <a:gd name="T21" fmla="*/ 10 h 285"/>
                  <a:gd name="T22" fmla="*/ 351 w 469"/>
                  <a:gd name="T23" fmla="*/ 26 h 285"/>
                  <a:gd name="T24" fmla="*/ 388 w 469"/>
                  <a:gd name="T25" fmla="*/ 9 h 285"/>
                  <a:gd name="T26" fmla="*/ 405 w 469"/>
                  <a:gd name="T27" fmla="*/ 58 h 285"/>
                  <a:gd name="T28" fmla="*/ 413 w 469"/>
                  <a:gd name="T29" fmla="*/ 85 h 285"/>
                  <a:gd name="T30" fmla="*/ 413 w 469"/>
                  <a:gd name="T31" fmla="*/ 102 h 285"/>
                  <a:gd name="T32" fmla="*/ 411 w 469"/>
                  <a:gd name="T33" fmla="*/ 122 h 285"/>
                  <a:gd name="T34" fmla="*/ 405 w 469"/>
                  <a:gd name="T35" fmla="*/ 135 h 285"/>
                  <a:gd name="T36" fmla="*/ 413 w 469"/>
                  <a:gd name="T37" fmla="*/ 138 h 285"/>
                  <a:gd name="T38" fmla="*/ 411 w 469"/>
                  <a:gd name="T39" fmla="*/ 155 h 285"/>
                  <a:gd name="T40" fmla="*/ 405 w 469"/>
                  <a:gd name="T41" fmla="*/ 169 h 285"/>
                  <a:gd name="T42" fmla="*/ 393 w 469"/>
                  <a:gd name="T43" fmla="*/ 177 h 285"/>
                  <a:gd name="T44" fmla="*/ 384 w 469"/>
                  <a:gd name="T45" fmla="*/ 241 h 285"/>
                  <a:gd name="T46" fmla="*/ 386 w 469"/>
                  <a:gd name="T47" fmla="*/ 245 h 285"/>
                  <a:gd name="T48" fmla="*/ 469 w 469"/>
                  <a:gd name="T49" fmla="*/ 265 h 285"/>
                  <a:gd name="T50" fmla="*/ 469 w 469"/>
                  <a:gd name="T51" fmla="*/ 285 h 285"/>
                  <a:gd name="T52" fmla="*/ 228 w 469"/>
                  <a:gd name="T53" fmla="*/ 285 h 285"/>
                  <a:gd name="T54" fmla="*/ 228 w 469"/>
                  <a:gd name="T55" fmla="*/ 284 h 285"/>
                  <a:gd name="T56" fmla="*/ 0 w 469"/>
                  <a:gd name="T57" fmla="*/ 284 h 285"/>
                  <a:gd name="T58" fmla="*/ 19 w 469"/>
                  <a:gd name="T59" fmla="*/ 253 h 285"/>
                  <a:gd name="T60" fmla="*/ 112 w 469"/>
                  <a:gd name="T61" fmla="*/ 222 h 285"/>
                  <a:gd name="T62" fmla="*/ 113 w 469"/>
                  <a:gd name="T63" fmla="*/ 206 h 285"/>
                  <a:gd name="T64" fmla="*/ 120 w 469"/>
                  <a:gd name="T65" fmla="*/ 205 h 285"/>
                  <a:gd name="T66" fmla="*/ 122 w 469"/>
                  <a:gd name="T67" fmla="*/ 175 h 285"/>
                  <a:gd name="T68" fmla="*/ 109 w 469"/>
                  <a:gd name="T69" fmla="*/ 143 h 285"/>
                  <a:gd name="T70" fmla="*/ 99 w 469"/>
                  <a:gd name="T71" fmla="*/ 134 h 285"/>
                  <a:gd name="T72" fmla="*/ 98 w 469"/>
                  <a:gd name="T73" fmla="*/ 113 h 285"/>
                  <a:gd name="T74" fmla="*/ 106 w 469"/>
                  <a:gd name="T75" fmla="*/ 101 h 285"/>
                  <a:gd name="T76" fmla="*/ 106 w 469"/>
                  <a:gd name="T77" fmla="*/ 41 h 285"/>
                  <a:gd name="T78" fmla="*/ 177 w 469"/>
                  <a:gd name="T79" fmla="*/ 1 h 285"/>
                  <a:gd name="T80" fmla="*/ 192 w 469"/>
                  <a:gd name="T81" fmla="*/ 2 h 285"/>
                  <a:gd name="T82" fmla="*/ 188 w 469"/>
                  <a:gd name="T83" fmla="*/ 9 h 285"/>
                  <a:gd name="T84" fmla="*/ 219 w 469"/>
                  <a:gd name="T85" fmla="*/ 47 h 285"/>
                  <a:gd name="T86" fmla="*/ 219 w 469"/>
                  <a:gd name="T87" fmla="*/ 101 h 285"/>
                  <a:gd name="T88" fmla="*/ 226 w 469"/>
                  <a:gd name="T89" fmla="*/ 108 h 285"/>
                  <a:gd name="T90" fmla="*/ 214 w 469"/>
                  <a:gd name="T91" fmla="*/ 143 h 285"/>
                  <a:gd name="T92" fmla="*/ 205 w 469"/>
                  <a:gd name="T93" fmla="*/ 177 h 285"/>
                  <a:gd name="T94" fmla="*/ 206 w 469"/>
                  <a:gd name="T95" fmla="*/ 201 h 285"/>
                  <a:gd name="T96" fmla="*/ 212 w 469"/>
                  <a:gd name="T97" fmla="*/ 201 h 285"/>
                  <a:gd name="T98" fmla="*/ 219 w 469"/>
                  <a:gd name="T99" fmla="*/ 224 h 285"/>
                  <a:gd name="T100" fmla="*/ 264 w 469"/>
                  <a:gd name="T101" fmla="*/ 239 h 285"/>
                  <a:gd name="T102" fmla="*/ 301 w 469"/>
                  <a:gd name="T103" fmla="*/ 242 h 285"/>
                  <a:gd name="T104" fmla="*/ 311 w 469"/>
                  <a:gd name="T105" fmla="*/ 199 h 285"/>
                  <a:gd name="T106" fmla="*/ 302 w 469"/>
                  <a:gd name="T107" fmla="*/ 1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9" h="285">
                    <a:moveTo>
                      <a:pt x="302" y="176"/>
                    </a:moveTo>
                    <a:cubicBezTo>
                      <a:pt x="302" y="176"/>
                      <a:pt x="301" y="180"/>
                      <a:pt x="296" y="178"/>
                    </a:cubicBezTo>
                    <a:cubicBezTo>
                      <a:pt x="291" y="176"/>
                      <a:pt x="287" y="169"/>
                      <a:pt x="285" y="164"/>
                    </a:cubicBezTo>
                    <a:cubicBezTo>
                      <a:pt x="285" y="158"/>
                      <a:pt x="280" y="149"/>
                      <a:pt x="279" y="147"/>
                    </a:cubicBezTo>
                    <a:cubicBezTo>
                      <a:pt x="277" y="143"/>
                      <a:pt x="278" y="136"/>
                      <a:pt x="287" y="136"/>
                    </a:cubicBezTo>
                    <a:cubicBezTo>
                      <a:pt x="287" y="136"/>
                      <a:pt x="283" y="129"/>
                      <a:pt x="286" y="126"/>
                    </a:cubicBezTo>
                    <a:cubicBezTo>
                      <a:pt x="286" y="126"/>
                      <a:pt x="277" y="127"/>
                      <a:pt x="281" y="119"/>
                    </a:cubicBezTo>
                    <a:cubicBezTo>
                      <a:pt x="281" y="119"/>
                      <a:pt x="264" y="113"/>
                      <a:pt x="278" y="99"/>
                    </a:cubicBezTo>
                    <a:cubicBezTo>
                      <a:pt x="278" y="99"/>
                      <a:pt x="269" y="89"/>
                      <a:pt x="280" y="87"/>
                    </a:cubicBezTo>
                    <a:cubicBezTo>
                      <a:pt x="280" y="87"/>
                      <a:pt x="264" y="68"/>
                      <a:pt x="286" y="61"/>
                    </a:cubicBezTo>
                    <a:cubicBezTo>
                      <a:pt x="286" y="61"/>
                      <a:pt x="266" y="12"/>
                      <a:pt x="302" y="10"/>
                    </a:cubicBezTo>
                    <a:cubicBezTo>
                      <a:pt x="321" y="7"/>
                      <a:pt x="334" y="19"/>
                      <a:pt x="351" y="26"/>
                    </a:cubicBezTo>
                    <a:cubicBezTo>
                      <a:pt x="351" y="26"/>
                      <a:pt x="375" y="7"/>
                      <a:pt x="388" y="9"/>
                    </a:cubicBezTo>
                    <a:cubicBezTo>
                      <a:pt x="412" y="14"/>
                      <a:pt x="419" y="37"/>
                      <a:pt x="405" y="58"/>
                    </a:cubicBezTo>
                    <a:cubicBezTo>
                      <a:pt x="420" y="54"/>
                      <a:pt x="425" y="77"/>
                      <a:pt x="413" y="85"/>
                    </a:cubicBezTo>
                    <a:cubicBezTo>
                      <a:pt x="413" y="85"/>
                      <a:pt x="420" y="93"/>
                      <a:pt x="413" y="102"/>
                    </a:cubicBezTo>
                    <a:cubicBezTo>
                      <a:pt x="413" y="102"/>
                      <a:pt x="424" y="116"/>
                      <a:pt x="411" y="122"/>
                    </a:cubicBezTo>
                    <a:cubicBezTo>
                      <a:pt x="411" y="122"/>
                      <a:pt x="408" y="131"/>
                      <a:pt x="405" y="135"/>
                    </a:cubicBezTo>
                    <a:cubicBezTo>
                      <a:pt x="405" y="135"/>
                      <a:pt x="411" y="134"/>
                      <a:pt x="413" y="138"/>
                    </a:cubicBezTo>
                    <a:cubicBezTo>
                      <a:pt x="415" y="143"/>
                      <a:pt x="416" y="148"/>
                      <a:pt x="411" y="155"/>
                    </a:cubicBezTo>
                    <a:cubicBezTo>
                      <a:pt x="407" y="161"/>
                      <a:pt x="406" y="165"/>
                      <a:pt x="405" y="169"/>
                    </a:cubicBezTo>
                    <a:cubicBezTo>
                      <a:pt x="403" y="173"/>
                      <a:pt x="402" y="183"/>
                      <a:pt x="393" y="177"/>
                    </a:cubicBezTo>
                    <a:cubicBezTo>
                      <a:pt x="380" y="193"/>
                      <a:pt x="375" y="219"/>
                      <a:pt x="384" y="241"/>
                    </a:cubicBezTo>
                    <a:cubicBezTo>
                      <a:pt x="386" y="245"/>
                      <a:pt x="386" y="245"/>
                      <a:pt x="386" y="245"/>
                    </a:cubicBezTo>
                    <a:cubicBezTo>
                      <a:pt x="416" y="251"/>
                      <a:pt x="452" y="258"/>
                      <a:pt x="469" y="265"/>
                    </a:cubicBezTo>
                    <a:cubicBezTo>
                      <a:pt x="469" y="285"/>
                      <a:pt x="469" y="285"/>
                      <a:pt x="469" y="285"/>
                    </a:cubicBezTo>
                    <a:cubicBezTo>
                      <a:pt x="228" y="285"/>
                      <a:pt x="228" y="285"/>
                      <a:pt x="228" y="285"/>
                    </a:cubicBezTo>
                    <a:cubicBezTo>
                      <a:pt x="228" y="284"/>
                      <a:pt x="228" y="284"/>
                      <a:pt x="228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1" y="262"/>
                      <a:pt x="19" y="253"/>
                    </a:cubicBezTo>
                    <a:cubicBezTo>
                      <a:pt x="38" y="244"/>
                      <a:pt x="107" y="224"/>
                      <a:pt x="112" y="222"/>
                    </a:cubicBezTo>
                    <a:cubicBezTo>
                      <a:pt x="113" y="206"/>
                      <a:pt x="113" y="206"/>
                      <a:pt x="113" y="206"/>
                    </a:cubicBezTo>
                    <a:cubicBezTo>
                      <a:pt x="120" y="205"/>
                      <a:pt x="120" y="205"/>
                      <a:pt x="120" y="205"/>
                    </a:cubicBezTo>
                    <a:cubicBezTo>
                      <a:pt x="120" y="205"/>
                      <a:pt x="122" y="179"/>
                      <a:pt x="122" y="175"/>
                    </a:cubicBezTo>
                    <a:cubicBezTo>
                      <a:pt x="122" y="175"/>
                      <a:pt x="112" y="155"/>
                      <a:pt x="109" y="143"/>
                    </a:cubicBezTo>
                    <a:cubicBezTo>
                      <a:pt x="109" y="143"/>
                      <a:pt x="101" y="143"/>
                      <a:pt x="99" y="134"/>
                    </a:cubicBezTo>
                    <a:cubicBezTo>
                      <a:pt x="99" y="125"/>
                      <a:pt x="99" y="119"/>
                      <a:pt x="98" y="113"/>
                    </a:cubicBezTo>
                    <a:cubicBezTo>
                      <a:pt x="96" y="106"/>
                      <a:pt x="101" y="99"/>
                      <a:pt x="106" y="101"/>
                    </a:cubicBezTo>
                    <a:cubicBezTo>
                      <a:pt x="106" y="101"/>
                      <a:pt x="96" y="55"/>
                      <a:pt x="106" y="41"/>
                    </a:cubicBezTo>
                    <a:cubicBezTo>
                      <a:pt x="112" y="32"/>
                      <a:pt x="131" y="9"/>
                      <a:pt x="177" y="1"/>
                    </a:cubicBezTo>
                    <a:cubicBezTo>
                      <a:pt x="177" y="1"/>
                      <a:pt x="188" y="0"/>
                      <a:pt x="192" y="2"/>
                    </a:cubicBezTo>
                    <a:cubicBezTo>
                      <a:pt x="195" y="2"/>
                      <a:pt x="194" y="3"/>
                      <a:pt x="188" y="9"/>
                    </a:cubicBezTo>
                    <a:cubicBezTo>
                      <a:pt x="188" y="9"/>
                      <a:pt x="212" y="24"/>
                      <a:pt x="219" y="47"/>
                    </a:cubicBezTo>
                    <a:cubicBezTo>
                      <a:pt x="224" y="61"/>
                      <a:pt x="222" y="92"/>
                      <a:pt x="219" y="101"/>
                    </a:cubicBezTo>
                    <a:cubicBezTo>
                      <a:pt x="219" y="101"/>
                      <a:pt x="227" y="99"/>
                      <a:pt x="226" y="108"/>
                    </a:cubicBezTo>
                    <a:cubicBezTo>
                      <a:pt x="224" y="122"/>
                      <a:pt x="224" y="148"/>
                      <a:pt x="214" y="143"/>
                    </a:cubicBezTo>
                    <a:cubicBezTo>
                      <a:pt x="214" y="143"/>
                      <a:pt x="214" y="171"/>
                      <a:pt x="205" y="177"/>
                    </a:cubicBezTo>
                    <a:cubicBezTo>
                      <a:pt x="205" y="177"/>
                      <a:pt x="202" y="200"/>
                      <a:pt x="206" y="201"/>
                    </a:cubicBezTo>
                    <a:cubicBezTo>
                      <a:pt x="212" y="201"/>
                      <a:pt x="212" y="201"/>
                      <a:pt x="212" y="201"/>
                    </a:cubicBezTo>
                    <a:cubicBezTo>
                      <a:pt x="212" y="201"/>
                      <a:pt x="215" y="220"/>
                      <a:pt x="219" y="224"/>
                    </a:cubicBezTo>
                    <a:cubicBezTo>
                      <a:pt x="219" y="224"/>
                      <a:pt x="240" y="233"/>
                      <a:pt x="264" y="239"/>
                    </a:cubicBezTo>
                    <a:cubicBezTo>
                      <a:pt x="274" y="241"/>
                      <a:pt x="287" y="242"/>
                      <a:pt x="301" y="242"/>
                    </a:cubicBezTo>
                    <a:cubicBezTo>
                      <a:pt x="305" y="230"/>
                      <a:pt x="311" y="227"/>
                      <a:pt x="311" y="199"/>
                    </a:cubicBezTo>
                    <a:cubicBezTo>
                      <a:pt x="311" y="188"/>
                      <a:pt x="302" y="176"/>
                      <a:pt x="302" y="176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377">
                  <a:defRPr/>
                </a:pPr>
                <a:endParaRPr lang="en-US" sz="2000" kern="0">
                  <a:solidFill>
                    <a:prstClr val="black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864019EB-94CA-41F7-BED0-EB1D5B0BEC9B}"/>
                  </a:ext>
                </a:extLst>
              </p:cNvPr>
              <p:cNvSpPr/>
              <p:nvPr/>
            </p:nvSpPr>
            <p:spPr>
              <a:xfrm>
                <a:off x="556234" y="1113877"/>
                <a:ext cx="1708436" cy="378636"/>
              </a:xfrm>
              <a:prstGeom prst="rect">
                <a:avLst/>
              </a:prstGeom>
              <a:noFill/>
              <a:ln w="3175" cap="flat">
                <a:noFill/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 anchorCtr="0">
                <a:noAutofit/>
              </a:bodyPr>
              <a:lstStyle/>
              <a:p>
                <a:pPr algn="ctr" defTabSz="914377">
                  <a:defRPr/>
                </a:pPr>
                <a:r>
                  <a:rPr lang="zh-CN" altLang="en-US" sz="1400" b="1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cs typeface="微软雅黑" panose="020B0503020204020204" charset="-122"/>
                    <a:sym typeface=""/>
                  </a:rPr>
                  <a:t>数据工程师</a:t>
                </a:r>
              </a:p>
            </p:txBody>
          </p: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FB4E14DE-05FF-4146-BB75-1A17B53A2A75}"/>
                </a:ext>
              </a:extLst>
            </p:cNvPr>
            <p:cNvGrpSpPr/>
            <p:nvPr/>
          </p:nvGrpSpPr>
          <p:grpSpPr>
            <a:xfrm>
              <a:off x="3986426" y="1682486"/>
              <a:ext cx="1601607" cy="358307"/>
              <a:chOff x="556234" y="1113877"/>
              <a:chExt cx="1708436" cy="378636"/>
            </a:xfrm>
          </p:grpSpPr>
          <p:sp>
            <p:nvSpPr>
              <p:cNvPr id="125" name="Freeform 34">
                <a:extLst>
                  <a:ext uri="{FF2B5EF4-FFF2-40B4-BE49-F238E27FC236}">
                    <a16:creationId xmlns:a16="http://schemas.microsoft.com/office/drawing/2014/main" id="{D9572362-A49A-44EB-BF09-5032870C823A}"/>
                  </a:ext>
                </a:extLst>
              </p:cNvPr>
              <p:cNvSpPr/>
              <p:nvPr/>
            </p:nvSpPr>
            <p:spPr bwMode="auto">
              <a:xfrm>
                <a:off x="564573" y="1181970"/>
                <a:ext cx="384175" cy="234950"/>
              </a:xfrm>
              <a:custGeom>
                <a:avLst/>
                <a:gdLst>
                  <a:gd name="T0" fmla="*/ 302 w 469"/>
                  <a:gd name="T1" fmla="*/ 176 h 285"/>
                  <a:gd name="T2" fmla="*/ 296 w 469"/>
                  <a:gd name="T3" fmla="*/ 178 h 285"/>
                  <a:gd name="T4" fmla="*/ 285 w 469"/>
                  <a:gd name="T5" fmla="*/ 164 h 285"/>
                  <a:gd name="T6" fmla="*/ 279 w 469"/>
                  <a:gd name="T7" fmla="*/ 147 h 285"/>
                  <a:gd name="T8" fmla="*/ 287 w 469"/>
                  <a:gd name="T9" fmla="*/ 136 h 285"/>
                  <a:gd name="T10" fmla="*/ 286 w 469"/>
                  <a:gd name="T11" fmla="*/ 126 h 285"/>
                  <a:gd name="T12" fmla="*/ 281 w 469"/>
                  <a:gd name="T13" fmla="*/ 119 h 285"/>
                  <a:gd name="T14" fmla="*/ 278 w 469"/>
                  <a:gd name="T15" fmla="*/ 99 h 285"/>
                  <a:gd name="T16" fmla="*/ 280 w 469"/>
                  <a:gd name="T17" fmla="*/ 87 h 285"/>
                  <a:gd name="T18" fmla="*/ 286 w 469"/>
                  <a:gd name="T19" fmla="*/ 61 h 285"/>
                  <a:gd name="T20" fmla="*/ 302 w 469"/>
                  <a:gd name="T21" fmla="*/ 10 h 285"/>
                  <a:gd name="T22" fmla="*/ 351 w 469"/>
                  <a:gd name="T23" fmla="*/ 26 h 285"/>
                  <a:gd name="T24" fmla="*/ 388 w 469"/>
                  <a:gd name="T25" fmla="*/ 9 h 285"/>
                  <a:gd name="T26" fmla="*/ 405 w 469"/>
                  <a:gd name="T27" fmla="*/ 58 h 285"/>
                  <a:gd name="T28" fmla="*/ 413 w 469"/>
                  <a:gd name="T29" fmla="*/ 85 h 285"/>
                  <a:gd name="T30" fmla="*/ 413 w 469"/>
                  <a:gd name="T31" fmla="*/ 102 h 285"/>
                  <a:gd name="T32" fmla="*/ 411 w 469"/>
                  <a:gd name="T33" fmla="*/ 122 h 285"/>
                  <a:gd name="T34" fmla="*/ 405 w 469"/>
                  <a:gd name="T35" fmla="*/ 135 h 285"/>
                  <a:gd name="T36" fmla="*/ 413 w 469"/>
                  <a:gd name="T37" fmla="*/ 138 h 285"/>
                  <a:gd name="T38" fmla="*/ 411 w 469"/>
                  <a:gd name="T39" fmla="*/ 155 h 285"/>
                  <a:gd name="T40" fmla="*/ 405 w 469"/>
                  <a:gd name="T41" fmla="*/ 169 h 285"/>
                  <a:gd name="T42" fmla="*/ 393 w 469"/>
                  <a:gd name="T43" fmla="*/ 177 h 285"/>
                  <a:gd name="T44" fmla="*/ 384 w 469"/>
                  <a:gd name="T45" fmla="*/ 241 h 285"/>
                  <a:gd name="T46" fmla="*/ 386 w 469"/>
                  <a:gd name="T47" fmla="*/ 245 h 285"/>
                  <a:gd name="T48" fmla="*/ 469 w 469"/>
                  <a:gd name="T49" fmla="*/ 265 h 285"/>
                  <a:gd name="T50" fmla="*/ 469 w 469"/>
                  <a:gd name="T51" fmla="*/ 285 h 285"/>
                  <a:gd name="T52" fmla="*/ 228 w 469"/>
                  <a:gd name="T53" fmla="*/ 285 h 285"/>
                  <a:gd name="T54" fmla="*/ 228 w 469"/>
                  <a:gd name="T55" fmla="*/ 284 h 285"/>
                  <a:gd name="T56" fmla="*/ 0 w 469"/>
                  <a:gd name="T57" fmla="*/ 284 h 285"/>
                  <a:gd name="T58" fmla="*/ 19 w 469"/>
                  <a:gd name="T59" fmla="*/ 253 h 285"/>
                  <a:gd name="T60" fmla="*/ 112 w 469"/>
                  <a:gd name="T61" fmla="*/ 222 h 285"/>
                  <a:gd name="T62" fmla="*/ 113 w 469"/>
                  <a:gd name="T63" fmla="*/ 206 h 285"/>
                  <a:gd name="T64" fmla="*/ 120 w 469"/>
                  <a:gd name="T65" fmla="*/ 205 h 285"/>
                  <a:gd name="T66" fmla="*/ 122 w 469"/>
                  <a:gd name="T67" fmla="*/ 175 h 285"/>
                  <a:gd name="T68" fmla="*/ 109 w 469"/>
                  <a:gd name="T69" fmla="*/ 143 h 285"/>
                  <a:gd name="T70" fmla="*/ 99 w 469"/>
                  <a:gd name="T71" fmla="*/ 134 h 285"/>
                  <a:gd name="T72" fmla="*/ 98 w 469"/>
                  <a:gd name="T73" fmla="*/ 113 h 285"/>
                  <a:gd name="T74" fmla="*/ 106 w 469"/>
                  <a:gd name="T75" fmla="*/ 101 h 285"/>
                  <a:gd name="T76" fmla="*/ 106 w 469"/>
                  <a:gd name="T77" fmla="*/ 41 h 285"/>
                  <a:gd name="T78" fmla="*/ 177 w 469"/>
                  <a:gd name="T79" fmla="*/ 1 h 285"/>
                  <a:gd name="T80" fmla="*/ 192 w 469"/>
                  <a:gd name="T81" fmla="*/ 2 h 285"/>
                  <a:gd name="T82" fmla="*/ 188 w 469"/>
                  <a:gd name="T83" fmla="*/ 9 h 285"/>
                  <a:gd name="T84" fmla="*/ 219 w 469"/>
                  <a:gd name="T85" fmla="*/ 47 h 285"/>
                  <a:gd name="T86" fmla="*/ 219 w 469"/>
                  <a:gd name="T87" fmla="*/ 101 h 285"/>
                  <a:gd name="T88" fmla="*/ 226 w 469"/>
                  <a:gd name="T89" fmla="*/ 108 h 285"/>
                  <a:gd name="T90" fmla="*/ 214 w 469"/>
                  <a:gd name="T91" fmla="*/ 143 h 285"/>
                  <a:gd name="T92" fmla="*/ 205 w 469"/>
                  <a:gd name="T93" fmla="*/ 177 h 285"/>
                  <a:gd name="T94" fmla="*/ 206 w 469"/>
                  <a:gd name="T95" fmla="*/ 201 h 285"/>
                  <a:gd name="T96" fmla="*/ 212 w 469"/>
                  <a:gd name="T97" fmla="*/ 201 h 285"/>
                  <a:gd name="T98" fmla="*/ 219 w 469"/>
                  <a:gd name="T99" fmla="*/ 224 h 285"/>
                  <a:gd name="T100" fmla="*/ 264 w 469"/>
                  <a:gd name="T101" fmla="*/ 239 h 285"/>
                  <a:gd name="T102" fmla="*/ 301 w 469"/>
                  <a:gd name="T103" fmla="*/ 242 h 285"/>
                  <a:gd name="T104" fmla="*/ 311 w 469"/>
                  <a:gd name="T105" fmla="*/ 199 h 285"/>
                  <a:gd name="T106" fmla="*/ 302 w 469"/>
                  <a:gd name="T107" fmla="*/ 1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9" h="285">
                    <a:moveTo>
                      <a:pt x="302" y="176"/>
                    </a:moveTo>
                    <a:cubicBezTo>
                      <a:pt x="302" y="176"/>
                      <a:pt x="301" y="180"/>
                      <a:pt x="296" y="178"/>
                    </a:cubicBezTo>
                    <a:cubicBezTo>
                      <a:pt x="291" y="176"/>
                      <a:pt x="287" y="169"/>
                      <a:pt x="285" y="164"/>
                    </a:cubicBezTo>
                    <a:cubicBezTo>
                      <a:pt x="285" y="158"/>
                      <a:pt x="280" y="149"/>
                      <a:pt x="279" y="147"/>
                    </a:cubicBezTo>
                    <a:cubicBezTo>
                      <a:pt x="277" y="143"/>
                      <a:pt x="278" y="136"/>
                      <a:pt x="287" y="136"/>
                    </a:cubicBezTo>
                    <a:cubicBezTo>
                      <a:pt x="287" y="136"/>
                      <a:pt x="283" y="129"/>
                      <a:pt x="286" y="126"/>
                    </a:cubicBezTo>
                    <a:cubicBezTo>
                      <a:pt x="286" y="126"/>
                      <a:pt x="277" y="127"/>
                      <a:pt x="281" y="119"/>
                    </a:cubicBezTo>
                    <a:cubicBezTo>
                      <a:pt x="281" y="119"/>
                      <a:pt x="264" y="113"/>
                      <a:pt x="278" y="99"/>
                    </a:cubicBezTo>
                    <a:cubicBezTo>
                      <a:pt x="278" y="99"/>
                      <a:pt x="269" y="89"/>
                      <a:pt x="280" y="87"/>
                    </a:cubicBezTo>
                    <a:cubicBezTo>
                      <a:pt x="280" y="87"/>
                      <a:pt x="264" y="68"/>
                      <a:pt x="286" y="61"/>
                    </a:cubicBezTo>
                    <a:cubicBezTo>
                      <a:pt x="286" y="61"/>
                      <a:pt x="266" y="12"/>
                      <a:pt x="302" y="10"/>
                    </a:cubicBezTo>
                    <a:cubicBezTo>
                      <a:pt x="321" y="7"/>
                      <a:pt x="334" y="19"/>
                      <a:pt x="351" y="26"/>
                    </a:cubicBezTo>
                    <a:cubicBezTo>
                      <a:pt x="351" y="26"/>
                      <a:pt x="375" y="7"/>
                      <a:pt x="388" y="9"/>
                    </a:cubicBezTo>
                    <a:cubicBezTo>
                      <a:pt x="412" y="14"/>
                      <a:pt x="419" y="37"/>
                      <a:pt x="405" y="58"/>
                    </a:cubicBezTo>
                    <a:cubicBezTo>
                      <a:pt x="420" y="54"/>
                      <a:pt x="425" y="77"/>
                      <a:pt x="413" y="85"/>
                    </a:cubicBezTo>
                    <a:cubicBezTo>
                      <a:pt x="413" y="85"/>
                      <a:pt x="420" y="93"/>
                      <a:pt x="413" y="102"/>
                    </a:cubicBezTo>
                    <a:cubicBezTo>
                      <a:pt x="413" y="102"/>
                      <a:pt x="424" y="116"/>
                      <a:pt x="411" y="122"/>
                    </a:cubicBezTo>
                    <a:cubicBezTo>
                      <a:pt x="411" y="122"/>
                      <a:pt x="408" y="131"/>
                      <a:pt x="405" y="135"/>
                    </a:cubicBezTo>
                    <a:cubicBezTo>
                      <a:pt x="405" y="135"/>
                      <a:pt x="411" y="134"/>
                      <a:pt x="413" y="138"/>
                    </a:cubicBezTo>
                    <a:cubicBezTo>
                      <a:pt x="415" y="143"/>
                      <a:pt x="416" y="148"/>
                      <a:pt x="411" y="155"/>
                    </a:cubicBezTo>
                    <a:cubicBezTo>
                      <a:pt x="407" y="161"/>
                      <a:pt x="406" y="165"/>
                      <a:pt x="405" y="169"/>
                    </a:cubicBezTo>
                    <a:cubicBezTo>
                      <a:pt x="403" y="173"/>
                      <a:pt x="402" y="183"/>
                      <a:pt x="393" y="177"/>
                    </a:cubicBezTo>
                    <a:cubicBezTo>
                      <a:pt x="380" y="193"/>
                      <a:pt x="375" y="219"/>
                      <a:pt x="384" y="241"/>
                    </a:cubicBezTo>
                    <a:cubicBezTo>
                      <a:pt x="386" y="245"/>
                      <a:pt x="386" y="245"/>
                      <a:pt x="386" y="245"/>
                    </a:cubicBezTo>
                    <a:cubicBezTo>
                      <a:pt x="416" y="251"/>
                      <a:pt x="452" y="258"/>
                      <a:pt x="469" y="265"/>
                    </a:cubicBezTo>
                    <a:cubicBezTo>
                      <a:pt x="469" y="285"/>
                      <a:pt x="469" y="285"/>
                      <a:pt x="469" y="285"/>
                    </a:cubicBezTo>
                    <a:cubicBezTo>
                      <a:pt x="228" y="285"/>
                      <a:pt x="228" y="285"/>
                      <a:pt x="228" y="285"/>
                    </a:cubicBezTo>
                    <a:cubicBezTo>
                      <a:pt x="228" y="284"/>
                      <a:pt x="228" y="284"/>
                      <a:pt x="228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1" y="262"/>
                      <a:pt x="19" y="253"/>
                    </a:cubicBezTo>
                    <a:cubicBezTo>
                      <a:pt x="38" y="244"/>
                      <a:pt x="107" y="224"/>
                      <a:pt x="112" y="222"/>
                    </a:cubicBezTo>
                    <a:cubicBezTo>
                      <a:pt x="113" y="206"/>
                      <a:pt x="113" y="206"/>
                      <a:pt x="113" y="206"/>
                    </a:cubicBezTo>
                    <a:cubicBezTo>
                      <a:pt x="120" y="205"/>
                      <a:pt x="120" y="205"/>
                      <a:pt x="120" y="205"/>
                    </a:cubicBezTo>
                    <a:cubicBezTo>
                      <a:pt x="120" y="205"/>
                      <a:pt x="122" y="179"/>
                      <a:pt x="122" y="175"/>
                    </a:cubicBezTo>
                    <a:cubicBezTo>
                      <a:pt x="122" y="175"/>
                      <a:pt x="112" y="155"/>
                      <a:pt x="109" y="143"/>
                    </a:cubicBezTo>
                    <a:cubicBezTo>
                      <a:pt x="109" y="143"/>
                      <a:pt x="101" y="143"/>
                      <a:pt x="99" y="134"/>
                    </a:cubicBezTo>
                    <a:cubicBezTo>
                      <a:pt x="99" y="125"/>
                      <a:pt x="99" y="119"/>
                      <a:pt x="98" y="113"/>
                    </a:cubicBezTo>
                    <a:cubicBezTo>
                      <a:pt x="96" y="106"/>
                      <a:pt x="101" y="99"/>
                      <a:pt x="106" y="101"/>
                    </a:cubicBezTo>
                    <a:cubicBezTo>
                      <a:pt x="106" y="101"/>
                      <a:pt x="96" y="55"/>
                      <a:pt x="106" y="41"/>
                    </a:cubicBezTo>
                    <a:cubicBezTo>
                      <a:pt x="112" y="32"/>
                      <a:pt x="131" y="9"/>
                      <a:pt x="177" y="1"/>
                    </a:cubicBezTo>
                    <a:cubicBezTo>
                      <a:pt x="177" y="1"/>
                      <a:pt x="188" y="0"/>
                      <a:pt x="192" y="2"/>
                    </a:cubicBezTo>
                    <a:cubicBezTo>
                      <a:pt x="195" y="2"/>
                      <a:pt x="194" y="3"/>
                      <a:pt x="188" y="9"/>
                    </a:cubicBezTo>
                    <a:cubicBezTo>
                      <a:pt x="188" y="9"/>
                      <a:pt x="212" y="24"/>
                      <a:pt x="219" y="47"/>
                    </a:cubicBezTo>
                    <a:cubicBezTo>
                      <a:pt x="224" y="61"/>
                      <a:pt x="222" y="92"/>
                      <a:pt x="219" y="101"/>
                    </a:cubicBezTo>
                    <a:cubicBezTo>
                      <a:pt x="219" y="101"/>
                      <a:pt x="227" y="99"/>
                      <a:pt x="226" y="108"/>
                    </a:cubicBezTo>
                    <a:cubicBezTo>
                      <a:pt x="224" y="122"/>
                      <a:pt x="224" y="148"/>
                      <a:pt x="214" y="143"/>
                    </a:cubicBezTo>
                    <a:cubicBezTo>
                      <a:pt x="214" y="143"/>
                      <a:pt x="214" y="171"/>
                      <a:pt x="205" y="177"/>
                    </a:cubicBezTo>
                    <a:cubicBezTo>
                      <a:pt x="205" y="177"/>
                      <a:pt x="202" y="200"/>
                      <a:pt x="206" y="201"/>
                    </a:cubicBezTo>
                    <a:cubicBezTo>
                      <a:pt x="212" y="201"/>
                      <a:pt x="212" y="201"/>
                      <a:pt x="212" y="201"/>
                    </a:cubicBezTo>
                    <a:cubicBezTo>
                      <a:pt x="212" y="201"/>
                      <a:pt x="215" y="220"/>
                      <a:pt x="219" y="224"/>
                    </a:cubicBezTo>
                    <a:cubicBezTo>
                      <a:pt x="219" y="224"/>
                      <a:pt x="240" y="233"/>
                      <a:pt x="264" y="239"/>
                    </a:cubicBezTo>
                    <a:cubicBezTo>
                      <a:pt x="274" y="241"/>
                      <a:pt x="287" y="242"/>
                      <a:pt x="301" y="242"/>
                    </a:cubicBezTo>
                    <a:cubicBezTo>
                      <a:pt x="305" y="230"/>
                      <a:pt x="311" y="227"/>
                      <a:pt x="311" y="199"/>
                    </a:cubicBezTo>
                    <a:cubicBezTo>
                      <a:pt x="311" y="188"/>
                      <a:pt x="302" y="176"/>
                      <a:pt x="302" y="176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377">
                  <a:defRPr/>
                </a:pPr>
                <a:endParaRPr lang="en-US" sz="2000" kern="0">
                  <a:solidFill>
                    <a:prstClr val="black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19A26270-8DE8-4E4D-97CA-798346494C90}"/>
                  </a:ext>
                </a:extLst>
              </p:cNvPr>
              <p:cNvSpPr/>
              <p:nvPr/>
            </p:nvSpPr>
            <p:spPr>
              <a:xfrm>
                <a:off x="556234" y="1113877"/>
                <a:ext cx="1708436" cy="378636"/>
              </a:xfrm>
              <a:prstGeom prst="rect">
                <a:avLst/>
              </a:prstGeom>
              <a:noFill/>
              <a:ln w="3175" cap="flat">
                <a:noFill/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 anchorCtr="0">
                <a:noAutofit/>
              </a:bodyPr>
              <a:lstStyle/>
              <a:p>
                <a:pPr algn="ctr" defTabSz="914377">
                  <a:defRPr/>
                </a:pPr>
                <a:r>
                  <a:rPr lang="zh-CN" altLang="en-US" sz="1400" b="1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cs typeface="微软雅黑" panose="020B0503020204020204" charset="-122"/>
                    <a:sym typeface=""/>
                  </a:rPr>
                  <a:t>数据分析师</a:t>
                </a: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BA32274-C59F-42CF-BDCF-B8AD7736D3E7}"/>
                </a:ext>
              </a:extLst>
            </p:cNvPr>
            <p:cNvGrpSpPr/>
            <p:nvPr/>
          </p:nvGrpSpPr>
          <p:grpSpPr>
            <a:xfrm>
              <a:off x="5595852" y="1682486"/>
              <a:ext cx="1601607" cy="358307"/>
              <a:chOff x="556234" y="1113877"/>
              <a:chExt cx="1708436" cy="378636"/>
            </a:xfrm>
          </p:grpSpPr>
          <p:sp>
            <p:nvSpPr>
              <p:cNvPr id="133" name="Freeform 34">
                <a:extLst>
                  <a:ext uri="{FF2B5EF4-FFF2-40B4-BE49-F238E27FC236}">
                    <a16:creationId xmlns:a16="http://schemas.microsoft.com/office/drawing/2014/main" id="{38D3A461-1F30-4239-BB70-B557A82ADA1C}"/>
                  </a:ext>
                </a:extLst>
              </p:cNvPr>
              <p:cNvSpPr/>
              <p:nvPr/>
            </p:nvSpPr>
            <p:spPr bwMode="auto">
              <a:xfrm>
                <a:off x="564573" y="1181970"/>
                <a:ext cx="384175" cy="234950"/>
              </a:xfrm>
              <a:custGeom>
                <a:avLst/>
                <a:gdLst>
                  <a:gd name="T0" fmla="*/ 302 w 469"/>
                  <a:gd name="T1" fmla="*/ 176 h 285"/>
                  <a:gd name="T2" fmla="*/ 296 w 469"/>
                  <a:gd name="T3" fmla="*/ 178 h 285"/>
                  <a:gd name="T4" fmla="*/ 285 w 469"/>
                  <a:gd name="T5" fmla="*/ 164 h 285"/>
                  <a:gd name="T6" fmla="*/ 279 w 469"/>
                  <a:gd name="T7" fmla="*/ 147 h 285"/>
                  <a:gd name="T8" fmla="*/ 287 w 469"/>
                  <a:gd name="T9" fmla="*/ 136 h 285"/>
                  <a:gd name="T10" fmla="*/ 286 w 469"/>
                  <a:gd name="T11" fmla="*/ 126 h 285"/>
                  <a:gd name="T12" fmla="*/ 281 w 469"/>
                  <a:gd name="T13" fmla="*/ 119 h 285"/>
                  <a:gd name="T14" fmla="*/ 278 w 469"/>
                  <a:gd name="T15" fmla="*/ 99 h 285"/>
                  <a:gd name="T16" fmla="*/ 280 w 469"/>
                  <a:gd name="T17" fmla="*/ 87 h 285"/>
                  <a:gd name="T18" fmla="*/ 286 w 469"/>
                  <a:gd name="T19" fmla="*/ 61 h 285"/>
                  <a:gd name="T20" fmla="*/ 302 w 469"/>
                  <a:gd name="T21" fmla="*/ 10 h 285"/>
                  <a:gd name="T22" fmla="*/ 351 w 469"/>
                  <a:gd name="T23" fmla="*/ 26 h 285"/>
                  <a:gd name="T24" fmla="*/ 388 w 469"/>
                  <a:gd name="T25" fmla="*/ 9 h 285"/>
                  <a:gd name="T26" fmla="*/ 405 w 469"/>
                  <a:gd name="T27" fmla="*/ 58 h 285"/>
                  <a:gd name="T28" fmla="*/ 413 w 469"/>
                  <a:gd name="T29" fmla="*/ 85 h 285"/>
                  <a:gd name="T30" fmla="*/ 413 w 469"/>
                  <a:gd name="T31" fmla="*/ 102 h 285"/>
                  <a:gd name="T32" fmla="*/ 411 w 469"/>
                  <a:gd name="T33" fmla="*/ 122 h 285"/>
                  <a:gd name="T34" fmla="*/ 405 w 469"/>
                  <a:gd name="T35" fmla="*/ 135 h 285"/>
                  <a:gd name="T36" fmla="*/ 413 w 469"/>
                  <a:gd name="T37" fmla="*/ 138 h 285"/>
                  <a:gd name="T38" fmla="*/ 411 w 469"/>
                  <a:gd name="T39" fmla="*/ 155 h 285"/>
                  <a:gd name="T40" fmla="*/ 405 w 469"/>
                  <a:gd name="T41" fmla="*/ 169 h 285"/>
                  <a:gd name="T42" fmla="*/ 393 w 469"/>
                  <a:gd name="T43" fmla="*/ 177 h 285"/>
                  <a:gd name="T44" fmla="*/ 384 w 469"/>
                  <a:gd name="T45" fmla="*/ 241 h 285"/>
                  <a:gd name="T46" fmla="*/ 386 w 469"/>
                  <a:gd name="T47" fmla="*/ 245 h 285"/>
                  <a:gd name="T48" fmla="*/ 469 w 469"/>
                  <a:gd name="T49" fmla="*/ 265 h 285"/>
                  <a:gd name="T50" fmla="*/ 469 w 469"/>
                  <a:gd name="T51" fmla="*/ 285 h 285"/>
                  <a:gd name="T52" fmla="*/ 228 w 469"/>
                  <a:gd name="T53" fmla="*/ 285 h 285"/>
                  <a:gd name="T54" fmla="*/ 228 w 469"/>
                  <a:gd name="T55" fmla="*/ 284 h 285"/>
                  <a:gd name="T56" fmla="*/ 0 w 469"/>
                  <a:gd name="T57" fmla="*/ 284 h 285"/>
                  <a:gd name="T58" fmla="*/ 19 w 469"/>
                  <a:gd name="T59" fmla="*/ 253 h 285"/>
                  <a:gd name="T60" fmla="*/ 112 w 469"/>
                  <a:gd name="T61" fmla="*/ 222 h 285"/>
                  <a:gd name="T62" fmla="*/ 113 w 469"/>
                  <a:gd name="T63" fmla="*/ 206 h 285"/>
                  <a:gd name="T64" fmla="*/ 120 w 469"/>
                  <a:gd name="T65" fmla="*/ 205 h 285"/>
                  <a:gd name="T66" fmla="*/ 122 w 469"/>
                  <a:gd name="T67" fmla="*/ 175 h 285"/>
                  <a:gd name="T68" fmla="*/ 109 w 469"/>
                  <a:gd name="T69" fmla="*/ 143 h 285"/>
                  <a:gd name="T70" fmla="*/ 99 w 469"/>
                  <a:gd name="T71" fmla="*/ 134 h 285"/>
                  <a:gd name="T72" fmla="*/ 98 w 469"/>
                  <a:gd name="T73" fmla="*/ 113 h 285"/>
                  <a:gd name="T74" fmla="*/ 106 w 469"/>
                  <a:gd name="T75" fmla="*/ 101 h 285"/>
                  <a:gd name="T76" fmla="*/ 106 w 469"/>
                  <a:gd name="T77" fmla="*/ 41 h 285"/>
                  <a:gd name="T78" fmla="*/ 177 w 469"/>
                  <a:gd name="T79" fmla="*/ 1 h 285"/>
                  <a:gd name="T80" fmla="*/ 192 w 469"/>
                  <a:gd name="T81" fmla="*/ 2 h 285"/>
                  <a:gd name="T82" fmla="*/ 188 w 469"/>
                  <a:gd name="T83" fmla="*/ 9 h 285"/>
                  <a:gd name="T84" fmla="*/ 219 w 469"/>
                  <a:gd name="T85" fmla="*/ 47 h 285"/>
                  <a:gd name="T86" fmla="*/ 219 w 469"/>
                  <a:gd name="T87" fmla="*/ 101 h 285"/>
                  <a:gd name="T88" fmla="*/ 226 w 469"/>
                  <a:gd name="T89" fmla="*/ 108 h 285"/>
                  <a:gd name="T90" fmla="*/ 214 w 469"/>
                  <a:gd name="T91" fmla="*/ 143 h 285"/>
                  <a:gd name="T92" fmla="*/ 205 w 469"/>
                  <a:gd name="T93" fmla="*/ 177 h 285"/>
                  <a:gd name="T94" fmla="*/ 206 w 469"/>
                  <a:gd name="T95" fmla="*/ 201 h 285"/>
                  <a:gd name="T96" fmla="*/ 212 w 469"/>
                  <a:gd name="T97" fmla="*/ 201 h 285"/>
                  <a:gd name="T98" fmla="*/ 219 w 469"/>
                  <a:gd name="T99" fmla="*/ 224 h 285"/>
                  <a:gd name="T100" fmla="*/ 264 w 469"/>
                  <a:gd name="T101" fmla="*/ 239 h 285"/>
                  <a:gd name="T102" fmla="*/ 301 w 469"/>
                  <a:gd name="T103" fmla="*/ 242 h 285"/>
                  <a:gd name="T104" fmla="*/ 311 w 469"/>
                  <a:gd name="T105" fmla="*/ 199 h 285"/>
                  <a:gd name="T106" fmla="*/ 302 w 469"/>
                  <a:gd name="T107" fmla="*/ 1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9" h="285">
                    <a:moveTo>
                      <a:pt x="302" y="176"/>
                    </a:moveTo>
                    <a:cubicBezTo>
                      <a:pt x="302" y="176"/>
                      <a:pt x="301" y="180"/>
                      <a:pt x="296" y="178"/>
                    </a:cubicBezTo>
                    <a:cubicBezTo>
                      <a:pt x="291" y="176"/>
                      <a:pt x="287" y="169"/>
                      <a:pt x="285" y="164"/>
                    </a:cubicBezTo>
                    <a:cubicBezTo>
                      <a:pt x="285" y="158"/>
                      <a:pt x="280" y="149"/>
                      <a:pt x="279" y="147"/>
                    </a:cubicBezTo>
                    <a:cubicBezTo>
                      <a:pt x="277" y="143"/>
                      <a:pt x="278" y="136"/>
                      <a:pt x="287" y="136"/>
                    </a:cubicBezTo>
                    <a:cubicBezTo>
                      <a:pt x="287" y="136"/>
                      <a:pt x="283" y="129"/>
                      <a:pt x="286" y="126"/>
                    </a:cubicBezTo>
                    <a:cubicBezTo>
                      <a:pt x="286" y="126"/>
                      <a:pt x="277" y="127"/>
                      <a:pt x="281" y="119"/>
                    </a:cubicBezTo>
                    <a:cubicBezTo>
                      <a:pt x="281" y="119"/>
                      <a:pt x="264" y="113"/>
                      <a:pt x="278" y="99"/>
                    </a:cubicBezTo>
                    <a:cubicBezTo>
                      <a:pt x="278" y="99"/>
                      <a:pt x="269" y="89"/>
                      <a:pt x="280" y="87"/>
                    </a:cubicBezTo>
                    <a:cubicBezTo>
                      <a:pt x="280" y="87"/>
                      <a:pt x="264" y="68"/>
                      <a:pt x="286" y="61"/>
                    </a:cubicBezTo>
                    <a:cubicBezTo>
                      <a:pt x="286" y="61"/>
                      <a:pt x="266" y="12"/>
                      <a:pt x="302" y="10"/>
                    </a:cubicBezTo>
                    <a:cubicBezTo>
                      <a:pt x="321" y="7"/>
                      <a:pt x="334" y="19"/>
                      <a:pt x="351" y="26"/>
                    </a:cubicBezTo>
                    <a:cubicBezTo>
                      <a:pt x="351" y="26"/>
                      <a:pt x="375" y="7"/>
                      <a:pt x="388" y="9"/>
                    </a:cubicBezTo>
                    <a:cubicBezTo>
                      <a:pt x="412" y="14"/>
                      <a:pt x="419" y="37"/>
                      <a:pt x="405" y="58"/>
                    </a:cubicBezTo>
                    <a:cubicBezTo>
                      <a:pt x="420" y="54"/>
                      <a:pt x="425" y="77"/>
                      <a:pt x="413" y="85"/>
                    </a:cubicBezTo>
                    <a:cubicBezTo>
                      <a:pt x="413" y="85"/>
                      <a:pt x="420" y="93"/>
                      <a:pt x="413" y="102"/>
                    </a:cubicBezTo>
                    <a:cubicBezTo>
                      <a:pt x="413" y="102"/>
                      <a:pt x="424" y="116"/>
                      <a:pt x="411" y="122"/>
                    </a:cubicBezTo>
                    <a:cubicBezTo>
                      <a:pt x="411" y="122"/>
                      <a:pt x="408" y="131"/>
                      <a:pt x="405" y="135"/>
                    </a:cubicBezTo>
                    <a:cubicBezTo>
                      <a:pt x="405" y="135"/>
                      <a:pt x="411" y="134"/>
                      <a:pt x="413" y="138"/>
                    </a:cubicBezTo>
                    <a:cubicBezTo>
                      <a:pt x="415" y="143"/>
                      <a:pt x="416" y="148"/>
                      <a:pt x="411" y="155"/>
                    </a:cubicBezTo>
                    <a:cubicBezTo>
                      <a:pt x="407" y="161"/>
                      <a:pt x="406" y="165"/>
                      <a:pt x="405" y="169"/>
                    </a:cubicBezTo>
                    <a:cubicBezTo>
                      <a:pt x="403" y="173"/>
                      <a:pt x="402" y="183"/>
                      <a:pt x="393" y="177"/>
                    </a:cubicBezTo>
                    <a:cubicBezTo>
                      <a:pt x="380" y="193"/>
                      <a:pt x="375" y="219"/>
                      <a:pt x="384" y="241"/>
                    </a:cubicBezTo>
                    <a:cubicBezTo>
                      <a:pt x="386" y="245"/>
                      <a:pt x="386" y="245"/>
                      <a:pt x="386" y="245"/>
                    </a:cubicBezTo>
                    <a:cubicBezTo>
                      <a:pt x="416" y="251"/>
                      <a:pt x="452" y="258"/>
                      <a:pt x="469" y="265"/>
                    </a:cubicBezTo>
                    <a:cubicBezTo>
                      <a:pt x="469" y="285"/>
                      <a:pt x="469" y="285"/>
                      <a:pt x="469" y="285"/>
                    </a:cubicBezTo>
                    <a:cubicBezTo>
                      <a:pt x="228" y="285"/>
                      <a:pt x="228" y="285"/>
                      <a:pt x="228" y="285"/>
                    </a:cubicBezTo>
                    <a:cubicBezTo>
                      <a:pt x="228" y="284"/>
                      <a:pt x="228" y="284"/>
                      <a:pt x="228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1" y="262"/>
                      <a:pt x="19" y="253"/>
                    </a:cubicBezTo>
                    <a:cubicBezTo>
                      <a:pt x="38" y="244"/>
                      <a:pt x="107" y="224"/>
                      <a:pt x="112" y="222"/>
                    </a:cubicBezTo>
                    <a:cubicBezTo>
                      <a:pt x="113" y="206"/>
                      <a:pt x="113" y="206"/>
                      <a:pt x="113" y="206"/>
                    </a:cubicBezTo>
                    <a:cubicBezTo>
                      <a:pt x="120" y="205"/>
                      <a:pt x="120" y="205"/>
                      <a:pt x="120" y="205"/>
                    </a:cubicBezTo>
                    <a:cubicBezTo>
                      <a:pt x="120" y="205"/>
                      <a:pt x="122" y="179"/>
                      <a:pt x="122" y="175"/>
                    </a:cubicBezTo>
                    <a:cubicBezTo>
                      <a:pt x="122" y="175"/>
                      <a:pt x="112" y="155"/>
                      <a:pt x="109" y="143"/>
                    </a:cubicBezTo>
                    <a:cubicBezTo>
                      <a:pt x="109" y="143"/>
                      <a:pt x="101" y="143"/>
                      <a:pt x="99" y="134"/>
                    </a:cubicBezTo>
                    <a:cubicBezTo>
                      <a:pt x="99" y="125"/>
                      <a:pt x="99" y="119"/>
                      <a:pt x="98" y="113"/>
                    </a:cubicBezTo>
                    <a:cubicBezTo>
                      <a:pt x="96" y="106"/>
                      <a:pt x="101" y="99"/>
                      <a:pt x="106" y="101"/>
                    </a:cubicBezTo>
                    <a:cubicBezTo>
                      <a:pt x="106" y="101"/>
                      <a:pt x="96" y="55"/>
                      <a:pt x="106" y="41"/>
                    </a:cubicBezTo>
                    <a:cubicBezTo>
                      <a:pt x="112" y="32"/>
                      <a:pt x="131" y="9"/>
                      <a:pt x="177" y="1"/>
                    </a:cubicBezTo>
                    <a:cubicBezTo>
                      <a:pt x="177" y="1"/>
                      <a:pt x="188" y="0"/>
                      <a:pt x="192" y="2"/>
                    </a:cubicBezTo>
                    <a:cubicBezTo>
                      <a:pt x="195" y="2"/>
                      <a:pt x="194" y="3"/>
                      <a:pt x="188" y="9"/>
                    </a:cubicBezTo>
                    <a:cubicBezTo>
                      <a:pt x="188" y="9"/>
                      <a:pt x="212" y="24"/>
                      <a:pt x="219" y="47"/>
                    </a:cubicBezTo>
                    <a:cubicBezTo>
                      <a:pt x="224" y="61"/>
                      <a:pt x="222" y="92"/>
                      <a:pt x="219" y="101"/>
                    </a:cubicBezTo>
                    <a:cubicBezTo>
                      <a:pt x="219" y="101"/>
                      <a:pt x="227" y="99"/>
                      <a:pt x="226" y="108"/>
                    </a:cubicBezTo>
                    <a:cubicBezTo>
                      <a:pt x="224" y="122"/>
                      <a:pt x="224" y="148"/>
                      <a:pt x="214" y="143"/>
                    </a:cubicBezTo>
                    <a:cubicBezTo>
                      <a:pt x="214" y="143"/>
                      <a:pt x="214" y="171"/>
                      <a:pt x="205" y="177"/>
                    </a:cubicBezTo>
                    <a:cubicBezTo>
                      <a:pt x="205" y="177"/>
                      <a:pt x="202" y="200"/>
                      <a:pt x="206" y="201"/>
                    </a:cubicBezTo>
                    <a:cubicBezTo>
                      <a:pt x="212" y="201"/>
                      <a:pt x="212" y="201"/>
                      <a:pt x="212" y="201"/>
                    </a:cubicBezTo>
                    <a:cubicBezTo>
                      <a:pt x="212" y="201"/>
                      <a:pt x="215" y="220"/>
                      <a:pt x="219" y="224"/>
                    </a:cubicBezTo>
                    <a:cubicBezTo>
                      <a:pt x="219" y="224"/>
                      <a:pt x="240" y="233"/>
                      <a:pt x="264" y="239"/>
                    </a:cubicBezTo>
                    <a:cubicBezTo>
                      <a:pt x="274" y="241"/>
                      <a:pt x="287" y="242"/>
                      <a:pt x="301" y="242"/>
                    </a:cubicBezTo>
                    <a:cubicBezTo>
                      <a:pt x="305" y="230"/>
                      <a:pt x="311" y="227"/>
                      <a:pt x="311" y="199"/>
                    </a:cubicBezTo>
                    <a:cubicBezTo>
                      <a:pt x="311" y="188"/>
                      <a:pt x="302" y="176"/>
                      <a:pt x="302" y="176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377">
                  <a:defRPr/>
                </a:pPr>
                <a:endParaRPr lang="en-US" sz="2000" kern="0">
                  <a:solidFill>
                    <a:prstClr val="black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B49958A0-539A-460D-9038-C4370952A889}"/>
                  </a:ext>
                </a:extLst>
              </p:cNvPr>
              <p:cNvSpPr/>
              <p:nvPr/>
            </p:nvSpPr>
            <p:spPr>
              <a:xfrm>
                <a:off x="556234" y="1113877"/>
                <a:ext cx="1708436" cy="378636"/>
              </a:xfrm>
              <a:prstGeom prst="rect">
                <a:avLst/>
              </a:prstGeom>
              <a:noFill/>
              <a:ln w="3175" cap="flat">
                <a:noFill/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 anchorCtr="0">
                <a:noAutofit/>
              </a:bodyPr>
              <a:lstStyle/>
              <a:p>
                <a:pPr algn="ctr" defTabSz="914377">
                  <a:defRPr/>
                </a:pPr>
                <a:r>
                  <a:rPr lang="zh-CN" altLang="en-US" sz="1400" b="1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cs typeface="微软雅黑" panose="020B0503020204020204" charset="-122"/>
                    <a:sym typeface=""/>
                  </a:rPr>
                  <a:t>数据科学家</a:t>
                </a:r>
              </a:p>
            </p:txBody>
          </p: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B3C1F89E-8844-4E09-8BD8-059C0B56CA73}"/>
                </a:ext>
              </a:extLst>
            </p:cNvPr>
            <p:cNvGrpSpPr/>
            <p:nvPr/>
          </p:nvGrpSpPr>
          <p:grpSpPr>
            <a:xfrm>
              <a:off x="7260070" y="1682486"/>
              <a:ext cx="1601607" cy="358307"/>
              <a:chOff x="564573" y="1150262"/>
              <a:chExt cx="1708436" cy="378636"/>
            </a:xfrm>
          </p:grpSpPr>
          <p:sp>
            <p:nvSpPr>
              <p:cNvPr id="136" name="Freeform 34">
                <a:extLst>
                  <a:ext uri="{FF2B5EF4-FFF2-40B4-BE49-F238E27FC236}">
                    <a16:creationId xmlns:a16="http://schemas.microsoft.com/office/drawing/2014/main" id="{179022D3-3B5C-4D26-9C2E-42D76BADDD4A}"/>
                  </a:ext>
                </a:extLst>
              </p:cNvPr>
              <p:cNvSpPr/>
              <p:nvPr/>
            </p:nvSpPr>
            <p:spPr bwMode="auto">
              <a:xfrm>
                <a:off x="564573" y="1219592"/>
                <a:ext cx="384175" cy="234950"/>
              </a:xfrm>
              <a:custGeom>
                <a:avLst/>
                <a:gdLst>
                  <a:gd name="T0" fmla="*/ 302 w 469"/>
                  <a:gd name="T1" fmla="*/ 176 h 285"/>
                  <a:gd name="T2" fmla="*/ 296 w 469"/>
                  <a:gd name="T3" fmla="*/ 178 h 285"/>
                  <a:gd name="T4" fmla="*/ 285 w 469"/>
                  <a:gd name="T5" fmla="*/ 164 h 285"/>
                  <a:gd name="T6" fmla="*/ 279 w 469"/>
                  <a:gd name="T7" fmla="*/ 147 h 285"/>
                  <a:gd name="T8" fmla="*/ 287 w 469"/>
                  <a:gd name="T9" fmla="*/ 136 h 285"/>
                  <a:gd name="T10" fmla="*/ 286 w 469"/>
                  <a:gd name="T11" fmla="*/ 126 h 285"/>
                  <a:gd name="T12" fmla="*/ 281 w 469"/>
                  <a:gd name="T13" fmla="*/ 119 h 285"/>
                  <a:gd name="T14" fmla="*/ 278 w 469"/>
                  <a:gd name="T15" fmla="*/ 99 h 285"/>
                  <a:gd name="T16" fmla="*/ 280 w 469"/>
                  <a:gd name="T17" fmla="*/ 87 h 285"/>
                  <a:gd name="T18" fmla="*/ 286 w 469"/>
                  <a:gd name="T19" fmla="*/ 61 h 285"/>
                  <a:gd name="T20" fmla="*/ 302 w 469"/>
                  <a:gd name="T21" fmla="*/ 10 h 285"/>
                  <a:gd name="T22" fmla="*/ 351 w 469"/>
                  <a:gd name="T23" fmla="*/ 26 h 285"/>
                  <a:gd name="T24" fmla="*/ 388 w 469"/>
                  <a:gd name="T25" fmla="*/ 9 h 285"/>
                  <a:gd name="T26" fmla="*/ 405 w 469"/>
                  <a:gd name="T27" fmla="*/ 58 h 285"/>
                  <a:gd name="T28" fmla="*/ 413 w 469"/>
                  <a:gd name="T29" fmla="*/ 85 h 285"/>
                  <a:gd name="T30" fmla="*/ 413 w 469"/>
                  <a:gd name="T31" fmla="*/ 102 h 285"/>
                  <a:gd name="T32" fmla="*/ 411 w 469"/>
                  <a:gd name="T33" fmla="*/ 122 h 285"/>
                  <a:gd name="T34" fmla="*/ 405 w 469"/>
                  <a:gd name="T35" fmla="*/ 135 h 285"/>
                  <a:gd name="T36" fmla="*/ 413 w 469"/>
                  <a:gd name="T37" fmla="*/ 138 h 285"/>
                  <a:gd name="T38" fmla="*/ 411 w 469"/>
                  <a:gd name="T39" fmla="*/ 155 h 285"/>
                  <a:gd name="T40" fmla="*/ 405 w 469"/>
                  <a:gd name="T41" fmla="*/ 169 h 285"/>
                  <a:gd name="T42" fmla="*/ 393 w 469"/>
                  <a:gd name="T43" fmla="*/ 177 h 285"/>
                  <a:gd name="T44" fmla="*/ 384 w 469"/>
                  <a:gd name="T45" fmla="*/ 241 h 285"/>
                  <a:gd name="T46" fmla="*/ 386 w 469"/>
                  <a:gd name="T47" fmla="*/ 245 h 285"/>
                  <a:gd name="T48" fmla="*/ 469 w 469"/>
                  <a:gd name="T49" fmla="*/ 265 h 285"/>
                  <a:gd name="T50" fmla="*/ 469 w 469"/>
                  <a:gd name="T51" fmla="*/ 285 h 285"/>
                  <a:gd name="T52" fmla="*/ 228 w 469"/>
                  <a:gd name="T53" fmla="*/ 285 h 285"/>
                  <a:gd name="T54" fmla="*/ 228 w 469"/>
                  <a:gd name="T55" fmla="*/ 284 h 285"/>
                  <a:gd name="T56" fmla="*/ 0 w 469"/>
                  <a:gd name="T57" fmla="*/ 284 h 285"/>
                  <a:gd name="T58" fmla="*/ 19 w 469"/>
                  <a:gd name="T59" fmla="*/ 253 h 285"/>
                  <a:gd name="T60" fmla="*/ 112 w 469"/>
                  <a:gd name="T61" fmla="*/ 222 h 285"/>
                  <a:gd name="T62" fmla="*/ 113 w 469"/>
                  <a:gd name="T63" fmla="*/ 206 h 285"/>
                  <a:gd name="T64" fmla="*/ 120 w 469"/>
                  <a:gd name="T65" fmla="*/ 205 h 285"/>
                  <a:gd name="T66" fmla="*/ 122 w 469"/>
                  <a:gd name="T67" fmla="*/ 175 h 285"/>
                  <a:gd name="T68" fmla="*/ 109 w 469"/>
                  <a:gd name="T69" fmla="*/ 143 h 285"/>
                  <a:gd name="T70" fmla="*/ 99 w 469"/>
                  <a:gd name="T71" fmla="*/ 134 h 285"/>
                  <a:gd name="T72" fmla="*/ 98 w 469"/>
                  <a:gd name="T73" fmla="*/ 113 h 285"/>
                  <a:gd name="T74" fmla="*/ 106 w 469"/>
                  <a:gd name="T75" fmla="*/ 101 h 285"/>
                  <a:gd name="T76" fmla="*/ 106 w 469"/>
                  <a:gd name="T77" fmla="*/ 41 h 285"/>
                  <a:gd name="T78" fmla="*/ 177 w 469"/>
                  <a:gd name="T79" fmla="*/ 1 h 285"/>
                  <a:gd name="T80" fmla="*/ 192 w 469"/>
                  <a:gd name="T81" fmla="*/ 2 h 285"/>
                  <a:gd name="T82" fmla="*/ 188 w 469"/>
                  <a:gd name="T83" fmla="*/ 9 h 285"/>
                  <a:gd name="T84" fmla="*/ 219 w 469"/>
                  <a:gd name="T85" fmla="*/ 47 h 285"/>
                  <a:gd name="T86" fmla="*/ 219 w 469"/>
                  <a:gd name="T87" fmla="*/ 101 h 285"/>
                  <a:gd name="T88" fmla="*/ 226 w 469"/>
                  <a:gd name="T89" fmla="*/ 108 h 285"/>
                  <a:gd name="T90" fmla="*/ 214 w 469"/>
                  <a:gd name="T91" fmla="*/ 143 h 285"/>
                  <a:gd name="T92" fmla="*/ 205 w 469"/>
                  <a:gd name="T93" fmla="*/ 177 h 285"/>
                  <a:gd name="T94" fmla="*/ 206 w 469"/>
                  <a:gd name="T95" fmla="*/ 201 h 285"/>
                  <a:gd name="T96" fmla="*/ 212 w 469"/>
                  <a:gd name="T97" fmla="*/ 201 h 285"/>
                  <a:gd name="T98" fmla="*/ 219 w 469"/>
                  <a:gd name="T99" fmla="*/ 224 h 285"/>
                  <a:gd name="T100" fmla="*/ 264 w 469"/>
                  <a:gd name="T101" fmla="*/ 239 h 285"/>
                  <a:gd name="T102" fmla="*/ 301 w 469"/>
                  <a:gd name="T103" fmla="*/ 242 h 285"/>
                  <a:gd name="T104" fmla="*/ 311 w 469"/>
                  <a:gd name="T105" fmla="*/ 199 h 285"/>
                  <a:gd name="T106" fmla="*/ 302 w 469"/>
                  <a:gd name="T107" fmla="*/ 1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9" h="285">
                    <a:moveTo>
                      <a:pt x="302" y="176"/>
                    </a:moveTo>
                    <a:cubicBezTo>
                      <a:pt x="302" y="176"/>
                      <a:pt x="301" y="180"/>
                      <a:pt x="296" y="178"/>
                    </a:cubicBezTo>
                    <a:cubicBezTo>
                      <a:pt x="291" y="176"/>
                      <a:pt x="287" y="169"/>
                      <a:pt x="285" y="164"/>
                    </a:cubicBezTo>
                    <a:cubicBezTo>
                      <a:pt x="285" y="158"/>
                      <a:pt x="280" y="149"/>
                      <a:pt x="279" y="147"/>
                    </a:cubicBezTo>
                    <a:cubicBezTo>
                      <a:pt x="277" y="143"/>
                      <a:pt x="278" y="136"/>
                      <a:pt x="287" y="136"/>
                    </a:cubicBezTo>
                    <a:cubicBezTo>
                      <a:pt x="287" y="136"/>
                      <a:pt x="283" y="129"/>
                      <a:pt x="286" y="126"/>
                    </a:cubicBezTo>
                    <a:cubicBezTo>
                      <a:pt x="286" y="126"/>
                      <a:pt x="277" y="127"/>
                      <a:pt x="281" y="119"/>
                    </a:cubicBezTo>
                    <a:cubicBezTo>
                      <a:pt x="281" y="119"/>
                      <a:pt x="264" y="113"/>
                      <a:pt x="278" y="99"/>
                    </a:cubicBezTo>
                    <a:cubicBezTo>
                      <a:pt x="278" y="99"/>
                      <a:pt x="269" y="89"/>
                      <a:pt x="280" y="87"/>
                    </a:cubicBezTo>
                    <a:cubicBezTo>
                      <a:pt x="280" y="87"/>
                      <a:pt x="264" y="68"/>
                      <a:pt x="286" y="61"/>
                    </a:cubicBezTo>
                    <a:cubicBezTo>
                      <a:pt x="286" y="61"/>
                      <a:pt x="266" y="12"/>
                      <a:pt x="302" y="10"/>
                    </a:cubicBezTo>
                    <a:cubicBezTo>
                      <a:pt x="321" y="7"/>
                      <a:pt x="334" y="19"/>
                      <a:pt x="351" y="26"/>
                    </a:cubicBezTo>
                    <a:cubicBezTo>
                      <a:pt x="351" y="26"/>
                      <a:pt x="375" y="7"/>
                      <a:pt x="388" y="9"/>
                    </a:cubicBezTo>
                    <a:cubicBezTo>
                      <a:pt x="412" y="14"/>
                      <a:pt x="419" y="37"/>
                      <a:pt x="405" y="58"/>
                    </a:cubicBezTo>
                    <a:cubicBezTo>
                      <a:pt x="420" y="54"/>
                      <a:pt x="425" y="77"/>
                      <a:pt x="413" y="85"/>
                    </a:cubicBezTo>
                    <a:cubicBezTo>
                      <a:pt x="413" y="85"/>
                      <a:pt x="420" y="93"/>
                      <a:pt x="413" y="102"/>
                    </a:cubicBezTo>
                    <a:cubicBezTo>
                      <a:pt x="413" y="102"/>
                      <a:pt x="424" y="116"/>
                      <a:pt x="411" y="122"/>
                    </a:cubicBezTo>
                    <a:cubicBezTo>
                      <a:pt x="411" y="122"/>
                      <a:pt x="408" y="131"/>
                      <a:pt x="405" y="135"/>
                    </a:cubicBezTo>
                    <a:cubicBezTo>
                      <a:pt x="405" y="135"/>
                      <a:pt x="411" y="134"/>
                      <a:pt x="413" y="138"/>
                    </a:cubicBezTo>
                    <a:cubicBezTo>
                      <a:pt x="415" y="143"/>
                      <a:pt x="416" y="148"/>
                      <a:pt x="411" y="155"/>
                    </a:cubicBezTo>
                    <a:cubicBezTo>
                      <a:pt x="407" y="161"/>
                      <a:pt x="406" y="165"/>
                      <a:pt x="405" y="169"/>
                    </a:cubicBezTo>
                    <a:cubicBezTo>
                      <a:pt x="403" y="173"/>
                      <a:pt x="402" y="183"/>
                      <a:pt x="393" y="177"/>
                    </a:cubicBezTo>
                    <a:cubicBezTo>
                      <a:pt x="380" y="193"/>
                      <a:pt x="375" y="219"/>
                      <a:pt x="384" y="241"/>
                    </a:cubicBezTo>
                    <a:cubicBezTo>
                      <a:pt x="386" y="245"/>
                      <a:pt x="386" y="245"/>
                      <a:pt x="386" y="245"/>
                    </a:cubicBezTo>
                    <a:cubicBezTo>
                      <a:pt x="416" y="251"/>
                      <a:pt x="452" y="258"/>
                      <a:pt x="469" y="265"/>
                    </a:cubicBezTo>
                    <a:cubicBezTo>
                      <a:pt x="469" y="285"/>
                      <a:pt x="469" y="285"/>
                      <a:pt x="469" y="285"/>
                    </a:cubicBezTo>
                    <a:cubicBezTo>
                      <a:pt x="228" y="285"/>
                      <a:pt x="228" y="285"/>
                      <a:pt x="228" y="285"/>
                    </a:cubicBezTo>
                    <a:cubicBezTo>
                      <a:pt x="228" y="284"/>
                      <a:pt x="228" y="284"/>
                      <a:pt x="228" y="28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4"/>
                      <a:pt x="1" y="262"/>
                      <a:pt x="19" y="253"/>
                    </a:cubicBezTo>
                    <a:cubicBezTo>
                      <a:pt x="38" y="244"/>
                      <a:pt x="107" y="224"/>
                      <a:pt x="112" y="222"/>
                    </a:cubicBezTo>
                    <a:cubicBezTo>
                      <a:pt x="113" y="206"/>
                      <a:pt x="113" y="206"/>
                      <a:pt x="113" y="206"/>
                    </a:cubicBezTo>
                    <a:cubicBezTo>
                      <a:pt x="120" y="205"/>
                      <a:pt x="120" y="205"/>
                      <a:pt x="120" y="205"/>
                    </a:cubicBezTo>
                    <a:cubicBezTo>
                      <a:pt x="120" y="205"/>
                      <a:pt x="122" y="179"/>
                      <a:pt x="122" y="175"/>
                    </a:cubicBezTo>
                    <a:cubicBezTo>
                      <a:pt x="122" y="175"/>
                      <a:pt x="112" y="155"/>
                      <a:pt x="109" y="143"/>
                    </a:cubicBezTo>
                    <a:cubicBezTo>
                      <a:pt x="109" y="143"/>
                      <a:pt x="101" y="143"/>
                      <a:pt x="99" y="134"/>
                    </a:cubicBezTo>
                    <a:cubicBezTo>
                      <a:pt x="99" y="125"/>
                      <a:pt x="99" y="119"/>
                      <a:pt x="98" y="113"/>
                    </a:cubicBezTo>
                    <a:cubicBezTo>
                      <a:pt x="96" y="106"/>
                      <a:pt x="101" y="99"/>
                      <a:pt x="106" y="101"/>
                    </a:cubicBezTo>
                    <a:cubicBezTo>
                      <a:pt x="106" y="101"/>
                      <a:pt x="96" y="55"/>
                      <a:pt x="106" y="41"/>
                    </a:cubicBezTo>
                    <a:cubicBezTo>
                      <a:pt x="112" y="32"/>
                      <a:pt x="131" y="9"/>
                      <a:pt x="177" y="1"/>
                    </a:cubicBezTo>
                    <a:cubicBezTo>
                      <a:pt x="177" y="1"/>
                      <a:pt x="188" y="0"/>
                      <a:pt x="192" y="2"/>
                    </a:cubicBezTo>
                    <a:cubicBezTo>
                      <a:pt x="195" y="2"/>
                      <a:pt x="194" y="3"/>
                      <a:pt x="188" y="9"/>
                    </a:cubicBezTo>
                    <a:cubicBezTo>
                      <a:pt x="188" y="9"/>
                      <a:pt x="212" y="24"/>
                      <a:pt x="219" y="47"/>
                    </a:cubicBezTo>
                    <a:cubicBezTo>
                      <a:pt x="224" y="61"/>
                      <a:pt x="222" y="92"/>
                      <a:pt x="219" y="101"/>
                    </a:cubicBezTo>
                    <a:cubicBezTo>
                      <a:pt x="219" y="101"/>
                      <a:pt x="227" y="99"/>
                      <a:pt x="226" y="108"/>
                    </a:cubicBezTo>
                    <a:cubicBezTo>
                      <a:pt x="224" y="122"/>
                      <a:pt x="224" y="148"/>
                      <a:pt x="214" y="143"/>
                    </a:cubicBezTo>
                    <a:cubicBezTo>
                      <a:pt x="214" y="143"/>
                      <a:pt x="214" y="171"/>
                      <a:pt x="205" y="177"/>
                    </a:cubicBezTo>
                    <a:cubicBezTo>
                      <a:pt x="205" y="177"/>
                      <a:pt x="202" y="200"/>
                      <a:pt x="206" y="201"/>
                    </a:cubicBezTo>
                    <a:cubicBezTo>
                      <a:pt x="212" y="201"/>
                      <a:pt x="212" y="201"/>
                      <a:pt x="212" y="201"/>
                    </a:cubicBezTo>
                    <a:cubicBezTo>
                      <a:pt x="212" y="201"/>
                      <a:pt x="215" y="220"/>
                      <a:pt x="219" y="224"/>
                    </a:cubicBezTo>
                    <a:cubicBezTo>
                      <a:pt x="219" y="224"/>
                      <a:pt x="240" y="233"/>
                      <a:pt x="264" y="239"/>
                    </a:cubicBezTo>
                    <a:cubicBezTo>
                      <a:pt x="274" y="241"/>
                      <a:pt x="287" y="242"/>
                      <a:pt x="301" y="242"/>
                    </a:cubicBezTo>
                    <a:cubicBezTo>
                      <a:pt x="305" y="230"/>
                      <a:pt x="311" y="227"/>
                      <a:pt x="311" y="199"/>
                    </a:cubicBezTo>
                    <a:cubicBezTo>
                      <a:pt x="311" y="188"/>
                      <a:pt x="302" y="176"/>
                      <a:pt x="302" y="176"/>
                    </a:cubicBezTo>
                    <a:close/>
                  </a:path>
                </a:pathLst>
              </a:custGeom>
              <a:solidFill>
                <a:srgbClr val="1F497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377">
                  <a:defRPr/>
                </a:pPr>
                <a:endParaRPr lang="en-US" sz="2000" kern="0">
                  <a:solidFill>
                    <a:prstClr val="black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900162D0-0566-492A-B497-8A9FD3551901}"/>
                  </a:ext>
                </a:extLst>
              </p:cNvPr>
              <p:cNvSpPr/>
              <p:nvPr/>
            </p:nvSpPr>
            <p:spPr>
              <a:xfrm>
                <a:off x="564573" y="1150262"/>
                <a:ext cx="1708436" cy="378636"/>
              </a:xfrm>
              <a:prstGeom prst="rect">
                <a:avLst/>
              </a:prstGeom>
              <a:noFill/>
              <a:ln w="3175" cap="flat">
                <a:noFill/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 anchorCtr="0">
                <a:noAutofit/>
              </a:bodyPr>
              <a:lstStyle/>
              <a:p>
                <a:pPr algn="ctr" defTabSz="914377">
                  <a:defRPr/>
                </a:pPr>
                <a:r>
                  <a:rPr lang="zh-CN" altLang="en-US" sz="1400" b="1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cs typeface="微软雅黑" panose="020B0503020204020204" charset="-122"/>
                    <a:sym typeface=""/>
                  </a:rPr>
                  <a:t>数据管理员</a:t>
                </a:r>
              </a:p>
            </p:txBody>
          </p:sp>
        </p:grpSp>
      </p:grp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D9BDC45E-DAC0-4349-8951-62C9B1EA392E}"/>
              </a:ext>
            </a:extLst>
          </p:cNvPr>
          <p:cNvCxnSpPr>
            <a:cxnSpLocks/>
          </p:cNvCxnSpPr>
          <p:nvPr/>
        </p:nvCxnSpPr>
        <p:spPr>
          <a:xfrm flipH="1">
            <a:off x="162667" y="1757452"/>
            <a:ext cx="1818168" cy="0"/>
          </a:xfrm>
          <a:prstGeom prst="straightConnector1">
            <a:avLst/>
          </a:prstGeom>
          <a:ln w="38100"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B572FC5E-1776-4EB0-8E5C-710EB5EDE15F}"/>
              </a:ext>
            </a:extLst>
          </p:cNvPr>
          <p:cNvCxnSpPr>
            <a:cxnSpLocks/>
          </p:cNvCxnSpPr>
          <p:nvPr/>
        </p:nvCxnSpPr>
        <p:spPr>
          <a:xfrm rot="5400000" flipV="1">
            <a:off x="11155181" y="936186"/>
            <a:ext cx="0" cy="1642533"/>
          </a:xfrm>
          <a:prstGeom prst="straightConnector1">
            <a:avLst/>
          </a:prstGeom>
          <a:ln w="38100"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id="{EF3276E2-423F-4E57-9B3B-A6527FC5C581}"/>
              </a:ext>
            </a:extLst>
          </p:cNvPr>
          <p:cNvSpPr/>
          <p:nvPr/>
        </p:nvSpPr>
        <p:spPr>
          <a:xfrm>
            <a:off x="2681673" y="2230361"/>
            <a:ext cx="6728919" cy="541695"/>
          </a:xfrm>
          <a:prstGeom prst="rect">
            <a:avLst/>
          </a:prstGeom>
          <a:noFill/>
          <a:ln w="3175" cap="flat">
            <a:noFill/>
            <a:prstDash val="solid"/>
            <a:round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 defTabSz="914377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微软雅黑" panose="020B0503020204020204" charset="-122"/>
                <a:sym typeface=""/>
              </a:rPr>
              <a:t>全数据业务场景支撑</a:t>
            </a:r>
          </a:p>
        </p:txBody>
      </p:sp>
    </p:spTree>
    <p:extLst>
      <p:ext uri="{BB962C8B-B14F-4D97-AF65-F5344CB8AC3E}">
        <p14:creationId xmlns:p14="http://schemas.microsoft.com/office/powerpoint/2010/main" val="374083863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91736F6-3760-461A-AF4B-EC8AB9984A27}"/>
              </a:ext>
            </a:extLst>
          </p:cNvPr>
          <p:cNvGrpSpPr/>
          <p:nvPr/>
        </p:nvGrpSpPr>
        <p:grpSpPr>
          <a:xfrm>
            <a:off x="686374" y="1734821"/>
            <a:ext cx="11054372" cy="4922338"/>
            <a:chOff x="338250" y="975887"/>
            <a:chExt cx="8606052" cy="383213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DF30AEA-8F93-49CE-9F67-AE5ECEA8BEC6}"/>
                </a:ext>
              </a:extLst>
            </p:cNvPr>
            <p:cNvSpPr/>
            <p:nvPr/>
          </p:nvSpPr>
          <p:spPr>
            <a:xfrm>
              <a:off x="1108842" y="2860716"/>
              <a:ext cx="2627882" cy="1947309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 hangingPunct="0"/>
              <a:endParaRPr lang="zh-CN" altLang="en-US" sz="1400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cs typeface="Calibri" panose="020F0502020204030204"/>
                <a:sym typeface="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8D59189-F373-41A4-BFBF-26D6CD31FD9A}"/>
                </a:ext>
              </a:extLst>
            </p:cNvPr>
            <p:cNvSpPr/>
            <p:nvPr/>
          </p:nvSpPr>
          <p:spPr>
            <a:xfrm>
              <a:off x="3876841" y="2860715"/>
              <a:ext cx="2555490" cy="1947309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 hangingPunct="0"/>
              <a:endParaRPr lang="zh-CN" altLang="en-US" sz="1400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cs typeface="Calibri" panose="020F0502020204030204"/>
                <a:sym typeface="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457F1A-786A-4F2C-BE46-E9D3D59A007E}"/>
                </a:ext>
              </a:extLst>
            </p:cNvPr>
            <p:cNvSpPr/>
            <p:nvPr/>
          </p:nvSpPr>
          <p:spPr>
            <a:xfrm>
              <a:off x="6568747" y="2860717"/>
              <a:ext cx="2375555" cy="1947309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 hangingPunct="0"/>
              <a:endParaRPr lang="zh-CN" altLang="en-US" sz="1400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cs typeface="Calibri" panose="020F0502020204030204"/>
                <a:sym typeface="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3B11D24-5DDF-4FCD-89D7-9FE819AC9174}"/>
                </a:ext>
              </a:extLst>
            </p:cNvPr>
            <p:cNvSpPr/>
            <p:nvPr/>
          </p:nvSpPr>
          <p:spPr>
            <a:xfrm>
              <a:off x="1108841" y="1004180"/>
              <a:ext cx="7685223" cy="1567571"/>
            </a:xfrm>
            <a:prstGeom prst="rect">
              <a:avLst/>
            </a:prstGeom>
            <a:noFill/>
            <a:ln w="6350" cap="flat">
              <a:solidFill>
                <a:schemeClr val="tx1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 hangingPunct="0"/>
              <a:endParaRPr lang="zh-CN" altLang="en-US" sz="1400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cs typeface="Calibri" panose="020F0502020204030204"/>
                <a:sym typeface="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08868A7-0A37-4947-8A98-ADF8CAE101E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959" y="3075556"/>
              <a:ext cx="2355364" cy="1147214"/>
            </a:xfrm>
            <a:prstGeom prst="foldedCorner">
              <a:avLst>
                <a:gd name="adj" fmla="val 4224"/>
              </a:avLst>
            </a:prstGeom>
            <a:effectLst>
              <a:outerShdw blurRad="254000" dist="76200" dir="5400000" algn="ctr" rotWithShape="0">
                <a:sysClr val="window" lastClr="FFFFFF">
                  <a:lumMod val="85000"/>
                </a:sysClr>
              </a:outerShdw>
            </a:effectLst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D263C24-12A8-4E34-88DF-FF51F3499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4204" y="3049951"/>
              <a:ext cx="2037391" cy="1360685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F5A13C8-4C36-4556-90B8-EDC650000A0E}"/>
                </a:ext>
              </a:extLst>
            </p:cNvPr>
            <p:cNvSpPr/>
            <p:nvPr/>
          </p:nvSpPr>
          <p:spPr>
            <a:xfrm>
              <a:off x="1253998" y="4438693"/>
              <a:ext cx="2486427" cy="327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67" dirty="0">
                  <a:latin typeface=""/>
                  <a:ea typeface="微软雅黑" panose="020B0503020204020204" pitchFamily="34" charset="-122"/>
                  <a:sym typeface=""/>
                </a:rPr>
                <a:t>可视化创建面板进行逻辑模型设计。在操作面板中进行</a:t>
              </a:r>
              <a:r>
                <a:rPr lang="zh-CN" altLang="en-US" sz="1067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可视化逻辑模型设计与关系创建。</a:t>
              </a:r>
            </a:p>
          </p:txBody>
        </p: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1523D30-20D2-4389-A874-18F3C8FAD8EA}"/>
                </a:ext>
              </a:extLst>
            </p:cNvPr>
            <p:cNvGrpSpPr/>
            <p:nvPr/>
          </p:nvGrpSpPr>
          <p:grpSpPr>
            <a:xfrm>
              <a:off x="338250" y="3049952"/>
              <a:ext cx="700347" cy="749636"/>
              <a:chOff x="838624" y="1396620"/>
              <a:chExt cx="824038" cy="882031"/>
            </a:xfrm>
          </p:grpSpPr>
          <p:pic>
            <p:nvPicPr>
              <p:cNvPr id="117" name="图片 116">
                <a:extLst>
                  <a:ext uri="{FF2B5EF4-FFF2-40B4-BE49-F238E27FC236}">
                    <a16:creationId xmlns:a16="http://schemas.microsoft.com/office/drawing/2014/main" id="{F0492105-5F4F-4218-9502-EF1835715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3327" y="1396620"/>
                <a:ext cx="446624" cy="652372"/>
              </a:xfrm>
              <a:prstGeom prst="rect">
                <a:avLst/>
              </a:prstGeom>
            </p:spPr>
          </p:pic>
          <p:sp>
            <p:nvSpPr>
              <p:cNvPr id="118" name="TextBox 7">
                <a:extLst>
                  <a:ext uri="{FF2B5EF4-FFF2-40B4-BE49-F238E27FC236}">
                    <a16:creationId xmlns:a16="http://schemas.microsoft.com/office/drawing/2014/main" id="{F9947D33-B8FE-4B9F-8314-81800F560658}"/>
                  </a:ext>
                </a:extLst>
              </p:cNvPr>
              <p:cNvSpPr txBox="1"/>
              <p:nvPr/>
            </p:nvSpPr>
            <p:spPr bwMode="auto">
              <a:xfrm>
                <a:off x="838624" y="2062565"/>
                <a:ext cx="824038" cy="216086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sz="933" dirty="0">
                    <a:latin typeface=""/>
                    <a:ea typeface="微软雅黑" panose="020B0503020204020204" pitchFamily="34" charset="-122"/>
                    <a:cs typeface="Arial Unicode MS" pitchFamily="34" charset="-122"/>
                    <a:sym typeface=""/>
                  </a:rPr>
                  <a:t>数据开发者</a:t>
                </a:r>
              </a:p>
            </p:txBody>
          </p:sp>
        </p:grpSp>
        <p:sp>
          <p:nvSpPr>
            <p:cNvPr id="121" name="TextBox 7">
              <a:extLst>
                <a:ext uri="{FF2B5EF4-FFF2-40B4-BE49-F238E27FC236}">
                  <a16:creationId xmlns:a16="http://schemas.microsoft.com/office/drawing/2014/main" id="{787C50B6-C203-45C8-849C-1AB268332ADC}"/>
                </a:ext>
              </a:extLst>
            </p:cNvPr>
            <p:cNvSpPr txBox="1"/>
            <p:nvPr/>
          </p:nvSpPr>
          <p:spPr bwMode="auto">
            <a:xfrm>
              <a:off x="349936" y="1876245"/>
              <a:ext cx="700347" cy="18365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933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数据管理员</a:t>
              </a:r>
            </a:p>
          </p:txBody>
        </p:sp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A021C3EE-BB4D-46C3-BBF5-5F9F5D056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50366" y="1358107"/>
              <a:ext cx="844128" cy="694267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BCB9F844-4614-4AE4-9ECB-A17CAC7EB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0957" y="1358107"/>
              <a:ext cx="844128" cy="694267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19D21DD5-8376-4C4D-881F-A31A4FBD2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4462" y="1358107"/>
              <a:ext cx="844128" cy="694268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827448EA-1DF9-4501-8F7B-A94C92513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560" y="1173135"/>
              <a:ext cx="3647469" cy="1346222"/>
            </a:xfrm>
            <a:prstGeom prst="rect">
              <a:avLst/>
            </a:prstGeom>
          </p:spPr>
        </p:pic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1719474E-081A-40B4-A1E4-2F5803003343}"/>
                </a:ext>
              </a:extLst>
            </p:cNvPr>
            <p:cNvSpPr/>
            <p:nvPr/>
          </p:nvSpPr>
          <p:spPr>
            <a:xfrm>
              <a:off x="1893341" y="1034635"/>
              <a:ext cx="1826370" cy="247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67" b="1" dirty="0">
                  <a:solidFill>
                    <a:srgbClr val="002060"/>
                  </a:solidFill>
                  <a:latin typeface=""/>
                  <a:ea typeface="微软雅黑" panose="020B0503020204020204" pitchFamily="34" charset="-122"/>
                  <a:sym typeface=""/>
                </a:rPr>
                <a:t>企业数据管理规范制度</a:t>
              </a:r>
            </a:p>
          </p:txBody>
        </p: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FAB2607F-C711-4A1F-8EF0-47FAF52C35FC}"/>
                </a:ext>
              </a:extLst>
            </p:cNvPr>
            <p:cNvCxnSpPr/>
            <p:nvPr/>
          </p:nvCxnSpPr>
          <p:spPr>
            <a:xfrm>
              <a:off x="4117696" y="1816810"/>
              <a:ext cx="858831" cy="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FD8C2CE5-39B5-46F1-9CD8-970597976FB6}"/>
                </a:ext>
              </a:extLst>
            </p:cNvPr>
            <p:cNvSpPr/>
            <p:nvPr/>
          </p:nvSpPr>
          <p:spPr>
            <a:xfrm>
              <a:off x="4073615" y="1565530"/>
              <a:ext cx="946991" cy="215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建立数据标准</a:t>
              </a: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CF8B8BB6-F4BD-42B5-BC80-9D306831B1D4}"/>
                </a:ext>
              </a:extLst>
            </p:cNvPr>
            <p:cNvSpPr/>
            <p:nvPr/>
          </p:nvSpPr>
          <p:spPr>
            <a:xfrm>
              <a:off x="1055321" y="2054513"/>
              <a:ext cx="4572000" cy="2621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83990" algn="just">
                <a:lnSpc>
                  <a:spcPct val="150000"/>
                </a:lnSpc>
              </a:pPr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根据</a:t>
              </a:r>
              <a:r>
                <a:rPr lang="zh-CN" altLang="en-US" sz="1200" b="1" dirty="0">
                  <a:solidFill>
                    <a:srgbClr val="A02019"/>
                  </a:solidFill>
                  <a:latin typeface=""/>
                  <a:ea typeface="微软雅黑" panose="020B0503020204020204" pitchFamily="34" charset="-122"/>
                  <a:sym typeface=""/>
                </a:rPr>
                <a:t>逻辑和物理</a:t>
              </a:r>
              <a:r>
                <a:rPr lang="zh-CN" altLang="zh-CN" sz="1200" b="1" dirty="0">
                  <a:solidFill>
                    <a:srgbClr val="A02019"/>
                  </a:solidFill>
                  <a:latin typeface=""/>
                  <a:ea typeface="微软雅黑" panose="020B0503020204020204" pitchFamily="34" charset="-122"/>
                  <a:sym typeface=""/>
                </a:rPr>
                <a:t>字段类型映射关系</a:t>
              </a:r>
              <a:r>
                <a:rPr lang="zh-CN" altLang="zh-CN" sz="1200" dirty="0">
                  <a:latin typeface=""/>
                  <a:ea typeface="微软雅黑" panose="020B0503020204020204" pitchFamily="34" charset="-122"/>
                  <a:sym typeface=""/>
                </a:rPr>
                <a:t>，</a:t>
              </a:r>
            </a:p>
          </p:txBody>
        </p:sp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516C2FB5-502E-4D80-B4A3-ECE534F78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504" y="3075556"/>
              <a:ext cx="2359808" cy="1268086"/>
            </a:xfrm>
            <a:prstGeom prst="rect">
              <a:avLst/>
            </a:prstGeom>
          </p:spPr>
        </p:pic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5EAF17BF-2C81-4664-A0CC-83F3EECA9E49}"/>
                </a:ext>
              </a:extLst>
            </p:cNvPr>
            <p:cNvSpPr/>
            <p:nvPr/>
          </p:nvSpPr>
          <p:spPr>
            <a:xfrm>
              <a:off x="3899565" y="4438693"/>
              <a:ext cx="2486427" cy="327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67" dirty="0">
                  <a:latin typeface=""/>
                  <a:ea typeface="微软雅黑" panose="020B0503020204020204" pitchFamily="34" charset="-122"/>
                  <a:sym typeface=""/>
                </a:rPr>
                <a:t>建立</a:t>
              </a:r>
              <a:r>
                <a:rPr lang="zh-CN" altLang="en-US" sz="1067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逻辑和物理</a:t>
              </a:r>
              <a:r>
                <a:rPr lang="zh-CN" altLang="zh-CN" sz="1067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字段类型映射关系</a:t>
              </a:r>
              <a:r>
                <a:rPr lang="zh-CN" altLang="zh-CN" sz="1067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，</a:t>
              </a:r>
              <a:r>
                <a:rPr lang="zh-CN" altLang="en-US" sz="1067" dirty="0">
                  <a:latin typeface=""/>
                  <a:ea typeface="微软雅黑" panose="020B0503020204020204" pitchFamily="34" charset="-122"/>
                  <a:sym typeface=""/>
                </a:rPr>
                <a:t>建立逻辑</a:t>
              </a:r>
              <a:r>
                <a:rPr lang="zh-CN" altLang="zh-CN" sz="1067" dirty="0">
                  <a:latin typeface=""/>
                  <a:ea typeface="微软雅黑" panose="020B0503020204020204" pitchFamily="34" charset="-122"/>
                  <a:sym typeface=""/>
                </a:rPr>
                <a:t>模型物化规</a:t>
              </a:r>
              <a:r>
                <a:rPr lang="zh-CN" altLang="en-US" sz="1067" dirty="0">
                  <a:latin typeface=""/>
                  <a:ea typeface="微软雅黑" panose="020B0503020204020204" pitchFamily="34" charset="-122"/>
                  <a:sym typeface=""/>
                </a:rPr>
                <a:t>则</a:t>
              </a:r>
              <a:r>
                <a:rPr lang="zh-CN" altLang="zh-CN" sz="1067" dirty="0">
                  <a:latin typeface=""/>
                  <a:ea typeface="微软雅黑" panose="020B0503020204020204" pitchFamily="34" charset="-122"/>
                  <a:sym typeface=""/>
                </a:rPr>
                <a:t>，主要包括</a:t>
              </a:r>
              <a:r>
                <a:rPr lang="zh-CN" altLang="zh-CN" sz="1067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基本信息和分区信息</a:t>
              </a:r>
              <a:r>
                <a:rPr lang="zh-CN" altLang="zh-CN" sz="1067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。</a:t>
              </a: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9990C6A-1733-41C1-9EA6-4A7296F651D9}"/>
                </a:ext>
              </a:extLst>
            </p:cNvPr>
            <p:cNvSpPr/>
            <p:nvPr/>
          </p:nvSpPr>
          <p:spPr>
            <a:xfrm>
              <a:off x="6624395" y="4434057"/>
              <a:ext cx="2264565" cy="327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067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监控模型部署质量</a:t>
              </a:r>
              <a:r>
                <a:rPr lang="zh-CN" altLang="en-US" sz="1067" b="1" dirty="0">
                  <a:solidFill>
                    <a:srgbClr val="FF0000"/>
                  </a:solidFill>
                  <a:latin typeface=""/>
                  <a:ea typeface="微软雅黑" panose="020B0503020204020204" pitchFamily="34" charset="-122"/>
                  <a:sym typeface=""/>
                </a:rPr>
                <a:t>，</a:t>
              </a:r>
              <a:r>
                <a:rPr lang="zh-CN" altLang="en-US" sz="1067" dirty="0">
                  <a:latin typeface=""/>
                  <a:ea typeface="微软雅黑" panose="020B0503020204020204" pitchFamily="34" charset="-122"/>
                  <a:sym typeface=""/>
                </a:rPr>
                <a:t>定时扫描监控元模型，对比物理模型与数仓模型之间的差异</a:t>
              </a:r>
              <a:endParaRPr lang="zh-CN" altLang="zh-CN" sz="1067" dirty="0">
                <a:solidFill>
                  <a:srgbClr val="FF0000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37" name="箭头: 下 136">
              <a:extLst>
                <a:ext uri="{FF2B5EF4-FFF2-40B4-BE49-F238E27FC236}">
                  <a16:creationId xmlns:a16="http://schemas.microsoft.com/office/drawing/2014/main" id="{502950A2-A64C-473E-82FB-7EE8A8B991D5}"/>
                </a:ext>
              </a:extLst>
            </p:cNvPr>
            <p:cNvSpPr/>
            <p:nvPr/>
          </p:nvSpPr>
          <p:spPr>
            <a:xfrm>
              <a:off x="5021230" y="2553893"/>
              <a:ext cx="294616" cy="365571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38" name="箭头: 下 137">
              <a:extLst>
                <a:ext uri="{FF2B5EF4-FFF2-40B4-BE49-F238E27FC236}">
                  <a16:creationId xmlns:a16="http://schemas.microsoft.com/office/drawing/2014/main" id="{1A26DDD4-10C5-41B1-B5E3-441E45A49517}"/>
                </a:ext>
              </a:extLst>
            </p:cNvPr>
            <p:cNvSpPr/>
            <p:nvPr/>
          </p:nvSpPr>
          <p:spPr>
            <a:xfrm>
              <a:off x="2261337" y="2553893"/>
              <a:ext cx="294616" cy="365571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E04EB2D8-1A61-4B17-B676-F51D29908882}"/>
                </a:ext>
              </a:extLst>
            </p:cNvPr>
            <p:cNvSpPr/>
            <p:nvPr/>
          </p:nvSpPr>
          <p:spPr>
            <a:xfrm>
              <a:off x="1394989" y="2599840"/>
              <a:ext cx="946991" cy="215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遵循数据标准</a:t>
              </a: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F140C6A-2CCB-4991-959C-2C72C99306C2}"/>
                </a:ext>
              </a:extLst>
            </p:cNvPr>
            <p:cNvSpPr/>
            <p:nvPr/>
          </p:nvSpPr>
          <p:spPr>
            <a:xfrm>
              <a:off x="3659087" y="2599840"/>
              <a:ext cx="1467004" cy="215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依据标准进行物化审核</a:t>
              </a:r>
            </a:p>
          </p:txBody>
        </p:sp>
        <p:sp>
          <p:nvSpPr>
            <p:cNvPr id="143" name="箭头: 下 142">
              <a:extLst>
                <a:ext uri="{FF2B5EF4-FFF2-40B4-BE49-F238E27FC236}">
                  <a16:creationId xmlns:a16="http://schemas.microsoft.com/office/drawing/2014/main" id="{B6E0A22C-1E0B-447C-A0C6-69CC5C855B14}"/>
                </a:ext>
              </a:extLst>
            </p:cNvPr>
            <p:cNvSpPr/>
            <p:nvPr/>
          </p:nvSpPr>
          <p:spPr>
            <a:xfrm>
              <a:off x="7609808" y="2566882"/>
              <a:ext cx="294616" cy="365571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EE99F777-D8A8-4C6F-AF5D-B6091A0C4358}"/>
                </a:ext>
              </a:extLst>
            </p:cNvPr>
            <p:cNvSpPr/>
            <p:nvPr/>
          </p:nvSpPr>
          <p:spPr>
            <a:xfrm>
              <a:off x="6266853" y="2581229"/>
              <a:ext cx="1467004" cy="215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依据标准进行周期检验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832D94A-8200-45AD-9454-F19ACB03756F}"/>
                </a:ext>
              </a:extLst>
            </p:cNvPr>
            <p:cNvSpPr/>
            <p:nvPr/>
          </p:nvSpPr>
          <p:spPr>
            <a:xfrm>
              <a:off x="1695862" y="2868657"/>
              <a:ext cx="1453841" cy="247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67" b="1" dirty="0">
                  <a:solidFill>
                    <a:srgbClr val="002060"/>
                  </a:solidFill>
                  <a:latin typeface=""/>
                  <a:ea typeface="微软雅黑" panose="020B0503020204020204" pitchFamily="34" charset="-122"/>
                  <a:sym typeface=""/>
                </a:rPr>
                <a:t>在线图形化建模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622F925-5245-4253-B580-C5B9406E8033}"/>
                </a:ext>
              </a:extLst>
            </p:cNvPr>
            <p:cNvSpPr/>
            <p:nvPr/>
          </p:nvSpPr>
          <p:spPr>
            <a:xfrm>
              <a:off x="4208611" y="2868657"/>
              <a:ext cx="1928048" cy="247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67" b="1" dirty="0">
                  <a:solidFill>
                    <a:srgbClr val="002060"/>
                  </a:solidFill>
                  <a:latin typeface=""/>
                  <a:ea typeface="微软雅黑" panose="020B0503020204020204" pitchFamily="34" charset="-122"/>
                  <a:sym typeface=""/>
                </a:rPr>
                <a:t>建立映射关系执行物化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C4C36A9-BAAB-4ADA-999A-8BE140F712C2}"/>
                </a:ext>
              </a:extLst>
            </p:cNvPr>
            <p:cNvSpPr/>
            <p:nvPr/>
          </p:nvSpPr>
          <p:spPr>
            <a:xfrm>
              <a:off x="7026298" y="2868657"/>
              <a:ext cx="1453841" cy="247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67" b="1" dirty="0">
                  <a:solidFill>
                    <a:srgbClr val="002060"/>
                  </a:solidFill>
                  <a:latin typeface=""/>
                  <a:ea typeface="微软雅黑" panose="020B0503020204020204" pitchFamily="34" charset="-122"/>
                  <a:sym typeface=""/>
                </a:rPr>
                <a:t>定期监控模型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9BD50E3-3A8E-477B-AA1C-3A0EB873B17B}"/>
                </a:ext>
              </a:extLst>
            </p:cNvPr>
            <p:cNvSpPr/>
            <p:nvPr/>
          </p:nvSpPr>
          <p:spPr>
            <a:xfrm>
              <a:off x="6078373" y="975887"/>
              <a:ext cx="1453841" cy="247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67" b="1" dirty="0">
                  <a:solidFill>
                    <a:srgbClr val="002060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数据标准库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4175E1-39E1-4D00-9E93-10999601F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332" y="1243707"/>
              <a:ext cx="390338" cy="621001"/>
            </a:xfrm>
            <a:prstGeom prst="rect">
              <a:avLst/>
            </a:prstGeom>
          </p:spPr>
        </p:pic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BB3173B6-9BCF-480F-94CC-E7BA4ED5FA1E}"/>
              </a:ext>
            </a:extLst>
          </p:cNvPr>
          <p:cNvSpPr/>
          <p:nvPr/>
        </p:nvSpPr>
        <p:spPr>
          <a:xfrm>
            <a:off x="686374" y="1006467"/>
            <a:ext cx="11054372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"/>
                <a:ea typeface="微软雅黑" panose="020B0503020204020204" pitchFamily="34" charset="-122"/>
                <a:sym typeface=""/>
              </a:rPr>
              <a:t>在平台范围内统一定义模型规范、维度规范和业务规范等基础数据标准，各开发团队在源头上保障数据的正确性，进而实现整个企业内数据模型的一致性，从根本上提高数据开发协作的效率</a:t>
            </a: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D2DEBCF9-94BA-4DC3-A27E-73025E435F35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937984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数据标准与在线建模</a:t>
            </a:r>
          </a:p>
        </p:txBody>
      </p:sp>
    </p:spTree>
    <p:extLst>
      <p:ext uri="{BB962C8B-B14F-4D97-AF65-F5344CB8AC3E}">
        <p14:creationId xmlns:p14="http://schemas.microsoft.com/office/powerpoint/2010/main" val="680452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71AB7FD-8C38-451E-A101-293D12FD7074}"/>
              </a:ext>
            </a:extLst>
          </p:cNvPr>
          <p:cNvGrpSpPr/>
          <p:nvPr/>
        </p:nvGrpSpPr>
        <p:grpSpPr>
          <a:xfrm>
            <a:off x="584721" y="1151420"/>
            <a:ext cx="10655664" cy="1700449"/>
            <a:chOff x="167518" y="1300017"/>
            <a:chExt cx="9833309" cy="156921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DEE9217-6209-4A04-A92D-380ACEE5FA36}"/>
                </a:ext>
              </a:extLst>
            </p:cNvPr>
            <p:cNvGrpSpPr/>
            <p:nvPr/>
          </p:nvGrpSpPr>
          <p:grpSpPr>
            <a:xfrm>
              <a:off x="167518" y="1300017"/>
              <a:ext cx="3225500" cy="1569216"/>
              <a:chOff x="743251" y="1055333"/>
              <a:chExt cx="3225500" cy="1761275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646008D2-179B-41B4-AD6D-DF41A3B4BF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26"/>
              <a:stretch/>
            </p:blipFill>
            <p:spPr>
              <a:xfrm>
                <a:off x="743251" y="1745103"/>
                <a:ext cx="3225500" cy="1071505"/>
              </a:xfrm>
              <a:prstGeom prst="rect">
                <a:avLst/>
              </a:prstGeom>
            </p:spPr>
          </p:pic>
          <p:pic>
            <p:nvPicPr>
              <p:cNvPr id="5" name="图片 4" descr="13867FD108E705F22E5135348D9CBFFC.png">
                <a:extLst>
                  <a:ext uri="{FF2B5EF4-FFF2-40B4-BE49-F238E27FC236}">
                    <a16:creationId xmlns:a16="http://schemas.microsoft.com/office/drawing/2014/main" id="{4B8194D9-B6B2-4539-8BF6-C495ECCB1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251" y="1055333"/>
                <a:ext cx="3225500" cy="702469"/>
              </a:xfrm>
              <a:prstGeom prst="rect">
                <a:avLst/>
              </a:prstGeom>
            </p:spPr>
          </p:pic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2D1142C-3E1E-4408-99F5-FE5482C51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2158" y="1300017"/>
              <a:ext cx="3188669" cy="156921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4DA2584-9C95-4AE3-89B4-B6749CB37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9838" y="1300017"/>
              <a:ext cx="3225500" cy="1569216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EC6AB29-EAA0-4B56-97D1-1A99846D3F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79" y="4630372"/>
            <a:ext cx="4806716" cy="1783339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7C77D1C-6F84-4A00-A247-894839420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81" y="4630372"/>
            <a:ext cx="4804072" cy="178333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19D5A7C-4587-4683-AE50-88534ACC1CD4}"/>
              </a:ext>
            </a:extLst>
          </p:cNvPr>
          <p:cNvSpPr/>
          <p:nvPr/>
        </p:nvSpPr>
        <p:spPr>
          <a:xfrm>
            <a:off x="1348965" y="2690611"/>
            <a:ext cx="1966760" cy="316965"/>
          </a:xfrm>
          <a:prstGeom prst="roundRect">
            <a:avLst/>
          </a:prstGeom>
          <a:solidFill>
            <a:srgbClr val="1F497D"/>
          </a:solidFill>
          <a:ln w="12700">
            <a:noFill/>
            <a:round/>
            <a:headEnd/>
            <a:tailEnd/>
          </a:ln>
          <a:effectLst/>
        </p:spPr>
        <p:txBody>
          <a:bodyPr vert="horz" wrap="none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图形化流程设计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29FF157-8D24-4065-AD5B-7A2578356140}"/>
              </a:ext>
            </a:extLst>
          </p:cNvPr>
          <p:cNvSpPr/>
          <p:nvPr/>
        </p:nvSpPr>
        <p:spPr>
          <a:xfrm>
            <a:off x="4949493" y="2641866"/>
            <a:ext cx="1966760" cy="316965"/>
          </a:xfrm>
          <a:prstGeom prst="roundRect">
            <a:avLst/>
          </a:prstGeom>
          <a:solidFill>
            <a:srgbClr val="1F497D"/>
          </a:solidFill>
          <a:ln w="12700">
            <a:noFill/>
            <a:round/>
            <a:headEnd/>
            <a:tailEnd/>
          </a:ln>
          <a:effectLst/>
        </p:spPr>
        <p:txBody>
          <a:bodyPr vert="horz" wrap="none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数据转换函数组件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3853C3B-6D9A-4105-85C2-56724D5697A6}"/>
              </a:ext>
            </a:extLst>
          </p:cNvPr>
          <p:cNvSpPr/>
          <p:nvPr/>
        </p:nvSpPr>
        <p:spPr>
          <a:xfrm>
            <a:off x="8529337" y="2643288"/>
            <a:ext cx="1966760" cy="316965"/>
          </a:xfrm>
          <a:prstGeom prst="roundRect">
            <a:avLst/>
          </a:prstGeom>
          <a:solidFill>
            <a:srgbClr val="1F497D"/>
          </a:solidFill>
          <a:ln w="12700">
            <a:noFill/>
            <a:round/>
            <a:headEnd/>
            <a:tailEnd/>
          </a:ln>
          <a:effectLst/>
        </p:spPr>
        <p:txBody>
          <a:bodyPr vert="horz" wrap="none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自动化调度任务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5E87C43-377B-48B8-9E8F-B89057FF9BFB}"/>
              </a:ext>
            </a:extLst>
          </p:cNvPr>
          <p:cNvSpPr/>
          <p:nvPr/>
        </p:nvSpPr>
        <p:spPr>
          <a:xfrm>
            <a:off x="2078521" y="4464647"/>
            <a:ext cx="2603431" cy="316965"/>
          </a:xfrm>
          <a:prstGeom prst="roundRect">
            <a:avLst/>
          </a:prstGeom>
          <a:solidFill>
            <a:srgbClr val="1F497D"/>
          </a:solidFill>
          <a:ln w="12700">
            <a:noFill/>
            <a:round/>
            <a:headEnd/>
            <a:tailEnd/>
          </a:ln>
          <a:effectLst/>
        </p:spPr>
        <p:txBody>
          <a:bodyPr vert="horz" wrap="none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调度任务统一管理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80B7597E-160D-4731-AEF5-6E5C04D73663}"/>
              </a:ext>
            </a:extLst>
          </p:cNvPr>
          <p:cNvSpPr/>
          <p:nvPr/>
        </p:nvSpPr>
        <p:spPr>
          <a:xfrm>
            <a:off x="7283422" y="4483226"/>
            <a:ext cx="2603431" cy="316965"/>
          </a:xfrm>
          <a:prstGeom prst="roundRect">
            <a:avLst/>
          </a:prstGeom>
          <a:solidFill>
            <a:srgbClr val="1F497D"/>
          </a:solidFill>
          <a:ln w="12700">
            <a:noFill/>
            <a:round/>
            <a:headEnd/>
            <a:tailEnd/>
          </a:ln>
          <a:effectLst/>
        </p:spPr>
        <p:txBody>
          <a:bodyPr vert="horz" wrap="none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任务节点统一监控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ADC894D-7911-424B-98C5-A9257D1248DF}"/>
              </a:ext>
            </a:extLst>
          </p:cNvPr>
          <p:cNvCxnSpPr/>
          <p:nvPr/>
        </p:nvCxnSpPr>
        <p:spPr>
          <a:xfrm>
            <a:off x="145556" y="3753712"/>
            <a:ext cx="11878733" cy="0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16A465E-9C61-4C1D-B161-99C48E9009A2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2332345" y="3007576"/>
            <a:ext cx="0" cy="746136"/>
          </a:xfrm>
          <a:prstGeom prst="line">
            <a:avLst/>
          </a:prstGeom>
          <a:ln w="12700">
            <a:solidFill>
              <a:schemeClr val="tx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8F37CA3-56C2-4B24-B438-93FC8604B8E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3380236" y="3753713"/>
            <a:ext cx="0" cy="710935"/>
          </a:xfrm>
          <a:prstGeom prst="line">
            <a:avLst/>
          </a:prstGeom>
          <a:ln w="12700">
            <a:solidFill>
              <a:schemeClr val="tx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32273C8-B55F-4FAF-95BD-C6B254F39E0F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5932511" y="2958832"/>
            <a:ext cx="363" cy="794881"/>
          </a:xfrm>
          <a:prstGeom prst="line">
            <a:avLst/>
          </a:prstGeom>
          <a:ln w="12700">
            <a:solidFill>
              <a:schemeClr val="tx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3A3AF12-303E-45B5-A136-72B92397F53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585137" y="3743206"/>
            <a:ext cx="0" cy="740020"/>
          </a:xfrm>
          <a:prstGeom prst="line">
            <a:avLst/>
          </a:prstGeom>
          <a:ln w="12700">
            <a:solidFill>
              <a:schemeClr val="tx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4D7AEC0-3FE4-4529-A974-B34A46DB691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512717" y="2960253"/>
            <a:ext cx="0" cy="793459"/>
          </a:xfrm>
          <a:prstGeom prst="line">
            <a:avLst/>
          </a:prstGeom>
          <a:ln w="12700">
            <a:solidFill>
              <a:schemeClr val="tx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C41420F-74B5-49D3-83D6-A48FEFCD435F}"/>
              </a:ext>
            </a:extLst>
          </p:cNvPr>
          <p:cNvGrpSpPr/>
          <p:nvPr/>
        </p:nvGrpSpPr>
        <p:grpSpPr>
          <a:xfrm>
            <a:off x="400097" y="2945303"/>
            <a:ext cx="1180779" cy="739266"/>
            <a:chOff x="1033327" y="1396620"/>
            <a:chExt cx="1041990" cy="652372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CBBEF01C-7554-4100-A272-CF83379F1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27" y="1396620"/>
              <a:ext cx="446624" cy="652372"/>
            </a:xfrm>
            <a:prstGeom prst="rect">
              <a:avLst/>
            </a:prstGeom>
          </p:spPr>
        </p:pic>
        <p:sp>
          <p:nvSpPr>
            <p:cNvPr id="54" name="TextBox 7">
              <a:extLst>
                <a:ext uri="{FF2B5EF4-FFF2-40B4-BE49-F238E27FC236}">
                  <a16:creationId xmlns:a16="http://schemas.microsoft.com/office/drawing/2014/main" id="{C15C4979-D1A9-4492-B77D-7875935A8059}"/>
                </a:ext>
              </a:extLst>
            </p:cNvPr>
            <p:cNvSpPr txBox="1"/>
            <p:nvPr/>
          </p:nvSpPr>
          <p:spPr bwMode="auto">
            <a:xfrm>
              <a:off x="1251279" y="1819803"/>
              <a:ext cx="824038" cy="20817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"/>
                  <a:ea typeface="微软雅黑" panose="020B0503020204020204" pitchFamily="34" charset="-122"/>
                  <a:cs typeface="Arial Unicode MS" pitchFamily="34" charset="-122"/>
                  <a:sym typeface=""/>
                </a:rPr>
                <a:t>数据开发者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AC5B4B83-4F96-42BC-9428-5F3DFBBB9437}"/>
              </a:ext>
            </a:extLst>
          </p:cNvPr>
          <p:cNvSpPr/>
          <p:nvPr/>
        </p:nvSpPr>
        <p:spPr>
          <a:xfrm>
            <a:off x="2475181" y="2976864"/>
            <a:ext cx="2780900" cy="71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33" dirty="0">
                <a:latin typeface=""/>
                <a:ea typeface="微软雅黑" panose="020B0503020204020204" pitchFamily="34" charset="-122"/>
                <a:sym typeface=""/>
              </a:rPr>
              <a:t>在数据流设计器中可以创建源定义、目标定义和转换以建立映射。</a:t>
            </a:r>
            <a:r>
              <a:rPr lang="zh-CN" altLang="en-US" sz="933" b="1" dirty="0">
                <a:solidFill>
                  <a:srgbClr val="A02019"/>
                </a:solidFill>
                <a:latin typeface=""/>
                <a:ea typeface="微软雅黑" panose="020B0503020204020204" pitchFamily="34" charset="-122"/>
                <a:sym typeface=""/>
              </a:rPr>
              <a:t>图形化的操作界面，鼠标拖拽式的使用，轻松实现异构数据的整合</a:t>
            </a:r>
            <a:endParaRPr lang="zh-CN" altLang="en-US" sz="933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61" name="内容占位符 1">
            <a:extLst>
              <a:ext uri="{FF2B5EF4-FFF2-40B4-BE49-F238E27FC236}">
                <a16:creationId xmlns:a16="http://schemas.microsoft.com/office/drawing/2014/main" id="{3535F438-D3D4-40C7-8B73-798422923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763" y="2951561"/>
            <a:ext cx="3453524" cy="713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1397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Times New Roman" charset="0"/>
              </a:defRPr>
            </a:lvl1pPr>
          </a:lstStyle>
          <a:p>
            <a:pPr>
              <a:buClr>
                <a:srgbClr val="A02019"/>
              </a:buClr>
            </a:pPr>
            <a:r>
              <a:rPr lang="zh-CN" altLang="en-US" sz="933" dirty="0">
                <a:solidFill>
                  <a:schemeClr val="tx1"/>
                </a:solidFill>
                <a:latin typeface=""/>
                <a:ea typeface="微软雅黑" panose="020B0503020204020204" pitchFamily="34" charset="-122"/>
                <a:cs typeface="+mn-cs"/>
                <a:sym typeface=""/>
              </a:rPr>
              <a:t>内置丰富的转换组件，封装了近百个函数和参数调用规则，极大的提高了计算表达式的灵活性，</a:t>
            </a:r>
            <a:r>
              <a:rPr lang="zh-CN" altLang="en-US" sz="933" b="1" dirty="0">
                <a:solidFill>
                  <a:srgbClr val="A02019"/>
                </a:solidFill>
                <a:latin typeface=""/>
                <a:ea typeface="微软雅黑" panose="020B0503020204020204" pitchFamily="34" charset="-122"/>
                <a:cs typeface="+mn-cs"/>
                <a:sym typeface=""/>
              </a:rPr>
              <a:t>“易使用、易开发、易维护”</a:t>
            </a:r>
            <a:endParaRPr lang="en-US" altLang="zh-CN" sz="933" dirty="0">
              <a:solidFill>
                <a:schemeClr val="tx1"/>
              </a:solidFill>
              <a:latin typeface=""/>
              <a:ea typeface="微软雅黑" panose="020B0503020204020204" pitchFamily="34" charset="-122"/>
              <a:cs typeface="+mn-cs"/>
              <a:sym typeface="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F666C37-EC97-4CDA-9043-103DB649E0DF}"/>
              </a:ext>
            </a:extLst>
          </p:cNvPr>
          <p:cNvSpPr/>
          <p:nvPr/>
        </p:nvSpPr>
        <p:spPr>
          <a:xfrm>
            <a:off x="9640018" y="2943357"/>
            <a:ext cx="2602705" cy="71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33" dirty="0">
                <a:latin typeface=""/>
                <a:ea typeface="微软雅黑" panose="020B0503020204020204" pitchFamily="34" charset="-122"/>
                <a:sym typeface=""/>
              </a:rPr>
              <a:t>设置不同的任务调度规则，包括任务优先级、任务调度机制、任务异常处理策略等，并应用到任务的设计计划和执行调度中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2C179B4-5FA2-474C-B9D7-5837373F2C4E}"/>
              </a:ext>
            </a:extLst>
          </p:cNvPr>
          <p:cNvSpPr/>
          <p:nvPr/>
        </p:nvSpPr>
        <p:spPr>
          <a:xfrm>
            <a:off x="3391137" y="3787672"/>
            <a:ext cx="3638625" cy="49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62">
              <a:lnSpc>
                <a:spcPct val="150000"/>
              </a:lnSpc>
              <a:spcAft>
                <a:spcPts val="800"/>
              </a:spcAft>
              <a:buClr>
                <a:srgbClr val="A02019"/>
              </a:buClr>
            </a:pPr>
            <a:r>
              <a:rPr lang="zh-TW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集中调度</a:t>
            </a:r>
            <a:r>
              <a:rPr lang="en-US" altLang="zh-TW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Spark</a:t>
            </a:r>
            <a:r>
              <a:rPr lang="zh-TW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、</a:t>
            </a:r>
            <a:r>
              <a:rPr lang="en-US" altLang="zh-TW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Hive</a:t>
            </a:r>
            <a:r>
              <a:rPr lang="zh-TW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、</a:t>
            </a:r>
            <a:r>
              <a:rPr lang="en-US" altLang="zh-TW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Pig</a:t>
            </a:r>
            <a:r>
              <a:rPr lang="zh-TW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、</a:t>
            </a:r>
            <a:r>
              <a:rPr lang="en-US" altLang="zh-TW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MR job</a:t>
            </a:r>
            <a:r>
              <a:rPr lang="zh-TW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、存储过程、</a:t>
            </a:r>
            <a:r>
              <a:rPr lang="en-US" altLang="zh-TW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shell</a:t>
            </a:r>
            <a:r>
              <a:rPr lang="zh-TW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等资源，</a:t>
            </a:r>
            <a:r>
              <a:rPr lang="zh-CN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对生产环境调度任务协同执行，实现调度</a:t>
            </a:r>
            <a:r>
              <a:rPr lang="zh-CN" altLang="en-US" sz="933" b="1" dirty="0">
                <a:solidFill>
                  <a:srgbClr val="A02019"/>
                </a:solidFill>
                <a:latin typeface=""/>
                <a:ea typeface="微软雅黑" panose="020B0503020204020204" pitchFamily="34" charset="-122"/>
                <a:sym typeface=""/>
              </a:rPr>
              <a:t>全局化、透明化</a:t>
            </a:r>
            <a:endParaRPr lang="en-US" altLang="zh-CN" sz="933" b="1" dirty="0">
              <a:solidFill>
                <a:srgbClr val="A02019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57F60CEE-1092-4721-8060-81B663A76A86}"/>
              </a:ext>
            </a:extLst>
          </p:cNvPr>
          <p:cNvSpPr/>
          <p:nvPr/>
        </p:nvSpPr>
        <p:spPr>
          <a:xfrm>
            <a:off x="8459611" y="3787101"/>
            <a:ext cx="3564675" cy="49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62">
              <a:lnSpc>
                <a:spcPct val="150000"/>
              </a:lnSpc>
              <a:spcAft>
                <a:spcPts val="800"/>
              </a:spcAft>
              <a:buClr>
                <a:srgbClr val="A02019"/>
              </a:buClr>
            </a:pPr>
            <a:r>
              <a:rPr lang="zh-CN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集中监控执行日志与任务异常，对</a:t>
            </a:r>
            <a:r>
              <a:rPr lang="zh-CN" altLang="zh-CN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任务执行结果、异常告警信息的可视化展现</a:t>
            </a:r>
            <a:r>
              <a:rPr lang="zh-CN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，统一协调生产环境的异常问题清查</a:t>
            </a:r>
            <a:endParaRPr lang="zh-CN" altLang="zh-CN" sz="933" dirty="0">
              <a:solidFill>
                <a:schemeClr val="tx1">
                  <a:lumMod val="65000"/>
                  <a:lumOff val="35000"/>
                </a:schemeClr>
              </a:solidFill>
              <a:latin typeface=""/>
              <a:ea typeface="微软雅黑" panose="020B0503020204020204" pitchFamily="34" charset="-122"/>
              <a:cs typeface="Times New Roman" charset="0"/>
              <a:sym typeface="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403E237-BFD4-4B01-9847-24AE5C2346E2}"/>
              </a:ext>
            </a:extLst>
          </p:cNvPr>
          <p:cNvGrpSpPr/>
          <p:nvPr/>
        </p:nvGrpSpPr>
        <p:grpSpPr>
          <a:xfrm>
            <a:off x="373288" y="3884246"/>
            <a:ext cx="1173929" cy="762195"/>
            <a:chOff x="333164" y="2669957"/>
            <a:chExt cx="1084097" cy="703871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EB80D944-BB30-49D3-BC72-0CEB0C0D7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33164" y="2669957"/>
              <a:ext cx="483045" cy="703871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6E17D4F-1883-4D37-85CB-D05A727CE97B}"/>
                </a:ext>
              </a:extLst>
            </p:cNvPr>
            <p:cNvSpPr txBox="1"/>
            <p:nvPr/>
          </p:nvSpPr>
          <p:spPr>
            <a:xfrm>
              <a:off x="606167" y="3038296"/>
              <a:ext cx="811094" cy="27097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zh-CN" altLang="en-US" sz="900" dirty="0">
                  <a:latin typeface=""/>
                  <a:ea typeface="微软雅黑" panose="020B0503020204020204" pitchFamily="34" charset="-122"/>
                  <a:sym typeface=""/>
                </a:rPr>
                <a:t>生产管理员</a:t>
              </a:r>
            </a:p>
          </p:txBody>
        </p:sp>
      </p:grpSp>
      <p:sp>
        <p:nvSpPr>
          <p:cNvPr id="46" name="标题 1">
            <a:extLst>
              <a:ext uri="{FF2B5EF4-FFF2-40B4-BE49-F238E27FC236}">
                <a16:creationId xmlns:a16="http://schemas.microsoft.com/office/drawing/2014/main" id="{3E29A46B-5218-479D-A46B-5FF1F3A16E6F}"/>
              </a:ext>
            </a:extLst>
          </p:cNvPr>
          <p:cNvSpPr txBox="1">
            <a:spLocks/>
          </p:cNvSpPr>
          <p:nvPr/>
        </p:nvSpPr>
        <p:spPr bwMode="auto">
          <a:xfrm>
            <a:off x="4681952" y="534870"/>
            <a:ext cx="4123256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endParaRPr kumimoji="1" lang="zh-CN" altLang="en-US" kern="0" dirty="0">
              <a:solidFill>
                <a:schemeClr val="accent5">
                  <a:lumMod val="75000"/>
                </a:schemeClr>
              </a:solidFill>
              <a:latin typeface=""/>
              <a:sym typeface=""/>
            </a:endParaRPr>
          </a:p>
        </p:txBody>
      </p:sp>
      <p:sp>
        <p:nvSpPr>
          <p:cNvPr id="48" name="标题 1">
            <a:extLst>
              <a:ext uri="{FF2B5EF4-FFF2-40B4-BE49-F238E27FC236}">
                <a16:creationId xmlns:a16="http://schemas.microsoft.com/office/drawing/2014/main" id="{BFD776D3-943A-4EEF-B5F3-9EB05E8EB393}"/>
              </a:ext>
            </a:extLst>
          </p:cNvPr>
          <p:cNvSpPr txBox="1">
            <a:spLocks/>
          </p:cNvSpPr>
          <p:nvPr/>
        </p:nvSpPr>
        <p:spPr bwMode="auto">
          <a:xfrm>
            <a:off x="316559" y="250280"/>
            <a:ext cx="8143051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ETL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数据集成</a:t>
            </a:r>
          </a:p>
        </p:txBody>
      </p:sp>
    </p:spTree>
    <p:extLst>
      <p:ext uri="{BB962C8B-B14F-4D97-AF65-F5344CB8AC3E}">
        <p14:creationId xmlns:p14="http://schemas.microsoft.com/office/powerpoint/2010/main" val="142049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BBA520F-23C0-4202-8FAC-09A9B5CABFD3}"/>
              </a:ext>
            </a:extLst>
          </p:cNvPr>
          <p:cNvGrpSpPr/>
          <p:nvPr/>
        </p:nvGrpSpPr>
        <p:grpSpPr>
          <a:xfrm>
            <a:off x="903155" y="2116092"/>
            <a:ext cx="10315960" cy="1437869"/>
            <a:chOff x="328674" y="1625926"/>
            <a:chExt cx="3945872" cy="3452627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F009D6B-48C7-429F-B17A-A6BB46024AA6}"/>
                </a:ext>
              </a:extLst>
            </p:cNvPr>
            <p:cNvSpPr/>
            <p:nvPr/>
          </p:nvSpPr>
          <p:spPr>
            <a:xfrm>
              <a:off x="328674" y="1625926"/>
              <a:ext cx="3945872" cy="3452627"/>
            </a:xfrm>
            <a:prstGeom prst="rect">
              <a:avLst/>
            </a:prstGeom>
            <a:solidFill>
              <a:srgbClr val="1F497D"/>
            </a:solidFill>
            <a:ln w="3175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219170">
                <a:defRPr/>
              </a:pPr>
              <a:r>
                <a:rPr lang="zh-CN" altLang="en-US" sz="2133" b="1" kern="0" dirty="0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rPr>
                <a:t>统一监控架构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FB1644F-35D1-4069-9545-3EFDE1EB632C}"/>
                </a:ext>
              </a:extLst>
            </p:cNvPr>
            <p:cNvSpPr/>
            <p:nvPr/>
          </p:nvSpPr>
          <p:spPr>
            <a:xfrm>
              <a:off x="517796" y="2687848"/>
              <a:ext cx="3570846" cy="72711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/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rPr>
                <a:t>监控工作台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C3DA6C8-1684-4FC8-8908-56F710C0A133}"/>
                </a:ext>
              </a:extLst>
            </p:cNvPr>
            <p:cNvSpPr/>
            <p:nvPr/>
          </p:nvSpPr>
          <p:spPr>
            <a:xfrm>
              <a:off x="517797" y="3670972"/>
              <a:ext cx="826262" cy="90942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rPr>
                <a:t>采集监控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0FE3C25-D480-4D84-ADAD-623DE08B7706}"/>
                </a:ext>
              </a:extLst>
            </p:cNvPr>
            <p:cNvSpPr/>
            <p:nvPr/>
          </p:nvSpPr>
          <p:spPr>
            <a:xfrm>
              <a:off x="1432658" y="3670972"/>
              <a:ext cx="826262" cy="90942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rPr>
                <a:t>加工监控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39533AF3-7657-4F4E-9D98-5E6DD106B3A8}"/>
                </a:ext>
              </a:extLst>
            </p:cNvPr>
            <p:cNvSpPr/>
            <p:nvPr/>
          </p:nvSpPr>
          <p:spPr>
            <a:xfrm>
              <a:off x="2347519" y="3670972"/>
              <a:ext cx="826262" cy="90942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rPr>
                <a:t>稽核监控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E1AD400-B9BF-4C1D-A665-F2D015CA178A}"/>
                </a:ext>
              </a:extLst>
            </p:cNvPr>
            <p:cNvSpPr/>
            <p:nvPr/>
          </p:nvSpPr>
          <p:spPr>
            <a:xfrm>
              <a:off x="3262380" y="3670972"/>
              <a:ext cx="826262" cy="90942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rPr>
                <a:t>血缘监控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04FA00F-88EA-4C0A-AA8F-08D3C11ABFFC}"/>
              </a:ext>
            </a:extLst>
          </p:cNvPr>
          <p:cNvSpPr/>
          <p:nvPr/>
        </p:nvSpPr>
        <p:spPr>
          <a:xfrm>
            <a:off x="1069804" y="1006575"/>
            <a:ext cx="9663289" cy="72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62">
              <a:lnSpc>
                <a:spcPct val="150000"/>
              </a:lnSpc>
              <a:buClr>
                <a:srgbClr val="A02019"/>
              </a:buClr>
            </a:pPr>
            <a:r>
              <a:rPr lang="zh-CN" altLang="zh-CN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秉承可视化、端到端、透明化的设计思路，实现数据仓库采集、加工、稽核的</a:t>
            </a:r>
            <a:r>
              <a:rPr lang="zh-CN" altLang="zh-CN" sz="1467" b="1" dirty="0">
                <a:solidFill>
                  <a:srgbClr val="A02019"/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全数据流程端到端实时监控</a:t>
            </a:r>
            <a:r>
              <a:rPr lang="zh-CN" altLang="zh-CN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、管理</a:t>
            </a:r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与</a:t>
            </a:r>
            <a:r>
              <a:rPr lang="zh-CN" altLang="zh-CN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审计 ，</a:t>
            </a:r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充分整合数据流转的监控关键点，实现</a:t>
            </a:r>
            <a:r>
              <a:rPr lang="zh-CN" altLang="en-US" sz="1467" b="1" dirty="0">
                <a:solidFill>
                  <a:srgbClr val="A02019"/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精确指向、分析监控、快速锁定</a:t>
            </a:r>
            <a:r>
              <a: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E7B421-65F5-48F6-AB10-12D7710CC504}"/>
              </a:ext>
            </a:extLst>
          </p:cNvPr>
          <p:cNvSpPr/>
          <p:nvPr/>
        </p:nvSpPr>
        <p:spPr>
          <a:xfrm>
            <a:off x="8423874" y="3650441"/>
            <a:ext cx="2424769" cy="979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62">
              <a:lnSpc>
                <a:spcPct val="150000"/>
              </a:lnSpc>
              <a:buClr>
                <a:srgbClr val="FF0000"/>
              </a:buClr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以数据地图为入口，提供全局监控，监控每个对象的数据流转、稽核情况。</a:t>
            </a:r>
            <a:endParaRPr lang="en-US" altLang="zh-CN" sz="1600" dirty="0">
              <a:latin typeface=""/>
              <a:ea typeface="微软雅黑" panose="020B0503020204020204" pitchFamily="34" charset="-122"/>
              <a:cs typeface="Times New Roman" pitchFamily="18" charset="0"/>
              <a:sym typeface="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AC3BEB-7DC4-4085-9C3E-27D82984160F}"/>
              </a:ext>
            </a:extLst>
          </p:cNvPr>
          <p:cNvSpPr/>
          <p:nvPr/>
        </p:nvSpPr>
        <p:spPr>
          <a:xfrm>
            <a:off x="1247034" y="3715359"/>
            <a:ext cx="2419869" cy="1287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62">
              <a:lnSpc>
                <a:spcPct val="150000"/>
              </a:lnSpc>
              <a:buClr>
                <a:srgbClr val="FF0000"/>
              </a:buClr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以数据源为入口，提供对文件采集入库的监控，包括入库情况、开始时间、结束时间等。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871BFC-5DFA-4E30-B4B0-044C5344A419}"/>
              </a:ext>
            </a:extLst>
          </p:cNvPr>
          <p:cNvSpPr/>
          <p:nvPr/>
        </p:nvSpPr>
        <p:spPr>
          <a:xfrm>
            <a:off x="3636366" y="3665052"/>
            <a:ext cx="2424769" cy="1287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62">
              <a:lnSpc>
                <a:spcPct val="150000"/>
              </a:lnSpc>
              <a:buClr>
                <a:srgbClr val="FF0000"/>
              </a:buClr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以数据目标对象为入口，提供加工明细监控，包括加工流程、流程执行情况、起止时间等。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3ECBDD-DFC3-4A12-85E7-A8DB8A671B12}"/>
              </a:ext>
            </a:extLst>
          </p:cNvPr>
          <p:cNvSpPr/>
          <p:nvPr/>
        </p:nvSpPr>
        <p:spPr>
          <a:xfrm>
            <a:off x="6029642" y="3680030"/>
            <a:ext cx="2420825" cy="1287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62">
              <a:lnSpc>
                <a:spcPct val="150000"/>
              </a:lnSpc>
              <a:buClr>
                <a:srgbClr val="FF0000"/>
              </a:buClr>
            </a:pPr>
            <a:r>
              <a:rPr lang="zh-CN" alt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"/>
                <a:ea typeface="微软雅黑" panose="020B0503020204020204" pitchFamily="34" charset="-122"/>
                <a:cs typeface="Times New Roman" charset="0"/>
                <a:sym typeface=""/>
              </a:rPr>
              <a:t>以实体对象为入口，提供稽核明细监控，包括稽核结果、稽核规则、执行状态、错误级别等。</a:t>
            </a:r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3F9B2A69-F106-4840-94AE-FF9180CC2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311" y="5186930"/>
            <a:ext cx="10048468" cy="143786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DB70A563-73AA-4383-A1CE-5FD4288FD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038" y="4971670"/>
            <a:ext cx="3308652" cy="1803549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50C8480B-76B3-4DD1-AFA3-B85FFE997A34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7723656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统一调度与监控</a:t>
            </a:r>
          </a:p>
        </p:txBody>
      </p:sp>
    </p:spTree>
    <p:extLst>
      <p:ext uri="{BB962C8B-B14F-4D97-AF65-F5344CB8AC3E}">
        <p14:creationId xmlns:p14="http://schemas.microsoft.com/office/powerpoint/2010/main" val="35771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标题 1">
            <a:extLst>
              <a:ext uri="{FF2B5EF4-FFF2-40B4-BE49-F238E27FC236}">
                <a16:creationId xmlns:a16="http://schemas.microsoft.com/office/drawing/2014/main" id="{666734C7-048B-41E0-90DE-06B713F3DAC6}"/>
              </a:ext>
            </a:extLst>
          </p:cNvPr>
          <p:cNvSpPr txBox="1">
            <a:spLocks/>
          </p:cNvSpPr>
          <p:nvPr/>
        </p:nvSpPr>
        <p:spPr>
          <a:xfrm>
            <a:off x="546087" y="299088"/>
            <a:ext cx="8281712" cy="649287"/>
          </a:xfrm>
        </p:spPr>
        <p:txBody>
          <a:bodyPr/>
          <a:lstStyle>
            <a:lvl1pPr marL="482492" indent="-482492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482492" indent="-482492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482492" indent="-482492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482492" indent="-482492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482492" indent="-482492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1091951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701416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2310884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920350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endParaRPr lang="zh-CN" altLang="en-US" kern="0" dirty="0">
              <a:latin typeface=""/>
              <a:sym typeface=""/>
            </a:endParaRPr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53F1EA4A-1BBF-46CB-97C4-579DFF395EDA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937984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元数据管理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7667150-5B3E-4AF1-88E8-CC3CF3E31C82}"/>
              </a:ext>
            </a:extLst>
          </p:cNvPr>
          <p:cNvGrpSpPr/>
          <p:nvPr/>
        </p:nvGrpSpPr>
        <p:grpSpPr>
          <a:xfrm>
            <a:off x="229939" y="1335439"/>
            <a:ext cx="11732122" cy="5272281"/>
            <a:chOff x="839515" y="1656564"/>
            <a:chExt cx="10869163" cy="4884477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8F583813-59BD-4D5F-9741-735E21B47E8C}"/>
                </a:ext>
              </a:extLst>
            </p:cNvPr>
            <p:cNvGrpSpPr/>
            <p:nvPr/>
          </p:nvGrpSpPr>
          <p:grpSpPr>
            <a:xfrm>
              <a:off x="839515" y="1672824"/>
              <a:ext cx="10869163" cy="4868217"/>
              <a:chOff x="1704012" y="1226486"/>
              <a:chExt cx="8607378" cy="3855180"/>
            </a:xfrm>
          </p:grpSpPr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F79A4288-B1BE-46B1-957E-9A12826D708A}"/>
                  </a:ext>
                </a:extLst>
              </p:cNvPr>
              <p:cNvSpPr>
                <a:spLocks/>
              </p:cNvSpPr>
              <p:nvPr/>
            </p:nvSpPr>
            <p:spPr bwMode="gray">
              <a:xfrm flipH="1">
                <a:off x="2118790" y="1232314"/>
                <a:ext cx="3823963" cy="1864388"/>
              </a:xfrm>
              <a:custGeom>
                <a:avLst/>
                <a:gdLst/>
                <a:ahLst/>
                <a:cxnLst/>
                <a:rect l="l" t="t" r="r" b="b"/>
                <a:pathLst>
                  <a:path w="4176930" h="2058709">
                    <a:moveTo>
                      <a:pt x="0" y="0"/>
                    </a:moveTo>
                    <a:cubicBezTo>
                      <a:pt x="0" y="0"/>
                      <a:pt x="0" y="0"/>
                      <a:pt x="4176930" y="0"/>
                    </a:cubicBezTo>
                    <a:lnTo>
                      <a:pt x="4176930" y="2058709"/>
                    </a:lnTo>
                    <a:cubicBezTo>
                      <a:pt x="4176930" y="2058709"/>
                      <a:pt x="4176930" y="2058709"/>
                      <a:pt x="1079378" y="2058709"/>
                    </a:cubicBezTo>
                    <a:cubicBezTo>
                      <a:pt x="1078688" y="2046733"/>
                      <a:pt x="1077814" y="2034806"/>
                      <a:pt x="1075638" y="2023030"/>
                    </a:cubicBezTo>
                    <a:cubicBezTo>
                      <a:pt x="1075154" y="2002066"/>
                      <a:pt x="1073005" y="1981342"/>
                      <a:pt x="1069130" y="1960943"/>
                    </a:cubicBezTo>
                    <a:cubicBezTo>
                      <a:pt x="1068629" y="1954635"/>
                      <a:pt x="1067677" y="1948400"/>
                      <a:pt x="1066276" y="1942246"/>
                    </a:cubicBezTo>
                    <a:cubicBezTo>
                      <a:pt x="989069" y="1409541"/>
                      <a:pt x="545998" y="995728"/>
                      <a:pt x="0" y="963616"/>
                    </a:cubicBezTo>
                    <a:cubicBezTo>
                      <a:pt x="0" y="917052"/>
                      <a:pt x="0" y="732381"/>
                      <a:pt x="0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lIns="144000" tIns="96000" rIns="144000" bIns="192000" anchor="b" anchorCtr="0"/>
              <a:lstStyle/>
              <a:p>
                <a:pPr indent="-380990" fontAlgn="base">
                  <a:spcBef>
                    <a:spcPct val="0"/>
                  </a:spcBef>
                  <a:spcAft>
                    <a:spcPct val="0"/>
                  </a:spcAft>
                  <a:buFont typeface="Wingdings" charset="2"/>
                  <a:buChar char="l"/>
                </a:pP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cs typeface="华文黑体" pitchFamily="2" charset="-122"/>
                </a:endParaRPr>
              </a:p>
            </p:txBody>
          </p:sp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52871EDE-D400-4650-B39D-AF60F32616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118790" y="3217277"/>
                <a:ext cx="3823963" cy="1864388"/>
              </a:xfrm>
              <a:custGeom>
                <a:avLst/>
                <a:gdLst/>
                <a:ahLst/>
                <a:cxnLst>
                  <a:cxn ang="0">
                    <a:pos x="1300" y="0"/>
                  </a:cxn>
                  <a:cxn ang="0">
                    <a:pos x="0" y="0"/>
                  </a:cxn>
                  <a:cxn ang="0">
                    <a:pos x="0" y="864"/>
                  </a:cxn>
                  <a:cxn ang="0">
                    <a:pos x="1753" y="864"/>
                  </a:cxn>
                  <a:cxn ang="0">
                    <a:pos x="1753" y="453"/>
                  </a:cxn>
                  <a:cxn ang="0">
                    <a:pos x="1300" y="0"/>
                  </a:cxn>
                </a:cxnLst>
                <a:rect l="0" t="0" r="r" b="b"/>
                <a:pathLst>
                  <a:path w="1753" h="864">
                    <a:moveTo>
                      <a:pt x="13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64"/>
                      <a:pt x="0" y="864"/>
                      <a:pt x="0" y="864"/>
                    </a:cubicBezTo>
                    <a:cubicBezTo>
                      <a:pt x="1753" y="864"/>
                      <a:pt x="1753" y="864"/>
                      <a:pt x="1753" y="864"/>
                    </a:cubicBezTo>
                    <a:cubicBezTo>
                      <a:pt x="1753" y="453"/>
                      <a:pt x="1753" y="453"/>
                      <a:pt x="1753" y="453"/>
                    </a:cubicBezTo>
                    <a:cubicBezTo>
                      <a:pt x="1509" y="438"/>
                      <a:pt x="1314" y="243"/>
                      <a:pt x="1300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lIns="144000" tIns="192000" rIns="144000" bIns="192000" anchor="t" anchorCtr="0"/>
              <a:lstStyle/>
              <a:p>
                <a:pPr indent="-380990" fontAlgn="base">
                  <a:spcBef>
                    <a:spcPct val="0"/>
                  </a:spcBef>
                  <a:spcAft>
                    <a:spcPct val="0"/>
                  </a:spcAft>
                  <a:buFont typeface="Wingdings" charset="2"/>
                  <a:buChar char="l"/>
                </a:pP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cs typeface="华文黑体" pitchFamily="2" charset="-122"/>
                </a:endParaRPr>
              </a:p>
            </p:txBody>
          </p:sp>
          <p:sp>
            <p:nvSpPr>
              <p:cNvPr id="84" name="Freeform 10">
                <a:extLst>
                  <a:ext uri="{FF2B5EF4-FFF2-40B4-BE49-F238E27FC236}">
                    <a16:creationId xmlns:a16="http://schemas.microsoft.com/office/drawing/2014/main" id="{EDFD6CE6-958D-4498-A229-72BF78037F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73881" y="3217277"/>
                <a:ext cx="3823963" cy="1864388"/>
              </a:xfrm>
              <a:custGeom>
                <a:avLst/>
                <a:gdLst/>
                <a:ahLst/>
                <a:cxnLst>
                  <a:cxn ang="0">
                    <a:pos x="0" y="453"/>
                  </a:cxn>
                  <a:cxn ang="0">
                    <a:pos x="0" y="864"/>
                  </a:cxn>
                  <a:cxn ang="0">
                    <a:pos x="1753" y="864"/>
                  </a:cxn>
                  <a:cxn ang="0">
                    <a:pos x="1753" y="0"/>
                  </a:cxn>
                  <a:cxn ang="0">
                    <a:pos x="453" y="0"/>
                  </a:cxn>
                  <a:cxn ang="0">
                    <a:pos x="0" y="453"/>
                  </a:cxn>
                </a:cxnLst>
                <a:rect l="0" t="0" r="r" b="b"/>
                <a:pathLst>
                  <a:path w="1753" h="864">
                    <a:moveTo>
                      <a:pt x="0" y="453"/>
                    </a:moveTo>
                    <a:cubicBezTo>
                      <a:pt x="0" y="864"/>
                      <a:pt x="0" y="864"/>
                      <a:pt x="0" y="864"/>
                    </a:cubicBezTo>
                    <a:cubicBezTo>
                      <a:pt x="1753" y="864"/>
                      <a:pt x="1753" y="864"/>
                      <a:pt x="1753" y="864"/>
                    </a:cubicBezTo>
                    <a:cubicBezTo>
                      <a:pt x="1753" y="0"/>
                      <a:pt x="1753" y="0"/>
                      <a:pt x="1753" y="0"/>
                    </a:cubicBezTo>
                    <a:cubicBezTo>
                      <a:pt x="453" y="0"/>
                      <a:pt x="453" y="0"/>
                      <a:pt x="453" y="0"/>
                    </a:cubicBezTo>
                    <a:cubicBezTo>
                      <a:pt x="439" y="243"/>
                      <a:pt x="244" y="438"/>
                      <a:pt x="0" y="453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lIns="144000" tIns="192000" rIns="144000" bIns="192000" anchor="t" anchorCtr="0"/>
              <a:lstStyle/>
              <a:p>
                <a:pPr lvl="0" algn="r"/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cs typeface="华文黑体" pitchFamily="2" charset="-122"/>
                </a:endParaRPr>
              </a:p>
            </p:txBody>
          </p:sp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DFCCEBC0-36A8-4BD8-836D-6EA54DC5FD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73880" y="1232314"/>
                <a:ext cx="3823112" cy="1864388"/>
              </a:xfrm>
              <a:custGeom>
                <a:avLst/>
                <a:gdLst/>
                <a:ahLst/>
                <a:cxnLst/>
                <a:rect l="l" t="t" r="r" b="b"/>
                <a:pathLst>
                  <a:path w="4176930" h="2058709">
                    <a:moveTo>
                      <a:pt x="0" y="0"/>
                    </a:moveTo>
                    <a:cubicBezTo>
                      <a:pt x="0" y="0"/>
                      <a:pt x="0" y="0"/>
                      <a:pt x="4176930" y="0"/>
                    </a:cubicBezTo>
                    <a:lnTo>
                      <a:pt x="4176930" y="2058709"/>
                    </a:lnTo>
                    <a:cubicBezTo>
                      <a:pt x="4176930" y="2058709"/>
                      <a:pt x="4176930" y="2058709"/>
                      <a:pt x="1079378" y="2058709"/>
                    </a:cubicBezTo>
                    <a:cubicBezTo>
                      <a:pt x="1078688" y="2046733"/>
                      <a:pt x="1077814" y="2034806"/>
                      <a:pt x="1075638" y="2023030"/>
                    </a:cubicBezTo>
                    <a:cubicBezTo>
                      <a:pt x="1075154" y="2002066"/>
                      <a:pt x="1073005" y="1981342"/>
                      <a:pt x="1069130" y="1960943"/>
                    </a:cubicBezTo>
                    <a:cubicBezTo>
                      <a:pt x="1068629" y="1954635"/>
                      <a:pt x="1067677" y="1948400"/>
                      <a:pt x="1066276" y="1942246"/>
                    </a:cubicBezTo>
                    <a:cubicBezTo>
                      <a:pt x="989069" y="1409541"/>
                      <a:pt x="545998" y="995728"/>
                      <a:pt x="0" y="963616"/>
                    </a:cubicBezTo>
                    <a:cubicBezTo>
                      <a:pt x="0" y="917052"/>
                      <a:pt x="0" y="732381"/>
                      <a:pt x="0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 lIns="144000" tIns="96000" rIns="144000" bIns="192000" anchor="b" anchorCtr="0"/>
              <a:lstStyle/>
              <a:p>
                <a:pPr lvl="0" algn="r"/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cs typeface="华文黑体" pitchFamily="2" charset="-122"/>
                </a:endParaRPr>
              </a:p>
            </p:txBody>
          </p:sp>
          <p:sp>
            <p:nvSpPr>
              <p:cNvPr id="87" name="Rectangle 19">
                <a:extLst>
                  <a:ext uri="{FF2B5EF4-FFF2-40B4-BE49-F238E27FC236}">
                    <a16:creationId xmlns:a16="http://schemas.microsoft.com/office/drawing/2014/main" id="{4F85B407-4FFF-45CA-B71B-4A04A422A5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704012" y="1226486"/>
                <a:ext cx="408180" cy="1864388"/>
              </a:xfrm>
              <a:prstGeom prst="rect">
                <a:avLst/>
              </a:prstGeom>
              <a:solidFill>
                <a:srgbClr val="0070C0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自动扫描获取</a:t>
                </a:r>
              </a:p>
            </p:txBody>
          </p:sp>
          <p:sp>
            <p:nvSpPr>
              <p:cNvPr id="88" name="Rectangle 19">
                <a:extLst>
                  <a:ext uri="{FF2B5EF4-FFF2-40B4-BE49-F238E27FC236}">
                    <a16:creationId xmlns:a16="http://schemas.microsoft.com/office/drawing/2014/main" id="{2C3ADC0B-E2C2-4364-87E1-763E3C30738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704012" y="3217277"/>
                <a:ext cx="408180" cy="1864388"/>
              </a:xfrm>
              <a:prstGeom prst="rect">
                <a:avLst/>
              </a:prstGeom>
              <a:solidFill>
                <a:srgbClr val="0070C0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元数据变更监控</a:t>
                </a:r>
              </a:p>
            </p:txBody>
          </p:sp>
          <p:sp>
            <p:nvSpPr>
              <p:cNvPr id="89" name="Rectangle 19">
                <a:extLst>
                  <a:ext uri="{FF2B5EF4-FFF2-40B4-BE49-F238E27FC236}">
                    <a16:creationId xmlns:a16="http://schemas.microsoft.com/office/drawing/2014/main" id="{6C90F265-4CE2-49B5-A057-992CD07A3EE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903205" y="1233189"/>
                <a:ext cx="408180" cy="1864388"/>
              </a:xfrm>
              <a:prstGeom prst="rect">
                <a:avLst/>
              </a:prstGeom>
              <a:solidFill>
                <a:srgbClr val="0070C0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自动解析血缘</a:t>
                </a:r>
              </a:p>
            </p:txBody>
          </p:sp>
          <p:sp>
            <p:nvSpPr>
              <p:cNvPr id="90" name="Rectangle 19">
                <a:extLst>
                  <a:ext uri="{FF2B5EF4-FFF2-40B4-BE49-F238E27FC236}">
                    <a16:creationId xmlns:a16="http://schemas.microsoft.com/office/drawing/2014/main" id="{86F93EBA-1892-4B27-B828-178A16A01A2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903210" y="3217277"/>
                <a:ext cx="408180" cy="1864389"/>
              </a:xfrm>
              <a:prstGeom prst="rect">
                <a:avLst/>
              </a:prstGeom>
              <a:solidFill>
                <a:srgbClr val="0070C0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快速检索元数据</a:t>
                </a: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865BF368-004E-4026-A512-36FFB92F005C}"/>
                </a:ext>
              </a:extLst>
            </p:cNvPr>
            <p:cNvGrpSpPr/>
            <p:nvPr/>
          </p:nvGrpSpPr>
          <p:grpSpPr>
            <a:xfrm>
              <a:off x="1406974" y="2372226"/>
              <a:ext cx="4207079" cy="1649177"/>
              <a:chOff x="-258458" y="2415253"/>
              <a:chExt cx="3940328" cy="1544611"/>
            </a:xfrm>
          </p:grpSpPr>
          <p:pic>
            <p:nvPicPr>
              <p:cNvPr id="92" name="Picture 2">
                <a:extLst>
                  <a:ext uri="{FF2B5EF4-FFF2-40B4-BE49-F238E27FC236}">
                    <a16:creationId xmlns:a16="http://schemas.microsoft.com/office/drawing/2014/main" id="{02A752CA-53C3-4B6D-B736-9490A1088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8458" y="2415253"/>
                <a:ext cx="1908711" cy="154461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3" name="Picture 4">
                <a:extLst>
                  <a:ext uri="{FF2B5EF4-FFF2-40B4-BE49-F238E27FC236}">
                    <a16:creationId xmlns:a16="http://schemas.microsoft.com/office/drawing/2014/main" id="{DF823002-4B7D-4359-A923-72365F8546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4814" y="2577513"/>
                <a:ext cx="2347056" cy="138235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2FBF52D9-7D67-452D-9C89-C943070DE03F}"/>
                </a:ext>
              </a:extLst>
            </p:cNvPr>
            <p:cNvGrpSpPr/>
            <p:nvPr/>
          </p:nvGrpSpPr>
          <p:grpSpPr>
            <a:xfrm>
              <a:off x="6887674" y="2400616"/>
              <a:ext cx="4263764" cy="1622481"/>
              <a:chOff x="404574" y="2690080"/>
              <a:chExt cx="7370437" cy="2804656"/>
            </a:xfrm>
          </p:grpSpPr>
          <p:pic>
            <p:nvPicPr>
              <p:cNvPr id="95" name="Picture 2">
                <a:extLst>
                  <a:ext uri="{FF2B5EF4-FFF2-40B4-BE49-F238E27FC236}">
                    <a16:creationId xmlns:a16="http://schemas.microsoft.com/office/drawing/2014/main" id="{F7C11B33-75ED-4211-99F1-36508F5EF3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574" y="2693008"/>
                <a:ext cx="2571750" cy="28017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3">
                <a:extLst>
                  <a:ext uri="{FF2B5EF4-FFF2-40B4-BE49-F238E27FC236}">
                    <a16:creationId xmlns:a16="http://schemas.microsoft.com/office/drawing/2014/main" id="{65192AB6-BFDF-43B5-A175-CC79A4F828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3731" y="2690080"/>
                <a:ext cx="5391280" cy="2801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7" name="Picture 2">
              <a:extLst>
                <a:ext uri="{FF2B5EF4-FFF2-40B4-BE49-F238E27FC236}">
                  <a16:creationId xmlns:a16="http://schemas.microsoft.com/office/drawing/2014/main" id="{F14CAE2C-3074-41FF-8DB9-C818153AB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674" y="4186739"/>
              <a:ext cx="4283119" cy="1689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67A3D614-B118-4772-A5D7-3883DAA1C1F6}"/>
                </a:ext>
              </a:extLst>
            </p:cNvPr>
            <p:cNvGrpSpPr/>
            <p:nvPr/>
          </p:nvGrpSpPr>
          <p:grpSpPr>
            <a:xfrm>
              <a:off x="1391828" y="4196164"/>
              <a:ext cx="4297080" cy="1704464"/>
              <a:chOff x="4388611" y="2963784"/>
              <a:chExt cx="3935082" cy="1460724"/>
            </a:xfrm>
          </p:grpSpPr>
          <p:pic>
            <p:nvPicPr>
              <p:cNvPr id="99" name="Picture 2">
                <a:extLst>
                  <a:ext uri="{FF2B5EF4-FFF2-40B4-BE49-F238E27FC236}">
                    <a16:creationId xmlns:a16="http://schemas.microsoft.com/office/drawing/2014/main" id="{161D07F2-C52D-4D63-8CD6-4F32631696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388611" y="2976321"/>
                <a:ext cx="2723987" cy="1448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0" name="Picture 2">
                <a:extLst>
                  <a:ext uri="{FF2B5EF4-FFF2-40B4-BE49-F238E27FC236}">
                    <a16:creationId xmlns:a16="http://schemas.microsoft.com/office/drawing/2014/main" id="{62827DE4-3564-4F56-9695-CF5C104B8A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9951" y="2963784"/>
                <a:ext cx="2403742" cy="131883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9D73C597-10D2-4E01-BCCD-B3C0F3AA855B}"/>
                </a:ext>
              </a:extLst>
            </p:cNvPr>
            <p:cNvSpPr/>
            <p:nvPr/>
          </p:nvSpPr>
          <p:spPr>
            <a:xfrm>
              <a:off x="1495236" y="1670333"/>
              <a:ext cx="4564893" cy="497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tabLst>
                  <a:tab pos="321725" algn="l"/>
                </a:tabLst>
                <a:defRPr/>
              </a:pPr>
              <a:r>
                <a:rPr kumimoji="1"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通过元数据获取</a:t>
              </a:r>
              <a:r>
                <a:rPr kumimoji="1"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适配器</a:t>
              </a:r>
              <a:r>
                <a:rPr kumimoji="1"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（系统具备或定制研发）</a:t>
              </a:r>
              <a:r>
                <a:rPr kumimoji="1"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自动解析</a:t>
              </a:r>
              <a:r>
                <a:rPr kumimoji="1"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微软雅黑"/>
                </a:rPr>
                <a:t>元数据信息，比如数据仓库中的表、视图、过程、列等</a:t>
              </a:r>
              <a:r>
                <a:rPr kumimoji="1"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微软雅黑"/>
                </a:rPr>
                <a:t>元数据信息可通过自动扫描获得</a:t>
              </a:r>
              <a:endParaRPr kumimoji="1"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  <a:sym typeface="Calibri" pitchFamily="34" charset="0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4EB47A2B-E0C2-4E9D-9FB4-7F8BCF3766C8}"/>
                </a:ext>
              </a:extLst>
            </p:cNvPr>
            <p:cNvSpPr/>
            <p:nvPr/>
          </p:nvSpPr>
          <p:spPr>
            <a:xfrm>
              <a:off x="5116250" y="2955751"/>
              <a:ext cx="1126223" cy="1126223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0" y="1759712"/>
                  </a:moveTo>
                  <a:cubicBezTo>
                    <a:pt x="0" y="787850"/>
                    <a:pt x="787850" y="0"/>
                    <a:pt x="1759712" y="0"/>
                  </a:cubicBezTo>
                  <a:lnTo>
                    <a:pt x="1759712" y="1759712"/>
                  </a:lnTo>
                  <a:lnTo>
                    <a:pt x="0" y="17597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725" tIns="952725" rIns="265515" bIns="265515" numCol="1" spcCol="1270" anchor="ctr" anchorCtr="0">
              <a:noAutofit/>
            </a:bodyPr>
            <a:lstStyle/>
            <a:p>
              <a:pPr algn="ctr" defTabSz="16594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B1C15BBE-D57E-4884-B004-F73E4B1F23F4}"/>
                </a:ext>
              </a:extLst>
            </p:cNvPr>
            <p:cNvSpPr/>
            <p:nvPr/>
          </p:nvSpPr>
          <p:spPr>
            <a:xfrm>
              <a:off x="6294493" y="2955751"/>
              <a:ext cx="1126223" cy="1126223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0" y="0"/>
                  </a:moveTo>
                  <a:cubicBezTo>
                    <a:pt x="971862" y="0"/>
                    <a:pt x="1759712" y="787850"/>
                    <a:pt x="1759712" y="1759712"/>
                  </a:cubicBezTo>
                  <a:lnTo>
                    <a:pt x="0" y="1759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5515" tIns="952725" rIns="952725" bIns="265515" numCol="1" spcCol="1270" anchor="ctr" anchorCtr="0">
              <a:noAutofit/>
            </a:bodyPr>
            <a:lstStyle/>
            <a:p>
              <a:pPr algn="ctr" defTabSz="16594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5E1AE17F-7F06-4BC7-A32E-492BDAE81654}"/>
                </a:ext>
              </a:extLst>
            </p:cNvPr>
            <p:cNvSpPr/>
            <p:nvPr/>
          </p:nvSpPr>
          <p:spPr>
            <a:xfrm>
              <a:off x="6294493" y="4133994"/>
              <a:ext cx="1126223" cy="1126223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1759712" y="0"/>
                  </a:moveTo>
                  <a:cubicBezTo>
                    <a:pt x="1759712" y="971862"/>
                    <a:pt x="971862" y="1759712"/>
                    <a:pt x="0" y="1759712"/>
                  </a:cubicBezTo>
                  <a:lnTo>
                    <a:pt x="0" y="0"/>
                  </a:lnTo>
                  <a:lnTo>
                    <a:pt x="175971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5515" tIns="265516" rIns="952725" bIns="952725" numCol="1" spcCol="1270" anchor="ctr" anchorCtr="0">
              <a:noAutofit/>
            </a:bodyPr>
            <a:lstStyle/>
            <a:p>
              <a:pPr algn="ctr" defTabSz="16594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3377D5A7-333E-4DDC-92AD-E8E283315192}"/>
                </a:ext>
              </a:extLst>
            </p:cNvPr>
            <p:cNvSpPr/>
            <p:nvPr/>
          </p:nvSpPr>
          <p:spPr>
            <a:xfrm>
              <a:off x="5116250" y="4133994"/>
              <a:ext cx="1126223" cy="1126223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1759712" y="1759712"/>
                  </a:moveTo>
                  <a:cubicBezTo>
                    <a:pt x="787850" y="1759712"/>
                    <a:pt x="0" y="971862"/>
                    <a:pt x="0" y="0"/>
                  </a:cubicBezTo>
                  <a:lnTo>
                    <a:pt x="1759712" y="0"/>
                  </a:lnTo>
                  <a:lnTo>
                    <a:pt x="1759712" y="17597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725" tIns="265515" rIns="265513" bIns="952725" numCol="1" spcCol="1270" anchor="ctr" anchorCtr="0">
              <a:noAutofit/>
            </a:bodyPr>
            <a:lstStyle/>
            <a:p>
              <a:pPr algn="ctr" defTabSz="16594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/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FAFAC3FB-B334-4FC3-841E-70A906965C69}"/>
                </a:ext>
              </a:extLst>
            </p:cNvPr>
            <p:cNvGrpSpPr/>
            <p:nvPr/>
          </p:nvGrpSpPr>
          <p:grpSpPr>
            <a:xfrm>
              <a:off x="5858868" y="3648810"/>
              <a:ext cx="822573" cy="912788"/>
              <a:chOff x="4436106" y="2787951"/>
              <a:chExt cx="553418" cy="578766"/>
            </a:xfrm>
            <a:solidFill>
              <a:srgbClr val="002060"/>
            </a:solidFill>
          </p:grpSpPr>
          <p:sp>
            <p:nvSpPr>
              <p:cNvPr id="107" name="箭头: 环形 106">
                <a:extLst>
                  <a:ext uri="{FF2B5EF4-FFF2-40B4-BE49-F238E27FC236}">
                    <a16:creationId xmlns:a16="http://schemas.microsoft.com/office/drawing/2014/main" id="{DB1EB325-1894-47E4-A0A7-B203A953044C}"/>
                  </a:ext>
                </a:extLst>
              </p:cNvPr>
              <p:cNvSpPr/>
              <p:nvPr/>
            </p:nvSpPr>
            <p:spPr>
              <a:xfrm>
                <a:off x="4436107" y="2787951"/>
                <a:ext cx="553417" cy="481231"/>
              </a:xfrm>
              <a:prstGeom prst="circularArrow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8" name="箭头: 环形 107">
                <a:extLst>
                  <a:ext uri="{FF2B5EF4-FFF2-40B4-BE49-F238E27FC236}">
                    <a16:creationId xmlns:a16="http://schemas.microsoft.com/office/drawing/2014/main" id="{B8C6F1CE-E0BE-43E5-A5E3-69E74345FE73}"/>
                  </a:ext>
                </a:extLst>
              </p:cNvPr>
              <p:cNvSpPr/>
              <p:nvPr/>
            </p:nvSpPr>
            <p:spPr>
              <a:xfrm rot="10800000">
                <a:off x="4436106" y="2885486"/>
                <a:ext cx="553417" cy="481231"/>
              </a:xfrm>
              <a:prstGeom prst="circularArrow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2CF124A-A589-4AD5-8A65-04DB7296B270}"/>
                </a:ext>
              </a:extLst>
            </p:cNvPr>
            <p:cNvSpPr/>
            <p:nvPr/>
          </p:nvSpPr>
          <p:spPr>
            <a:xfrm>
              <a:off x="6595687" y="1656564"/>
              <a:ext cx="2873840" cy="713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594" indent="-22859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通过解析存储过程注释的方式；</a:t>
              </a:r>
            </a:p>
            <a:p>
              <a:pPr marL="228594" indent="-22859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支持通过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BDI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流程自动生成的方式；</a:t>
              </a:r>
            </a:p>
            <a:p>
              <a:pPr marL="228594" indent="-22859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支持通过配置表的方式</a:t>
              </a: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807B4B5-B0FA-4EFE-96F5-B9058F713092}"/>
                </a:ext>
              </a:extLst>
            </p:cNvPr>
            <p:cNvSpPr/>
            <p:nvPr/>
          </p:nvSpPr>
          <p:spPr>
            <a:xfrm>
              <a:off x="5148015" y="3265694"/>
              <a:ext cx="1157157" cy="543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tabLst>
                  <a:tab pos="321725" algn="l"/>
                </a:tabLst>
                <a:defRPr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发现</a:t>
              </a:r>
              <a:endParaRPr kumimoji="1" lang="en-US" altLang="zh-CN" sz="14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Calibri" pitchFamily="34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tabLst>
                  <a:tab pos="321725" algn="l"/>
                </a:tabLst>
                <a:defRPr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元数据</a:t>
              </a:r>
              <a:endParaRPr kumimoji="1" lang="en-US" altLang="zh-CN" sz="14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Calibri" pitchFamily="34" charset="0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ACE275B-1AFC-4239-83F1-D2127A4D0E41}"/>
                </a:ext>
              </a:extLst>
            </p:cNvPr>
            <p:cNvSpPr/>
            <p:nvPr/>
          </p:nvSpPr>
          <p:spPr>
            <a:xfrm>
              <a:off x="6286234" y="3281550"/>
              <a:ext cx="1157157" cy="543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tabLst>
                  <a:tab pos="321725" algn="l"/>
                </a:tabLst>
                <a:defRPr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解析</a:t>
              </a:r>
              <a:endParaRPr kumimoji="1" lang="en-US" altLang="zh-CN" sz="14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Calibri" pitchFamily="34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tabLst>
                  <a:tab pos="321725" algn="l"/>
                </a:tabLst>
                <a:defRPr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元数据</a:t>
              </a:r>
              <a:endParaRPr kumimoji="1" lang="en-US" altLang="zh-CN" sz="14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Calibri" pitchFamily="34" charset="0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4DC09DD6-35E9-4A19-BE43-69563C4DA8DE}"/>
                </a:ext>
              </a:extLst>
            </p:cNvPr>
            <p:cNvSpPr/>
            <p:nvPr/>
          </p:nvSpPr>
          <p:spPr>
            <a:xfrm>
              <a:off x="5124398" y="4377727"/>
              <a:ext cx="1157157" cy="543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tabLst>
                  <a:tab pos="321725" algn="l"/>
                </a:tabLst>
                <a:defRPr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监控</a:t>
              </a:r>
              <a:endParaRPr kumimoji="1" lang="en-US" altLang="zh-CN" sz="14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Calibri" pitchFamily="34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tabLst>
                  <a:tab pos="321725" algn="l"/>
                </a:tabLst>
                <a:defRPr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元数据</a:t>
              </a:r>
              <a:endParaRPr kumimoji="1" lang="en-US" altLang="zh-CN" sz="14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Calibri" pitchFamily="34" charset="0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312E1DA-78BA-40D1-B96F-A15502F29773}"/>
                </a:ext>
              </a:extLst>
            </p:cNvPr>
            <p:cNvSpPr/>
            <p:nvPr/>
          </p:nvSpPr>
          <p:spPr>
            <a:xfrm>
              <a:off x="6262616" y="4393583"/>
              <a:ext cx="1157157" cy="543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tabLst>
                  <a:tab pos="321725" algn="l"/>
                </a:tabLst>
                <a:defRPr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管理</a:t>
              </a:r>
              <a:endParaRPr kumimoji="1" lang="en-US" altLang="zh-CN" sz="14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Calibri" pitchFamily="34" charset="0"/>
              </a:endParaRPr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tabLst>
                  <a:tab pos="321725" algn="l"/>
                </a:tabLst>
                <a:defRPr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微软雅黑"/>
                  <a:ea typeface="微软雅黑"/>
                  <a:cs typeface="微软雅黑"/>
                  <a:sym typeface="Calibri" pitchFamily="34" charset="0"/>
                </a:rPr>
                <a:t>元数据</a:t>
              </a:r>
              <a:endParaRPr kumimoji="1" lang="en-US" altLang="zh-CN" sz="1400" b="1" dirty="0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Calibri" pitchFamily="34" charset="0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9F403C6D-53ED-4717-88CB-D58C452E6BFE}"/>
                </a:ext>
              </a:extLst>
            </p:cNvPr>
            <p:cNvSpPr/>
            <p:nvPr/>
          </p:nvSpPr>
          <p:spPr>
            <a:xfrm>
              <a:off x="6681440" y="5904104"/>
              <a:ext cx="4407595" cy="497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通过全文检索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功能可以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迅速查找元数据信息，为海量数据分析提供更快、更正确的查询处理、更好的数据质量、更易使用的操作接口等。</a:t>
              </a: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6EBA7F1-432F-4904-BE08-CDB72291BA5B}"/>
                </a:ext>
              </a:extLst>
            </p:cNvPr>
            <p:cNvSpPr/>
            <p:nvPr/>
          </p:nvSpPr>
          <p:spPr>
            <a:xfrm>
              <a:off x="1210863" y="5904103"/>
              <a:ext cx="4984607" cy="497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6262">
                <a:lnSpc>
                  <a:spcPct val="150000"/>
                </a:lnSpc>
                <a:buClr>
                  <a:srgbClr val="A02019"/>
                </a:buClr>
              </a:pP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配置元数据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监测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系统自动监测出异常的信息分类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6262">
                <a:lnSpc>
                  <a:spcPct val="150000"/>
                </a:lnSpc>
                <a:buClr>
                  <a:srgbClr val="A02019"/>
                </a:buClr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通过元数据变更监控，将元数据的变更情况以更为直观的形式体现</a:t>
              </a:r>
              <a:endParaRPr lang="zh-CN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919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 1">
            <a:extLst>
              <a:ext uri="{FF2B5EF4-FFF2-40B4-BE49-F238E27FC236}">
                <a16:creationId xmlns:a16="http://schemas.microsoft.com/office/drawing/2014/main" id="{42EE08CA-88A3-4CD9-B751-7E09385C71B6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6605792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数据质量管理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BEBD62-B070-4690-9141-49A1DE277FE8}"/>
              </a:ext>
            </a:extLst>
          </p:cNvPr>
          <p:cNvGrpSpPr/>
          <p:nvPr/>
        </p:nvGrpSpPr>
        <p:grpSpPr>
          <a:xfrm>
            <a:off x="1487488" y="1196752"/>
            <a:ext cx="9308476" cy="5622609"/>
            <a:chOff x="935130" y="749226"/>
            <a:chExt cx="7202975" cy="435082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B4933D0-9F15-4955-8E8B-5E2F6E3EF22A}"/>
                </a:ext>
              </a:extLst>
            </p:cNvPr>
            <p:cNvGrpSpPr/>
            <p:nvPr/>
          </p:nvGrpSpPr>
          <p:grpSpPr>
            <a:xfrm>
              <a:off x="1198534" y="1530256"/>
              <a:ext cx="6611815" cy="2953777"/>
              <a:chOff x="1198534" y="1530256"/>
              <a:chExt cx="6611815" cy="2953777"/>
            </a:xfrm>
          </p:grpSpPr>
          <p:pic>
            <p:nvPicPr>
              <p:cNvPr id="61" name="Picture 5">
                <a:extLst>
                  <a:ext uri="{FF2B5EF4-FFF2-40B4-BE49-F238E27FC236}">
                    <a16:creationId xmlns:a16="http://schemas.microsoft.com/office/drawing/2014/main" id="{ABB67434-2E63-4FC7-95E8-176009BB6C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654" y="1562156"/>
                <a:ext cx="3082695" cy="1342206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9DE45F54-98D2-467E-9D7E-AD9492ECE5A5}"/>
                  </a:ext>
                </a:extLst>
              </p:cNvPr>
              <p:cNvGrpSpPr/>
              <p:nvPr/>
            </p:nvGrpSpPr>
            <p:grpSpPr>
              <a:xfrm>
                <a:off x="4727654" y="3181959"/>
                <a:ext cx="3082695" cy="1302074"/>
                <a:chOff x="404701" y="3201981"/>
                <a:chExt cx="4100460" cy="1696329"/>
              </a:xfrm>
            </p:grpSpPr>
            <p:pic>
              <p:nvPicPr>
                <p:cNvPr id="70" name="Picture 4">
                  <a:extLst>
                    <a:ext uri="{FF2B5EF4-FFF2-40B4-BE49-F238E27FC236}">
                      <a16:creationId xmlns:a16="http://schemas.microsoft.com/office/drawing/2014/main" id="{1699ACBC-2210-48BB-9BE7-50B7AD0D6B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4701" y="3201981"/>
                  <a:ext cx="4100460" cy="1696329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2">
                  <a:extLst>
                    <a:ext uri="{FF2B5EF4-FFF2-40B4-BE49-F238E27FC236}">
                      <a16:creationId xmlns:a16="http://schemas.microsoft.com/office/drawing/2014/main" id="{AC5E12A7-3D28-4E1A-B35C-802083A253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7728" y="4039407"/>
                  <a:ext cx="1093657" cy="392923"/>
                </a:xfrm>
                <a:prstGeom prst="rect">
                  <a:avLst/>
                </a:prstGeom>
                <a:noFill/>
                <a:ln w="12700">
                  <a:solidFill>
                    <a:srgbClr val="4F81B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9774E890-DEDE-49B8-B789-AABFD79CB3AC}"/>
                    </a:ext>
                  </a:extLst>
                </p:cNvPr>
                <p:cNvSpPr/>
                <p:nvPr/>
              </p:nvSpPr>
              <p:spPr>
                <a:xfrm>
                  <a:off x="4138905" y="3948653"/>
                  <a:ext cx="240839" cy="85991"/>
                </a:xfrm>
                <a:prstGeom prst="ellipse">
                  <a:avLst/>
                </a:prstGeom>
                <a:noFill/>
                <a:ln w="12700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28" tIns="45714" rIns="91428" bIns="45714" anchor="ctr"/>
                <a:lstStyle/>
                <a:p>
                  <a:pPr algn="ctr">
                    <a:defRPr/>
                  </a:pPr>
                  <a:endParaRPr lang="zh-CN" altLang="en-US" sz="32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pic>
              <p:nvPicPr>
                <p:cNvPr id="73" name="Picture 3">
                  <a:extLst>
                    <a:ext uri="{FF2B5EF4-FFF2-40B4-BE49-F238E27FC236}">
                      <a16:creationId xmlns:a16="http://schemas.microsoft.com/office/drawing/2014/main" id="{0F639E13-F7F3-4D64-A036-2BDF2ADAF6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4959" y="3567016"/>
                  <a:ext cx="2048724" cy="1018085"/>
                </a:xfrm>
                <a:prstGeom prst="rect">
                  <a:avLst/>
                </a:prstGeom>
                <a:noFill/>
                <a:ln w="12700">
                  <a:solidFill>
                    <a:srgbClr val="4F81B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4" name="椭圆 73">
                  <a:extLst>
                    <a:ext uri="{FF2B5EF4-FFF2-40B4-BE49-F238E27FC236}">
                      <a16:creationId xmlns:a16="http://schemas.microsoft.com/office/drawing/2014/main" id="{FBD8B9C9-B075-4A07-94FB-E83B7F90E8BB}"/>
                    </a:ext>
                  </a:extLst>
                </p:cNvPr>
                <p:cNvSpPr/>
                <p:nvPr/>
              </p:nvSpPr>
              <p:spPr>
                <a:xfrm>
                  <a:off x="415924" y="3797350"/>
                  <a:ext cx="519035" cy="115837"/>
                </a:xfrm>
                <a:prstGeom prst="ellipse">
                  <a:avLst/>
                </a:prstGeom>
                <a:noFill/>
                <a:ln w="12700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28" tIns="45714" rIns="91428" bIns="45714" anchor="ctr"/>
                <a:lstStyle/>
                <a:p>
                  <a:pPr algn="ctr">
                    <a:defRPr/>
                  </a:pPr>
                  <a:endParaRPr lang="zh-CN" altLang="en-US" sz="32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31F9A085-07CF-4F65-AE73-B2E9FB4603B5}"/>
                  </a:ext>
                </a:extLst>
              </p:cNvPr>
              <p:cNvGrpSpPr/>
              <p:nvPr/>
            </p:nvGrpSpPr>
            <p:grpSpPr>
              <a:xfrm>
                <a:off x="1198534" y="3160546"/>
                <a:ext cx="3082695" cy="1302075"/>
                <a:chOff x="287183" y="1372335"/>
                <a:chExt cx="8249490" cy="3773916"/>
              </a:xfrm>
            </p:grpSpPr>
            <p:pic>
              <p:nvPicPr>
                <p:cNvPr id="68" name="Picture 2" descr="F:\downloads\googledownload\图片截取\图片截取\问题工单查看.png">
                  <a:extLst>
                    <a:ext uri="{FF2B5EF4-FFF2-40B4-BE49-F238E27FC236}">
                      <a16:creationId xmlns:a16="http://schemas.microsoft.com/office/drawing/2014/main" id="{30C12A78-FD97-4F5E-A079-31F1E43806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183" y="1372335"/>
                  <a:ext cx="7288216" cy="3773916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9" name="Picture 2" descr="F:\downloads\googledownload\图片截取\图片截取\问题工单处理.png">
                  <a:extLst>
                    <a:ext uri="{FF2B5EF4-FFF2-40B4-BE49-F238E27FC236}">
                      <a16:creationId xmlns:a16="http://schemas.microsoft.com/office/drawing/2014/main" id="{6833451A-30BD-4C50-B285-32797D9CA4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0971" y="1372335"/>
                  <a:ext cx="5895702" cy="3773916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F3F2A1D2-2DDC-4842-9D4C-19E07F67EAA6}"/>
                  </a:ext>
                </a:extLst>
              </p:cNvPr>
              <p:cNvGrpSpPr/>
              <p:nvPr/>
            </p:nvGrpSpPr>
            <p:grpSpPr>
              <a:xfrm>
                <a:off x="1198534" y="1530256"/>
                <a:ext cx="3090815" cy="1376691"/>
                <a:chOff x="455129" y="1266873"/>
                <a:chExt cx="2929587" cy="1304877"/>
              </a:xfrm>
            </p:grpSpPr>
            <p:pic>
              <p:nvPicPr>
                <p:cNvPr id="65" name="Picture 2">
                  <a:extLst>
                    <a:ext uri="{FF2B5EF4-FFF2-40B4-BE49-F238E27FC236}">
                      <a16:creationId xmlns:a16="http://schemas.microsoft.com/office/drawing/2014/main" id="{C066B952-B993-4698-BB19-10D62A1200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129" y="1266873"/>
                  <a:ext cx="2836447" cy="1236626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67" name="Picture 3" descr="所发生的">
                  <a:extLst>
                    <a:ext uri="{FF2B5EF4-FFF2-40B4-BE49-F238E27FC236}">
                      <a16:creationId xmlns:a16="http://schemas.microsoft.com/office/drawing/2014/main" id="{AAD1F971-2776-418F-9DD0-072B1CD82F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63628" y="1613006"/>
                  <a:ext cx="1621088" cy="958744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4D51B095-2ED3-4EF1-A1F9-2D501316E70E}"/>
                </a:ext>
              </a:extLst>
            </p:cNvPr>
            <p:cNvSpPr/>
            <p:nvPr/>
          </p:nvSpPr>
          <p:spPr>
            <a:xfrm>
              <a:off x="2814279" y="1356261"/>
              <a:ext cx="1475070" cy="237724"/>
            </a:xfrm>
            <a:prstGeom prst="roundRect">
              <a:avLst/>
            </a:prstGeom>
            <a:solidFill>
              <a:srgbClr val="0070C0"/>
            </a:solidFill>
            <a:ln w="12700">
              <a:noFill/>
              <a:round/>
              <a:headEnd/>
              <a:tailEnd/>
            </a:ln>
            <a:effectLst/>
          </p:spPr>
          <p:txBody>
            <a:bodyPr vert="horz" wrap="none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多维度稽核规则</a:t>
              </a: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9F8AEE3A-86DF-4E93-B527-C3C0EDFC8F19}"/>
                </a:ext>
              </a:extLst>
            </p:cNvPr>
            <p:cNvSpPr/>
            <p:nvPr/>
          </p:nvSpPr>
          <p:spPr>
            <a:xfrm>
              <a:off x="4727654" y="1356261"/>
              <a:ext cx="1475070" cy="237724"/>
            </a:xfrm>
            <a:prstGeom prst="roundRect">
              <a:avLst/>
            </a:prstGeom>
            <a:solidFill>
              <a:srgbClr val="0070C0"/>
            </a:solidFill>
            <a:ln w="12700">
              <a:noFill/>
              <a:round/>
              <a:headEnd/>
              <a:tailEnd/>
            </a:ln>
            <a:effectLst/>
          </p:spPr>
          <p:txBody>
            <a:bodyPr vert="horz" wrap="none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全域数据监控</a:t>
              </a: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3EBA5A13-6530-4291-8F84-5F4D4148BCA4}"/>
                </a:ext>
              </a:extLst>
            </p:cNvPr>
            <p:cNvSpPr/>
            <p:nvPr/>
          </p:nvSpPr>
          <p:spPr>
            <a:xfrm>
              <a:off x="4727654" y="4394051"/>
              <a:ext cx="1475070" cy="237724"/>
            </a:xfrm>
            <a:prstGeom prst="roundRect">
              <a:avLst/>
            </a:prstGeom>
            <a:solidFill>
              <a:srgbClr val="0070C0"/>
            </a:solidFill>
            <a:ln w="12700">
              <a:noFill/>
              <a:round/>
              <a:headEnd/>
              <a:tailEnd/>
            </a:ln>
            <a:effectLst/>
          </p:spPr>
          <p:txBody>
            <a:bodyPr vert="horz" wrap="none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明细质量问题</a:t>
              </a: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0FC561F5-7223-467C-9E76-DA4905560D3D}"/>
                </a:ext>
              </a:extLst>
            </p:cNvPr>
            <p:cNvSpPr/>
            <p:nvPr/>
          </p:nvSpPr>
          <p:spPr>
            <a:xfrm>
              <a:off x="2814279" y="4348233"/>
              <a:ext cx="1475070" cy="237724"/>
            </a:xfrm>
            <a:prstGeom prst="roundRect">
              <a:avLst/>
            </a:prstGeom>
            <a:solidFill>
              <a:srgbClr val="0070C0"/>
            </a:solidFill>
            <a:ln w="12700">
              <a:noFill/>
              <a:round/>
              <a:headEnd/>
              <a:tailEnd/>
            </a:ln>
            <a:effectLst/>
          </p:spPr>
          <p:txBody>
            <a:bodyPr vert="horz" wrap="none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工单追踪问题</a:t>
              </a:r>
            </a:p>
          </p:txBody>
        </p:sp>
        <p:sp>
          <p:nvSpPr>
            <p:cNvPr id="79" name="箭头: 右 78">
              <a:extLst>
                <a:ext uri="{FF2B5EF4-FFF2-40B4-BE49-F238E27FC236}">
                  <a16:creationId xmlns:a16="http://schemas.microsoft.com/office/drawing/2014/main" id="{4537E668-9C5A-4B48-9DF6-8AB06AB01C24}"/>
                </a:ext>
              </a:extLst>
            </p:cNvPr>
            <p:cNvSpPr/>
            <p:nvPr/>
          </p:nvSpPr>
          <p:spPr>
            <a:xfrm>
              <a:off x="4163720" y="2446978"/>
              <a:ext cx="713537" cy="35343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监察问题</a:t>
              </a:r>
            </a:p>
          </p:txBody>
        </p:sp>
        <p:sp>
          <p:nvSpPr>
            <p:cNvPr id="80" name="箭头: 右 79">
              <a:extLst>
                <a:ext uri="{FF2B5EF4-FFF2-40B4-BE49-F238E27FC236}">
                  <a16:creationId xmlns:a16="http://schemas.microsoft.com/office/drawing/2014/main" id="{4E625827-3A08-4398-B766-8D7B706B353E}"/>
                </a:ext>
              </a:extLst>
            </p:cNvPr>
            <p:cNvSpPr/>
            <p:nvPr/>
          </p:nvSpPr>
          <p:spPr>
            <a:xfrm rot="5400000">
              <a:off x="4678360" y="2881571"/>
              <a:ext cx="713537" cy="35343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发现问题</a:t>
              </a:r>
            </a:p>
          </p:txBody>
        </p:sp>
        <p:sp>
          <p:nvSpPr>
            <p:cNvPr id="81" name="箭头: 右 80">
              <a:extLst>
                <a:ext uri="{FF2B5EF4-FFF2-40B4-BE49-F238E27FC236}">
                  <a16:creationId xmlns:a16="http://schemas.microsoft.com/office/drawing/2014/main" id="{2E253609-C8C2-46A4-9A4A-32C1C6C077F0}"/>
                </a:ext>
              </a:extLst>
            </p:cNvPr>
            <p:cNvSpPr/>
            <p:nvPr/>
          </p:nvSpPr>
          <p:spPr>
            <a:xfrm rot="10800000" flipV="1">
              <a:off x="4073398" y="3277521"/>
              <a:ext cx="743460" cy="35343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1100" b="1" dirty="0">
                  <a:latin typeface="微软雅黑" pitchFamily="34" charset="-122"/>
                  <a:ea typeface="微软雅黑" pitchFamily="34" charset="-122"/>
                </a:rPr>
                <a:t>解决问题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0330546A-A8BC-4CAA-9556-6F05D5CCCAD4}"/>
                </a:ext>
              </a:extLst>
            </p:cNvPr>
            <p:cNvSpPr/>
            <p:nvPr/>
          </p:nvSpPr>
          <p:spPr>
            <a:xfrm>
              <a:off x="935130" y="749226"/>
              <a:ext cx="3447775" cy="4412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sz="11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提供针对表、视图、文件等的规则配置功能；稽核流程与数据加工流程相结合，通过</a:t>
              </a:r>
              <a:r>
                <a:rPr lang="en-US" altLang="zh-CN" sz="11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BDI</a:t>
              </a:r>
              <a:r>
                <a:rPr lang="zh-CN" altLang="en-US" sz="11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工具配置稽核任务、设计稽核流程</a:t>
              </a:r>
              <a:endParaRPr lang="en-US" altLang="zh-CN" sz="1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5C0D8AF-5A4D-4660-9F61-349898F2D0FF}"/>
                </a:ext>
              </a:extLst>
            </p:cNvPr>
            <p:cNvSpPr/>
            <p:nvPr/>
          </p:nvSpPr>
          <p:spPr>
            <a:xfrm>
              <a:off x="4690329" y="749226"/>
              <a:ext cx="3447776" cy="4412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sz="11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</a:rPr>
                <a:t>对数据质量稽核任务执行情况、稽核问题生成、处理、流程的执行情况的监控，针对稽核对象所处层级、稽核账期等进行分类监控。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8D2D750-85C9-4F9C-885A-F6FD99C027D5}"/>
                </a:ext>
              </a:extLst>
            </p:cNvPr>
            <p:cNvSpPr/>
            <p:nvPr/>
          </p:nvSpPr>
          <p:spPr>
            <a:xfrm>
              <a:off x="4572001" y="4658757"/>
              <a:ext cx="3447776" cy="4412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9700" algn="just">
                <a:lnSpc>
                  <a:spcPct val="150000"/>
                </a:lnSpc>
                <a:buClr>
                  <a:srgbClr val="A02019"/>
                </a:buClr>
                <a:defRPr/>
              </a:pPr>
              <a:r>
                <a:rPr lang="zh-CN" altLang="en-US" sz="11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sym typeface="Calibri" pitchFamily="34" charset="0"/>
                </a:rPr>
                <a:t>展现稽核问题，标识和区分问题类型，维护人员通过此界面查看、搜索所有的数据质量问题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EC97EF43-7048-4FF2-BC94-512E73341FBB}"/>
                </a:ext>
              </a:extLst>
            </p:cNvPr>
            <p:cNvSpPr/>
            <p:nvPr/>
          </p:nvSpPr>
          <p:spPr>
            <a:xfrm>
              <a:off x="935130" y="4594652"/>
              <a:ext cx="3447775" cy="4412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sz="11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charset="-122"/>
                  <a:ea typeface="Microsoft YaHei" charset="-122"/>
                  <a:sym typeface="Calibri" pitchFamily="34" charset="0"/>
                </a:rPr>
                <a:t>根据稽核问题结果，生成问题异常工单，描述异常内容。自定义问题处理流程，流程驱动问题工单处理。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733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147592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marL="361860" marR="0" lvl="0" indent="-36186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数据资产管理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937C2B8-C3EB-473A-A738-683B75E8A569}"/>
              </a:ext>
            </a:extLst>
          </p:cNvPr>
          <p:cNvGrpSpPr/>
          <p:nvPr/>
        </p:nvGrpSpPr>
        <p:grpSpPr>
          <a:xfrm>
            <a:off x="1232133" y="3690103"/>
            <a:ext cx="4434913" cy="2748965"/>
            <a:chOff x="1625384" y="1976967"/>
            <a:chExt cx="4044461" cy="2506945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AEADB6D-B768-49D0-9D75-73CD33FE878D}"/>
                </a:ext>
              </a:extLst>
            </p:cNvPr>
            <p:cNvSpPr/>
            <p:nvPr/>
          </p:nvSpPr>
          <p:spPr bwMode="auto">
            <a:xfrm rot="20255469">
              <a:off x="1940289" y="2537038"/>
              <a:ext cx="3447378" cy="1547794"/>
            </a:xfrm>
            <a:prstGeom prst="ellipse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组 74">
              <a:extLst>
                <a:ext uri="{FF2B5EF4-FFF2-40B4-BE49-F238E27FC236}">
                  <a16:creationId xmlns:a16="http://schemas.microsoft.com/office/drawing/2014/main" id="{CB4982FB-7A46-4CC6-A193-179E843C1BF3}"/>
                </a:ext>
              </a:extLst>
            </p:cNvPr>
            <p:cNvGrpSpPr/>
            <p:nvPr/>
          </p:nvGrpSpPr>
          <p:grpSpPr>
            <a:xfrm>
              <a:off x="3076387" y="3627831"/>
              <a:ext cx="837840" cy="856081"/>
              <a:chOff x="530336" y="2401084"/>
              <a:chExt cx="2223439" cy="1422140"/>
            </a:xfrm>
          </p:grpSpPr>
          <p:sp>
            <p:nvSpPr>
              <p:cNvPr id="32" name="Oval 45">
                <a:extLst>
                  <a:ext uri="{FF2B5EF4-FFF2-40B4-BE49-F238E27FC236}">
                    <a16:creationId xmlns:a16="http://schemas.microsoft.com/office/drawing/2014/main" id="{AD461F03-3C5B-45C9-A719-1E044877E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336" y="2401084"/>
                <a:ext cx="2223439" cy="1422140"/>
              </a:xfrm>
              <a:prstGeom prst="ellipse">
                <a:avLst/>
              </a:prstGeom>
              <a:solidFill>
                <a:srgbClr val="93C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zh-CN" sz="1333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3" name="Oval 46">
                <a:extLst>
                  <a:ext uri="{FF2B5EF4-FFF2-40B4-BE49-F238E27FC236}">
                    <a16:creationId xmlns:a16="http://schemas.microsoft.com/office/drawing/2014/main" id="{E66DD5F8-B5AE-4EED-B7BC-DC827AE64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237" y="2548117"/>
                <a:ext cx="1758305" cy="1127257"/>
              </a:xfrm>
              <a:prstGeom prst="ellipse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tint val="3176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zh-CN" sz="1333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4" name="Oval 47">
                <a:extLst>
                  <a:ext uri="{FF2B5EF4-FFF2-40B4-BE49-F238E27FC236}">
                    <a16:creationId xmlns:a16="http://schemas.microsoft.com/office/drawing/2014/main" id="{B5E51BBA-458B-4AEE-8B1C-B922FA0AB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853" y="2601213"/>
                <a:ext cx="1596020" cy="1021883"/>
              </a:xfrm>
              <a:prstGeom prst="ellipse">
                <a:avLst/>
              </a:prstGeom>
              <a:solidFill>
                <a:srgbClr val="165D7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sz="1067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5" name="Freeform 48">
                <a:extLst>
                  <a:ext uri="{FF2B5EF4-FFF2-40B4-BE49-F238E27FC236}">
                    <a16:creationId xmlns:a16="http://schemas.microsoft.com/office/drawing/2014/main" id="{71DD6D19-80D4-4DA6-B212-3403E36A1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83" y="2441110"/>
                <a:ext cx="1056772" cy="1319217"/>
              </a:xfrm>
              <a:custGeom>
                <a:avLst/>
                <a:gdLst/>
                <a:ahLst/>
                <a:cxnLst>
                  <a:cxn ang="0">
                    <a:pos x="375" y="937"/>
                  </a:cxn>
                  <a:cxn ang="0">
                    <a:pos x="360" y="907"/>
                  </a:cxn>
                  <a:cxn ang="0">
                    <a:pos x="216" y="827"/>
                  </a:cxn>
                  <a:cxn ang="0">
                    <a:pos x="59" y="528"/>
                  </a:cxn>
                  <a:cxn ang="0">
                    <a:pos x="160" y="206"/>
                  </a:cxn>
                  <a:cxn ang="0">
                    <a:pos x="467" y="48"/>
                  </a:cxn>
                  <a:cxn ang="0">
                    <a:pos x="489" y="23"/>
                  </a:cxn>
                  <a:cxn ang="0">
                    <a:pos x="463" y="1"/>
                  </a:cxn>
                  <a:cxn ang="0">
                    <a:pos x="123" y="176"/>
                  </a:cxn>
                  <a:cxn ang="0">
                    <a:pos x="12" y="533"/>
                  </a:cxn>
                  <a:cxn ang="0">
                    <a:pos x="186" y="864"/>
                  </a:cxn>
                  <a:cxn ang="0">
                    <a:pos x="345" y="952"/>
                  </a:cxn>
                  <a:cxn ang="0">
                    <a:pos x="375" y="937"/>
                  </a:cxn>
                </a:cxnLst>
                <a:rect l="0" t="0" r="r" b="b"/>
                <a:pathLst>
                  <a:path w="490" h="956">
                    <a:moveTo>
                      <a:pt x="375" y="937"/>
                    </a:moveTo>
                    <a:cubicBezTo>
                      <a:pt x="379" y="924"/>
                      <a:pt x="372" y="911"/>
                      <a:pt x="360" y="907"/>
                    </a:cubicBezTo>
                    <a:cubicBezTo>
                      <a:pt x="307" y="889"/>
                      <a:pt x="259" y="862"/>
                      <a:pt x="216" y="827"/>
                    </a:cubicBezTo>
                    <a:cubicBezTo>
                      <a:pt x="126" y="752"/>
                      <a:pt x="70" y="646"/>
                      <a:pt x="59" y="528"/>
                    </a:cubicBezTo>
                    <a:cubicBezTo>
                      <a:pt x="49" y="411"/>
                      <a:pt x="84" y="297"/>
                      <a:pt x="160" y="206"/>
                    </a:cubicBezTo>
                    <a:cubicBezTo>
                      <a:pt x="237" y="113"/>
                      <a:pt x="346" y="57"/>
                      <a:pt x="467" y="48"/>
                    </a:cubicBezTo>
                    <a:cubicBezTo>
                      <a:pt x="480" y="47"/>
                      <a:pt x="490" y="36"/>
                      <a:pt x="489" y="23"/>
                    </a:cubicBezTo>
                    <a:cubicBezTo>
                      <a:pt x="488" y="10"/>
                      <a:pt x="477" y="0"/>
                      <a:pt x="463" y="1"/>
                    </a:cubicBezTo>
                    <a:cubicBezTo>
                      <a:pt x="330" y="10"/>
                      <a:pt x="209" y="73"/>
                      <a:pt x="123" y="176"/>
                    </a:cubicBezTo>
                    <a:cubicBezTo>
                      <a:pt x="39" y="276"/>
                      <a:pt x="0" y="403"/>
                      <a:pt x="12" y="533"/>
                    </a:cubicBezTo>
                    <a:cubicBezTo>
                      <a:pt x="24" y="663"/>
                      <a:pt x="86" y="780"/>
                      <a:pt x="186" y="864"/>
                    </a:cubicBezTo>
                    <a:cubicBezTo>
                      <a:pt x="233" y="903"/>
                      <a:pt x="287" y="933"/>
                      <a:pt x="345" y="952"/>
                    </a:cubicBezTo>
                    <a:cubicBezTo>
                      <a:pt x="357" y="956"/>
                      <a:pt x="371" y="949"/>
                      <a:pt x="375" y="937"/>
                    </a:cubicBezTo>
                    <a:close/>
                  </a:path>
                </a:pathLst>
              </a:custGeom>
              <a:solidFill>
                <a:srgbClr val="26333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zh-CN" sz="1333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D900C8F-90A9-4810-81B2-AA639C001307}"/>
                </a:ext>
              </a:extLst>
            </p:cNvPr>
            <p:cNvSpPr txBox="1"/>
            <p:nvPr/>
          </p:nvSpPr>
          <p:spPr>
            <a:xfrm>
              <a:off x="2742244" y="3052527"/>
              <a:ext cx="1880842" cy="308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数据资产生命周期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5E211AB-F930-4F56-8B06-F01E19325144}"/>
                </a:ext>
              </a:extLst>
            </p:cNvPr>
            <p:cNvGrpSpPr/>
            <p:nvPr/>
          </p:nvGrpSpPr>
          <p:grpSpPr>
            <a:xfrm>
              <a:off x="4848316" y="2422188"/>
              <a:ext cx="821529" cy="788468"/>
              <a:chOff x="5295863" y="2170611"/>
              <a:chExt cx="834553" cy="800967"/>
            </a:xfrm>
          </p:grpSpPr>
          <p:grpSp>
            <p:nvGrpSpPr>
              <p:cNvPr id="26" name="组 59">
                <a:extLst>
                  <a:ext uri="{FF2B5EF4-FFF2-40B4-BE49-F238E27FC236}">
                    <a16:creationId xmlns:a16="http://schemas.microsoft.com/office/drawing/2014/main" id="{3B82855A-8EAE-4A83-859D-AC98D0CE7E3E}"/>
                  </a:ext>
                </a:extLst>
              </p:cNvPr>
              <p:cNvGrpSpPr/>
              <p:nvPr/>
            </p:nvGrpSpPr>
            <p:grpSpPr>
              <a:xfrm>
                <a:off x="5295863" y="2170611"/>
                <a:ext cx="834553" cy="800967"/>
                <a:chOff x="530336" y="2401084"/>
                <a:chExt cx="2223439" cy="1422140"/>
              </a:xfrm>
            </p:grpSpPr>
            <p:sp>
              <p:nvSpPr>
                <p:cNvPr id="28" name="Oval 45">
                  <a:extLst>
                    <a:ext uri="{FF2B5EF4-FFF2-40B4-BE49-F238E27FC236}">
                      <a16:creationId xmlns:a16="http://schemas.microsoft.com/office/drawing/2014/main" id="{11459DC3-2E5D-431A-B29A-8DE8A5650C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336" y="2401084"/>
                  <a:ext cx="2223439" cy="1422140"/>
                </a:xfrm>
                <a:prstGeom prst="ellipse">
                  <a:avLst/>
                </a:prstGeom>
                <a:solidFill>
                  <a:srgbClr val="93C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 sz="1333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  <p:sp>
              <p:nvSpPr>
                <p:cNvPr id="29" name="Oval 46">
                  <a:extLst>
                    <a:ext uri="{FF2B5EF4-FFF2-40B4-BE49-F238E27FC236}">
                      <a16:creationId xmlns:a16="http://schemas.microsoft.com/office/drawing/2014/main" id="{7C87DACA-9BDD-40E6-BB7E-3A248CA7C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237" y="2548117"/>
                  <a:ext cx="1758305" cy="112725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tint val="31765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 sz="1333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  <p:sp>
              <p:nvSpPr>
                <p:cNvPr id="30" name="Oval 47">
                  <a:extLst>
                    <a:ext uri="{FF2B5EF4-FFF2-40B4-BE49-F238E27FC236}">
                      <a16:creationId xmlns:a16="http://schemas.microsoft.com/office/drawing/2014/main" id="{ADE3FC0F-594E-44D5-B439-2CD3102C7C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853" y="2601213"/>
                  <a:ext cx="1596020" cy="1021883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 sz="1067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  <p:sp>
              <p:nvSpPr>
                <p:cNvPr id="31" name="Freeform 48">
                  <a:extLst>
                    <a:ext uri="{FF2B5EF4-FFF2-40B4-BE49-F238E27FC236}">
                      <a16:creationId xmlns:a16="http://schemas.microsoft.com/office/drawing/2014/main" id="{6A59DF58-07D1-4179-927E-134A646A8F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5283" y="2441110"/>
                  <a:ext cx="1056772" cy="1319217"/>
                </a:xfrm>
                <a:custGeom>
                  <a:avLst/>
                  <a:gdLst/>
                  <a:ahLst/>
                  <a:cxnLst>
                    <a:cxn ang="0">
                      <a:pos x="375" y="937"/>
                    </a:cxn>
                    <a:cxn ang="0">
                      <a:pos x="360" y="907"/>
                    </a:cxn>
                    <a:cxn ang="0">
                      <a:pos x="216" y="827"/>
                    </a:cxn>
                    <a:cxn ang="0">
                      <a:pos x="59" y="528"/>
                    </a:cxn>
                    <a:cxn ang="0">
                      <a:pos x="160" y="206"/>
                    </a:cxn>
                    <a:cxn ang="0">
                      <a:pos x="467" y="48"/>
                    </a:cxn>
                    <a:cxn ang="0">
                      <a:pos x="489" y="23"/>
                    </a:cxn>
                    <a:cxn ang="0">
                      <a:pos x="463" y="1"/>
                    </a:cxn>
                    <a:cxn ang="0">
                      <a:pos x="123" y="176"/>
                    </a:cxn>
                    <a:cxn ang="0">
                      <a:pos x="12" y="533"/>
                    </a:cxn>
                    <a:cxn ang="0">
                      <a:pos x="186" y="864"/>
                    </a:cxn>
                    <a:cxn ang="0">
                      <a:pos x="345" y="952"/>
                    </a:cxn>
                    <a:cxn ang="0">
                      <a:pos x="375" y="937"/>
                    </a:cxn>
                  </a:cxnLst>
                  <a:rect l="0" t="0" r="r" b="b"/>
                  <a:pathLst>
                    <a:path w="490" h="956">
                      <a:moveTo>
                        <a:pt x="375" y="937"/>
                      </a:moveTo>
                      <a:cubicBezTo>
                        <a:pt x="379" y="924"/>
                        <a:pt x="372" y="911"/>
                        <a:pt x="360" y="907"/>
                      </a:cubicBezTo>
                      <a:cubicBezTo>
                        <a:pt x="307" y="889"/>
                        <a:pt x="259" y="862"/>
                        <a:pt x="216" y="827"/>
                      </a:cubicBezTo>
                      <a:cubicBezTo>
                        <a:pt x="126" y="752"/>
                        <a:pt x="70" y="646"/>
                        <a:pt x="59" y="528"/>
                      </a:cubicBezTo>
                      <a:cubicBezTo>
                        <a:pt x="49" y="411"/>
                        <a:pt x="84" y="297"/>
                        <a:pt x="160" y="206"/>
                      </a:cubicBezTo>
                      <a:cubicBezTo>
                        <a:pt x="237" y="113"/>
                        <a:pt x="346" y="57"/>
                        <a:pt x="467" y="48"/>
                      </a:cubicBezTo>
                      <a:cubicBezTo>
                        <a:pt x="480" y="47"/>
                        <a:pt x="490" y="36"/>
                        <a:pt x="489" y="23"/>
                      </a:cubicBezTo>
                      <a:cubicBezTo>
                        <a:pt x="488" y="10"/>
                        <a:pt x="477" y="0"/>
                        <a:pt x="463" y="1"/>
                      </a:cubicBezTo>
                      <a:cubicBezTo>
                        <a:pt x="330" y="10"/>
                        <a:pt x="209" y="73"/>
                        <a:pt x="123" y="176"/>
                      </a:cubicBezTo>
                      <a:cubicBezTo>
                        <a:pt x="39" y="276"/>
                        <a:pt x="0" y="403"/>
                        <a:pt x="12" y="533"/>
                      </a:cubicBezTo>
                      <a:cubicBezTo>
                        <a:pt x="24" y="663"/>
                        <a:pt x="86" y="780"/>
                        <a:pt x="186" y="864"/>
                      </a:cubicBezTo>
                      <a:cubicBezTo>
                        <a:pt x="233" y="903"/>
                        <a:pt x="287" y="933"/>
                        <a:pt x="345" y="952"/>
                      </a:cubicBezTo>
                      <a:cubicBezTo>
                        <a:pt x="357" y="956"/>
                        <a:pt x="371" y="949"/>
                        <a:pt x="375" y="937"/>
                      </a:cubicBezTo>
                      <a:close/>
                    </a:path>
                  </a:pathLst>
                </a:custGeom>
                <a:solidFill>
                  <a:srgbClr val="26333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 sz="1333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</p:grp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9320877-FE54-44BA-AE8E-4199BE95CA97}"/>
                  </a:ext>
                </a:extLst>
              </p:cNvPr>
              <p:cNvSpPr/>
              <p:nvPr/>
            </p:nvSpPr>
            <p:spPr>
              <a:xfrm>
                <a:off x="5449478" y="2399631"/>
                <a:ext cx="518580" cy="29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67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变更</a:t>
                </a:r>
                <a:endParaRPr lang="zh-CN" altLang="zh-CN" sz="1467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460A5C6-A375-4DA9-AE2E-A0D77AF53DA1}"/>
                </a:ext>
              </a:extLst>
            </p:cNvPr>
            <p:cNvGrpSpPr/>
            <p:nvPr/>
          </p:nvGrpSpPr>
          <p:grpSpPr>
            <a:xfrm>
              <a:off x="3132632" y="1976967"/>
              <a:ext cx="859129" cy="803900"/>
              <a:chOff x="3419757" y="2144580"/>
              <a:chExt cx="872749" cy="816644"/>
            </a:xfrm>
          </p:grpSpPr>
          <p:grpSp>
            <p:nvGrpSpPr>
              <p:cNvPr id="20" name="组 64">
                <a:extLst>
                  <a:ext uri="{FF2B5EF4-FFF2-40B4-BE49-F238E27FC236}">
                    <a16:creationId xmlns:a16="http://schemas.microsoft.com/office/drawing/2014/main" id="{0BD9B0E4-1E77-472D-B7E8-F8A4C18FBCEE}"/>
                  </a:ext>
                </a:extLst>
              </p:cNvPr>
              <p:cNvGrpSpPr/>
              <p:nvPr/>
            </p:nvGrpSpPr>
            <p:grpSpPr>
              <a:xfrm>
                <a:off x="3419757" y="2144580"/>
                <a:ext cx="872749" cy="816644"/>
                <a:chOff x="530336" y="2401084"/>
                <a:chExt cx="2223439" cy="1422140"/>
              </a:xfrm>
            </p:grpSpPr>
            <p:sp>
              <p:nvSpPr>
                <p:cNvPr id="22" name="Oval 45">
                  <a:extLst>
                    <a:ext uri="{FF2B5EF4-FFF2-40B4-BE49-F238E27FC236}">
                      <a16:creationId xmlns:a16="http://schemas.microsoft.com/office/drawing/2014/main" id="{D0120008-AAC8-4EAE-958A-F6821BF60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336" y="2401084"/>
                  <a:ext cx="2223439" cy="1422140"/>
                </a:xfrm>
                <a:prstGeom prst="ellipse">
                  <a:avLst/>
                </a:prstGeom>
                <a:solidFill>
                  <a:srgbClr val="93C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 sz="1333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  <p:sp>
              <p:nvSpPr>
                <p:cNvPr id="23" name="Oval 46">
                  <a:extLst>
                    <a:ext uri="{FF2B5EF4-FFF2-40B4-BE49-F238E27FC236}">
                      <a16:creationId xmlns:a16="http://schemas.microsoft.com/office/drawing/2014/main" id="{42F0F93A-5A4A-462B-A62A-2ECCE2562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237" y="2548117"/>
                  <a:ext cx="1758304" cy="112725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tint val="31765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 sz="1333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  <p:sp>
              <p:nvSpPr>
                <p:cNvPr id="24" name="Oval 47">
                  <a:extLst>
                    <a:ext uri="{FF2B5EF4-FFF2-40B4-BE49-F238E27FC236}">
                      <a16:creationId xmlns:a16="http://schemas.microsoft.com/office/drawing/2014/main" id="{DE2CFC86-E2C2-4890-8BD1-DD91829EB6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853" y="2601213"/>
                  <a:ext cx="1596020" cy="1021883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 sz="1067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  <p:sp>
              <p:nvSpPr>
                <p:cNvPr id="25" name="Freeform 48">
                  <a:extLst>
                    <a:ext uri="{FF2B5EF4-FFF2-40B4-BE49-F238E27FC236}">
                      <a16:creationId xmlns:a16="http://schemas.microsoft.com/office/drawing/2014/main" id="{EE8D870A-EE8B-4451-B8D8-BEF97D92B9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5283" y="2441110"/>
                  <a:ext cx="1056772" cy="1319217"/>
                </a:xfrm>
                <a:custGeom>
                  <a:avLst/>
                  <a:gdLst/>
                  <a:ahLst/>
                  <a:cxnLst>
                    <a:cxn ang="0">
                      <a:pos x="375" y="937"/>
                    </a:cxn>
                    <a:cxn ang="0">
                      <a:pos x="360" y="907"/>
                    </a:cxn>
                    <a:cxn ang="0">
                      <a:pos x="216" y="827"/>
                    </a:cxn>
                    <a:cxn ang="0">
                      <a:pos x="59" y="528"/>
                    </a:cxn>
                    <a:cxn ang="0">
                      <a:pos x="160" y="206"/>
                    </a:cxn>
                    <a:cxn ang="0">
                      <a:pos x="467" y="48"/>
                    </a:cxn>
                    <a:cxn ang="0">
                      <a:pos x="489" y="23"/>
                    </a:cxn>
                    <a:cxn ang="0">
                      <a:pos x="463" y="1"/>
                    </a:cxn>
                    <a:cxn ang="0">
                      <a:pos x="123" y="176"/>
                    </a:cxn>
                    <a:cxn ang="0">
                      <a:pos x="12" y="533"/>
                    </a:cxn>
                    <a:cxn ang="0">
                      <a:pos x="186" y="864"/>
                    </a:cxn>
                    <a:cxn ang="0">
                      <a:pos x="345" y="952"/>
                    </a:cxn>
                    <a:cxn ang="0">
                      <a:pos x="375" y="937"/>
                    </a:cxn>
                  </a:cxnLst>
                  <a:rect l="0" t="0" r="r" b="b"/>
                  <a:pathLst>
                    <a:path w="490" h="956">
                      <a:moveTo>
                        <a:pt x="375" y="937"/>
                      </a:moveTo>
                      <a:cubicBezTo>
                        <a:pt x="379" y="924"/>
                        <a:pt x="372" y="911"/>
                        <a:pt x="360" y="907"/>
                      </a:cubicBezTo>
                      <a:cubicBezTo>
                        <a:pt x="307" y="889"/>
                        <a:pt x="259" y="862"/>
                        <a:pt x="216" y="827"/>
                      </a:cubicBezTo>
                      <a:cubicBezTo>
                        <a:pt x="126" y="752"/>
                        <a:pt x="70" y="646"/>
                        <a:pt x="59" y="528"/>
                      </a:cubicBezTo>
                      <a:cubicBezTo>
                        <a:pt x="49" y="411"/>
                        <a:pt x="84" y="297"/>
                        <a:pt x="160" y="206"/>
                      </a:cubicBezTo>
                      <a:cubicBezTo>
                        <a:pt x="237" y="113"/>
                        <a:pt x="346" y="57"/>
                        <a:pt x="467" y="48"/>
                      </a:cubicBezTo>
                      <a:cubicBezTo>
                        <a:pt x="480" y="47"/>
                        <a:pt x="490" y="36"/>
                        <a:pt x="489" y="23"/>
                      </a:cubicBezTo>
                      <a:cubicBezTo>
                        <a:pt x="488" y="10"/>
                        <a:pt x="477" y="0"/>
                        <a:pt x="463" y="1"/>
                      </a:cubicBezTo>
                      <a:cubicBezTo>
                        <a:pt x="330" y="10"/>
                        <a:pt x="209" y="73"/>
                        <a:pt x="123" y="176"/>
                      </a:cubicBezTo>
                      <a:cubicBezTo>
                        <a:pt x="39" y="276"/>
                        <a:pt x="0" y="403"/>
                        <a:pt x="12" y="533"/>
                      </a:cubicBezTo>
                      <a:cubicBezTo>
                        <a:pt x="24" y="663"/>
                        <a:pt x="86" y="780"/>
                        <a:pt x="186" y="864"/>
                      </a:cubicBezTo>
                      <a:cubicBezTo>
                        <a:pt x="233" y="903"/>
                        <a:pt x="287" y="933"/>
                        <a:pt x="345" y="952"/>
                      </a:cubicBezTo>
                      <a:cubicBezTo>
                        <a:pt x="357" y="956"/>
                        <a:pt x="371" y="949"/>
                        <a:pt x="375" y="937"/>
                      </a:cubicBezTo>
                      <a:close/>
                    </a:path>
                  </a:pathLst>
                </a:custGeom>
                <a:solidFill>
                  <a:srgbClr val="26333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 sz="1333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B10760C-F441-4683-864F-3388626D671C}"/>
                  </a:ext>
                </a:extLst>
              </p:cNvPr>
              <p:cNvSpPr/>
              <p:nvPr/>
            </p:nvSpPr>
            <p:spPr>
              <a:xfrm>
                <a:off x="3593924" y="2392446"/>
                <a:ext cx="518580" cy="29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67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注册</a:t>
                </a:r>
                <a:endParaRPr lang="zh-CN" altLang="zh-CN" sz="1467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C48D027-C795-4502-B780-6D1B6C9C0688}"/>
                </a:ext>
              </a:extLst>
            </p:cNvPr>
            <p:cNvGrpSpPr/>
            <p:nvPr/>
          </p:nvGrpSpPr>
          <p:grpSpPr>
            <a:xfrm>
              <a:off x="1625384" y="3084645"/>
              <a:ext cx="849232" cy="842384"/>
              <a:chOff x="2306602" y="3250777"/>
              <a:chExt cx="862695" cy="855738"/>
            </a:xfrm>
          </p:grpSpPr>
          <p:grpSp>
            <p:nvGrpSpPr>
              <p:cNvPr id="14" name="组 69">
                <a:extLst>
                  <a:ext uri="{FF2B5EF4-FFF2-40B4-BE49-F238E27FC236}">
                    <a16:creationId xmlns:a16="http://schemas.microsoft.com/office/drawing/2014/main" id="{340D61A1-FDCA-4CB9-9C32-F771D8E3118C}"/>
                  </a:ext>
                </a:extLst>
              </p:cNvPr>
              <p:cNvGrpSpPr/>
              <p:nvPr/>
            </p:nvGrpSpPr>
            <p:grpSpPr>
              <a:xfrm>
                <a:off x="2306602" y="3250777"/>
                <a:ext cx="862695" cy="855738"/>
                <a:chOff x="530336" y="2401084"/>
                <a:chExt cx="2223439" cy="1422140"/>
              </a:xfrm>
            </p:grpSpPr>
            <p:sp>
              <p:nvSpPr>
                <p:cNvPr id="16" name="Oval 45">
                  <a:extLst>
                    <a:ext uri="{FF2B5EF4-FFF2-40B4-BE49-F238E27FC236}">
                      <a16:creationId xmlns:a16="http://schemas.microsoft.com/office/drawing/2014/main" id="{7B0DE99B-A423-42B0-A108-DE818CB232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336" y="2401084"/>
                  <a:ext cx="2223439" cy="1422140"/>
                </a:xfrm>
                <a:prstGeom prst="ellipse">
                  <a:avLst/>
                </a:prstGeom>
                <a:solidFill>
                  <a:srgbClr val="93C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 sz="1333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  <p:sp>
              <p:nvSpPr>
                <p:cNvPr id="17" name="Oval 46">
                  <a:extLst>
                    <a:ext uri="{FF2B5EF4-FFF2-40B4-BE49-F238E27FC236}">
                      <a16:creationId xmlns:a16="http://schemas.microsoft.com/office/drawing/2014/main" id="{A8003F29-8C15-4E9F-9D2C-EA121F805A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237" y="2548117"/>
                  <a:ext cx="1758305" cy="112725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tint val="31765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 sz="1333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  <p:sp>
              <p:nvSpPr>
                <p:cNvPr id="18" name="Oval 47">
                  <a:extLst>
                    <a:ext uri="{FF2B5EF4-FFF2-40B4-BE49-F238E27FC236}">
                      <a16:creationId xmlns:a16="http://schemas.microsoft.com/office/drawing/2014/main" id="{05980823-4422-443B-B84B-EFDECAC2D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853" y="2601213"/>
                  <a:ext cx="1596019" cy="1021883"/>
                </a:xfrm>
                <a:prstGeom prst="ellipse">
                  <a:avLst/>
                </a:prstGeom>
                <a:solidFill>
                  <a:schemeClr val="accent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 sz="1067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  <p:sp>
              <p:nvSpPr>
                <p:cNvPr id="19" name="Freeform 48">
                  <a:extLst>
                    <a:ext uri="{FF2B5EF4-FFF2-40B4-BE49-F238E27FC236}">
                      <a16:creationId xmlns:a16="http://schemas.microsoft.com/office/drawing/2014/main" id="{53DEF4DB-5E6C-46BF-B271-667029FD87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5283" y="2441110"/>
                  <a:ext cx="1056772" cy="1319217"/>
                </a:xfrm>
                <a:custGeom>
                  <a:avLst/>
                  <a:gdLst/>
                  <a:ahLst/>
                  <a:cxnLst>
                    <a:cxn ang="0">
                      <a:pos x="375" y="937"/>
                    </a:cxn>
                    <a:cxn ang="0">
                      <a:pos x="360" y="907"/>
                    </a:cxn>
                    <a:cxn ang="0">
                      <a:pos x="216" y="827"/>
                    </a:cxn>
                    <a:cxn ang="0">
                      <a:pos x="59" y="528"/>
                    </a:cxn>
                    <a:cxn ang="0">
                      <a:pos x="160" y="206"/>
                    </a:cxn>
                    <a:cxn ang="0">
                      <a:pos x="467" y="48"/>
                    </a:cxn>
                    <a:cxn ang="0">
                      <a:pos x="489" y="23"/>
                    </a:cxn>
                    <a:cxn ang="0">
                      <a:pos x="463" y="1"/>
                    </a:cxn>
                    <a:cxn ang="0">
                      <a:pos x="123" y="176"/>
                    </a:cxn>
                    <a:cxn ang="0">
                      <a:pos x="12" y="533"/>
                    </a:cxn>
                    <a:cxn ang="0">
                      <a:pos x="186" y="864"/>
                    </a:cxn>
                    <a:cxn ang="0">
                      <a:pos x="345" y="952"/>
                    </a:cxn>
                    <a:cxn ang="0">
                      <a:pos x="375" y="937"/>
                    </a:cxn>
                  </a:cxnLst>
                  <a:rect l="0" t="0" r="r" b="b"/>
                  <a:pathLst>
                    <a:path w="490" h="956">
                      <a:moveTo>
                        <a:pt x="375" y="937"/>
                      </a:moveTo>
                      <a:cubicBezTo>
                        <a:pt x="379" y="924"/>
                        <a:pt x="372" y="911"/>
                        <a:pt x="360" y="907"/>
                      </a:cubicBezTo>
                      <a:cubicBezTo>
                        <a:pt x="307" y="889"/>
                        <a:pt x="259" y="862"/>
                        <a:pt x="216" y="827"/>
                      </a:cubicBezTo>
                      <a:cubicBezTo>
                        <a:pt x="126" y="752"/>
                        <a:pt x="70" y="646"/>
                        <a:pt x="59" y="528"/>
                      </a:cubicBezTo>
                      <a:cubicBezTo>
                        <a:pt x="49" y="411"/>
                        <a:pt x="84" y="297"/>
                        <a:pt x="160" y="206"/>
                      </a:cubicBezTo>
                      <a:cubicBezTo>
                        <a:pt x="237" y="113"/>
                        <a:pt x="346" y="57"/>
                        <a:pt x="467" y="48"/>
                      </a:cubicBezTo>
                      <a:cubicBezTo>
                        <a:pt x="480" y="47"/>
                        <a:pt x="490" y="36"/>
                        <a:pt x="489" y="23"/>
                      </a:cubicBezTo>
                      <a:cubicBezTo>
                        <a:pt x="488" y="10"/>
                        <a:pt x="477" y="0"/>
                        <a:pt x="463" y="1"/>
                      </a:cubicBezTo>
                      <a:cubicBezTo>
                        <a:pt x="330" y="10"/>
                        <a:pt x="209" y="73"/>
                        <a:pt x="123" y="176"/>
                      </a:cubicBezTo>
                      <a:cubicBezTo>
                        <a:pt x="39" y="276"/>
                        <a:pt x="0" y="403"/>
                        <a:pt x="12" y="533"/>
                      </a:cubicBezTo>
                      <a:cubicBezTo>
                        <a:pt x="24" y="663"/>
                        <a:pt x="86" y="780"/>
                        <a:pt x="186" y="864"/>
                      </a:cubicBezTo>
                      <a:cubicBezTo>
                        <a:pt x="233" y="903"/>
                        <a:pt x="287" y="933"/>
                        <a:pt x="345" y="952"/>
                      </a:cubicBezTo>
                      <a:cubicBezTo>
                        <a:pt x="357" y="956"/>
                        <a:pt x="371" y="949"/>
                        <a:pt x="375" y="937"/>
                      </a:cubicBezTo>
                      <a:close/>
                    </a:path>
                  </a:pathLst>
                </a:custGeom>
                <a:solidFill>
                  <a:srgbClr val="26333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 sz="1333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endParaRPr>
                </a:p>
              </p:txBody>
            </p:sp>
          </p:grp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7ED8492-6DB6-43F2-9F0F-B5FC0E4D69B0}"/>
                  </a:ext>
                </a:extLst>
              </p:cNvPr>
              <p:cNvSpPr/>
              <p:nvPr/>
            </p:nvSpPr>
            <p:spPr>
              <a:xfrm>
                <a:off x="2484610" y="3518650"/>
                <a:ext cx="518579" cy="29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67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下线</a:t>
                </a:r>
                <a:endParaRPr lang="zh-CN" altLang="zh-CN" sz="1467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8C891F-C9C7-4B76-ABB4-CF2E0C5952A6}"/>
                </a:ext>
              </a:extLst>
            </p:cNvPr>
            <p:cNvSpPr/>
            <p:nvPr/>
          </p:nvSpPr>
          <p:spPr>
            <a:xfrm>
              <a:off x="3240064" y="3892383"/>
              <a:ext cx="510487" cy="290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67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监控</a:t>
              </a:r>
              <a:endParaRPr lang="zh-CN" altLang="zh-CN" sz="1467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5969E31-F48D-4639-979C-A0E94AECB24A}"/>
              </a:ext>
            </a:extLst>
          </p:cNvPr>
          <p:cNvSpPr/>
          <p:nvPr/>
        </p:nvSpPr>
        <p:spPr>
          <a:xfrm>
            <a:off x="380758" y="992176"/>
            <a:ext cx="1039686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25519">
              <a:lnSpc>
                <a:spcPct val="150000"/>
              </a:lnSpc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  <a:sym typeface="Wingdings"/>
              </a:rPr>
              <a:t>对数据资产建立从注册到下线的全过程生命周期管理，监控数据资产的变更和使用情况，对数据资产何时需要重点治理、何时需要版本变更、何时需要下线释放资源做出合理的预警提示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58DC129-029C-43DB-BFFB-C414A6855257}"/>
              </a:ext>
            </a:extLst>
          </p:cNvPr>
          <p:cNvGrpSpPr/>
          <p:nvPr/>
        </p:nvGrpSpPr>
        <p:grpSpPr>
          <a:xfrm>
            <a:off x="437739" y="1847298"/>
            <a:ext cx="2338011" cy="1546253"/>
            <a:chOff x="449126" y="1773006"/>
            <a:chExt cx="1753508" cy="1159690"/>
          </a:xfrm>
        </p:grpSpPr>
        <p:sp>
          <p:nvSpPr>
            <p:cNvPr id="38" name="标题 2">
              <a:extLst>
                <a:ext uri="{FF2B5EF4-FFF2-40B4-BE49-F238E27FC236}">
                  <a16:creationId xmlns:a16="http://schemas.microsoft.com/office/drawing/2014/main" id="{EE7E4078-BDBC-4AC9-BCC4-8E0EF007352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9126" y="2131908"/>
              <a:ext cx="1753508" cy="800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62560" tIns="81280" rIns="162560" bIns="81280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marL="304784" indent="-30478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067" dirty="0">
                  <a:solidFill>
                    <a:srgbClr val="4C4B55"/>
                  </a:solidFill>
                </a:rPr>
                <a:t>标准化资产，补全资产属性，形成资产管理的基础</a:t>
              </a:r>
              <a:endParaRPr kumimoji="1" lang="en-US" altLang="zh-CN" sz="1067" dirty="0">
                <a:solidFill>
                  <a:srgbClr val="4C4B55"/>
                </a:solidFill>
              </a:endParaRPr>
            </a:p>
            <a:p>
              <a:pPr marL="304784" indent="-30478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067" dirty="0">
                  <a:solidFill>
                    <a:srgbClr val="4C4B55"/>
                  </a:solidFill>
                </a:rPr>
                <a:t>登记为资产，有效保障资产的唯一性、权威性</a:t>
              </a:r>
            </a:p>
          </p:txBody>
        </p:sp>
        <p:sp>
          <p:nvSpPr>
            <p:cNvPr id="39" name="标题 2">
              <a:extLst>
                <a:ext uri="{FF2B5EF4-FFF2-40B4-BE49-F238E27FC236}">
                  <a16:creationId xmlns:a16="http://schemas.microsoft.com/office/drawing/2014/main" id="{AB91ABBE-C43C-4E90-B36A-D201FEF24C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46637" y="1773006"/>
              <a:ext cx="996568" cy="33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62560" tIns="81280" rIns="162560" bIns="81280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kumimoji="1" lang="zh-CN" altLang="en-US" sz="2133" b="1" dirty="0">
                  <a:solidFill>
                    <a:srgbClr val="4C4B55"/>
                  </a:solidFill>
                </a:rPr>
                <a:t>注册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8F90B05-0FFE-4FD8-A0AC-532111B2DD10}"/>
              </a:ext>
            </a:extLst>
          </p:cNvPr>
          <p:cNvGrpSpPr/>
          <p:nvPr/>
        </p:nvGrpSpPr>
        <p:grpSpPr>
          <a:xfrm>
            <a:off x="3409590" y="1847297"/>
            <a:ext cx="2338009" cy="1679699"/>
            <a:chOff x="2971855" y="1773006"/>
            <a:chExt cx="1753507" cy="1259774"/>
          </a:xfrm>
        </p:grpSpPr>
        <p:sp>
          <p:nvSpPr>
            <p:cNvPr id="41" name="标题 2">
              <a:extLst>
                <a:ext uri="{FF2B5EF4-FFF2-40B4-BE49-F238E27FC236}">
                  <a16:creationId xmlns:a16="http://schemas.microsoft.com/office/drawing/2014/main" id="{23D37EDA-6CD3-4A8A-B0DB-D60D3FFC757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971855" y="2012261"/>
              <a:ext cx="1753507" cy="1020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62560" tIns="81280" rIns="162560" bIns="81280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marL="304784" indent="-30478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067" dirty="0">
                  <a:solidFill>
                    <a:srgbClr val="4C4B55"/>
                  </a:solidFill>
                </a:rPr>
                <a:t>即时发现、提醒资产变更，识别是否正常操作</a:t>
              </a:r>
              <a:endParaRPr kumimoji="1" lang="en-US" altLang="zh-CN" sz="1067" dirty="0">
                <a:solidFill>
                  <a:srgbClr val="4C4B55"/>
                </a:solidFill>
              </a:endParaRPr>
            </a:p>
            <a:p>
              <a:pPr marL="304784" indent="-30478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067" dirty="0">
                  <a:solidFill>
                    <a:srgbClr val="4C4B55"/>
                  </a:solidFill>
                </a:rPr>
                <a:t>根据数据使用范围将变更通知使用者</a:t>
              </a:r>
              <a:endParaRPr kumimoji="1" lang="en-US" altLang="zh-CN" sz="1067" dirty="0">
                <a:solidFill>
                  <a:srgbClr val="4C4B55"/>
                </a:solidFill>
              </a:endParaRPr>
            </a:p>
          </p:txBody>
        </p:sp>
        <p:sp>
          <p:nvSpPr>
            <p:cNvPr id="42" name="标题 2">
              <a:extLst>
                <a:ext uri="{FF2B5EF4-FFF2-40B4-BE49-F238E27FC236}">
                  <a16:creationId xmlns:a16="http://schemas.microsoft.com/office/drawing/2014/main" id="{AEADF56B-82B0-40BB-8631-D9742FE65D1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95834" y="1773006"/>
              <a:ext cx="869094" cy="33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62560" tIns="81280" rIns="162560" bIns="81280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kumimoji="1" lang="zh-CN" altLang="en-US" sz="2133" b="1" dirty="0">
                  <a:solidFill>
                    <a:srgbClr val="4C4B55"/>
                  </a:solidFill>
                </a:rPr>
                <a:t>变更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CE03723-22D5-46CC-8800-268D34914469}"/>
              </a:ext>
            </a:extLst>
          </p:cNvPr>
          <p:cNvGrpSpPr/>
          <p:nvPr/>
        </p:nvGrpSpPr>
        <p:grpSpPr>
          <a:xfrm>
            <a:off x="6381440" y="1847298"/>
            <a:ext cx="2338009" cy="1546253"/>
            <a:chOff x="4672376" y="1773006"/>
            <a:chExt cx="1753507" cy="1159690"/>
          </a:xfrm>
        </p:grpSpPr>
        <p:sp>
          <p:nvSpPr>
            <p:cNvPr id="44" name="标题 2">
              <a:extLst>
                <a:ext uri="{FF2B5EF4-FFF2-40B4-BE49-F238E27FC236}">
                  <a16:creationId xmlns:a16="http://schemas.microsoft.com/office/drawing/2014/main" id="{E8D4F589-C93D-434E-9118-0A4E4ED284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672376" y="2131908"/>
              <a:ext cx="1753507" cy="800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62560" tIns="81280" rIns="162560" bIns="81280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marL="304784" indent="-30478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067" dirty="0">
                  <a:solidFill>
                    <a:srgbClr val="4C4B55"/>
                  </a:solidFill>
                </a:rPr>
                <a:t>对数据资产状态多角度监控，对资产问题及时有效排查</a:t>
              </a:r>
              <a:endParaRPr kumimoji="1" lang="en-US" altLang="zh-CN" sz="1067" dirty="0">
                <a:solidFill>
                  <a:srgbClr val="4C4B55"/>
                </a:solidFill>
              </a:endParaRPr>
            </a:p>
            <a:p>
              <a:pPr marL="304784" indent="-30478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067" dirty="0">
                  <a:solidFill>
                    <a:srgbClr val="4C4B55"/>
                  </a:solidFill>
                </a:rPr>
                <a:t>对资产潜在问题进行预警</a:t>
              </a:r>
              <a:endParaRPr kumimoji="1" lang="en-US" altLang="zh-CN" sz="1067" dirty="0">
                <a:solidFill>
                  <a:srgbClr val="4C4B55"/>
                </a:solidFill>
              </a:endParaRPr>
            </a:p>
            <a:p>
              <a:pPr marL="304784" indent="-30478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067" dirty="0">
                  <a:solidFill>
                    <a:srgbClr val="4C4B55"/>
                  </a:solidFill>
                </a:rPr>
                <a:t>对数据资产定期盘点和巡检</a:t>
              </a:r>
            </a:p>
          </p:txBody>
        </p:sp>
        <p:sp>
          <p:nvSpPr>
            <p:cNvPr id="45" name="标题 2">
              <a:extLst>
                <a:ext uri="{FF2B5EF4-FFF2-40B4-BE49-F238E27FC236}">
                  <a16:creationId xmlns:a16="http://schemas.microsoft.com/office/drawing/2014/main" id="{A410C628-3FA9-47E8-9A94-629512FA15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92944" y="1773006"/>
              <a:ext cx="869094" cy="33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62560" tIns="81280" rIns="162560" bIns="81280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kumimoji="1" lang="zh-CN" altLang="en-US" sz="2133" b="1" dirty="0">
                  <a:solidFill>
                    <a:srgbClr val="4C4B55"/>
                  </a:solidFill>
                </a:rPr>
                <a:t>监控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538D21D-5BF6-4426-BAFA-04CA36397548}"/>
              </a:ext>
            </a:extLst>
          </p:cNvPr>
          <p:cNvGrpSpPr/>
          <p:nvPr/>
        </p:nvGrpSpPr>
        <p:grpSpPr>
          <a:xfrm>
            <a:off x="9353290" y="1847298"/>
            <a:ext cx="2338009" cy="1546253"/>
            <a:chOff x="7135789" y="1773006"/>
            <a:chExt cx="1753507" cy="1159690"/>
          </a:xfrm>
        </p:grpSpPr>
        <p:sp>
          <p:nvSpPr>
            <p:cNvPr id="47" name="标题 2">
              <a:extLst>
                <a:ext uri="{FF2B5EF4-FFF2-40B4-BE49-F238E27FC236}">
                  <a16:creationId xmlns:a16="http://schemas.microsoft.com/office/drawing/2014/main" id="{7AD8B34B-7C2F-483A-827E-8839508DE0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5789" y="2131908"/>
              <a:ext cx="1753507" cy="800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62560" tIns="81280" rIns="162560" bIns="81280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marL="304784" indent="-30478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067" dirty="0">
                  <a:solidFill>
                    <a:srgbClr val="4C4B55"/>
                  </a:solidFill>
                </a:rPr>
                <a:t>下线审批保障流程规范性</a:t>
              </a:r>
              <a:endParaRPr kumimoji="1" lang="en-US" altLang="zh-CN" sz="1067" dirty="0">
                <a:solidFill>
                  <a:srgbClr val="4C4B55"/>
                </a:solidFill>
              </a:endParaRPr>
            </a:p>
            <a:p>
              <a:pPr marL="304784" indent="-30478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067" dirty="0">
                  <a:solidFill>
                    <a:srgbClr val="4C4B55"/>
                  </a:solidFill>
                </a:rPr>
                <a:t>数据资产冷热分析，判断下线前置条件</a:t>
              </a:r>
              <a:endParaRPr kumimoji="1" lang="en-US" altLang="zh-CN" sz="1067" dirty="0">
                <a:solidFill>
                  <a:srgbClr val="4C4B55"/>
                </a:solidFill>
              </a:endParaRPr>
            </a:p>
            <a:p>
              <a:pPr marL="304784" indent="-30478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sz="1067" dirty="0">
                  <a:solidFill>
                    <a:srgbClr val="4C4B55"/>
                  </a:solidFill>
                </a:rPr>
                <a:t>下线前公示，无影响下线</a:t>
              </a:r>
            </a:p>
          </p:txBody>
        </p:sp>
        <p:sp>
          <p:nvSpPr>
            <p:cNvPr id="48" name="标题 2">
              <a:extLst>
                <a:ext uri="{FF2B5EF4-FFF2-40B4-BE49-F238E27FC236}">
                  <a16:creationId xmlns:a16="http://schemas.microsoft.com/office/drawing/2014/main" id="{B6B2FFF8-DB3F-4919-A398-9D04ABE7EA3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59928" y="1773006"/>
              <a:ext cx="869094" cy="33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62560" tIns="81280" rIns="162560" bIns="81280" numCol="1" anchor="ctr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3429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685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10287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kumimoji="1" lang="zh-CN" altLang="en-US" sz="2133" b="1" dirty="0">
                  <a:solidFill>
                    <a:srgbClr val="4C4B55"/>
                  </a:solidFill>
                </a:rPr>
                <a:t>下线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1206799-EC67-4355-92EE-F28D796B260B}"/>
              </a:ext>
            </a:extLst>
          </p:cNvPr>
          <p:cNvGrpSpPr/>
          <p:nvPr/>
        </p:nvGrpSpPr>
        <p:grpSpPr>
          <a:xfrm>
            <a:off x="6126262" y="3984980"/>
            <a:ext cx="5820653" cy="2672928"/>
            <a:chOff x="4681300" y="2795166"/>
            <a:chExt cx="4365490" cy="2004696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0DE8C5DC-AD7F-4E28-BEF8-137AB8491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1300" y="2795166"/>
              <a:ext cx="4365490" cy="2004696"/>
            </a:xfrm>
            <a:prstGeom prst="rect">
              <a:avLst/>
            </a:prstGeom>
            <a:ln w="3175">
              <a:solidFill>
                <a:srgbClr val="002060"/>
              </a:solidFill>
            </a:ln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0FEE145-7F35-466F-B1D7-4ED55304E3E4}"/>
                </a:ext>
              </a:extLst>
            </p:cNvPr>
            <p:cNvSpPr/>
            <p:nvPr/>
          </p:nvSpPr>
          <p:spPr>
            <a:xfrm>
              <a:off x="6733466" y="2821934"/>
              <a:ext cx="281768" cy="270892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E04E72C-2F2A-43F5-BF12-95407566D159}"/>
                </a:ext>
              </a:extLst>
            </p:cNvPr>
            <p:cNvSpPr/>
            <p:nvPr/>
          </p:nvSpPr>
          <p:spPr>
            <a:xfrm>
              <a:off x="7081444" y="2825485"/>
              <a:ext cx="281768" cy="270892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A532C4C-42D2-4EF7-B3BB-45D1B3CDA323}"/>
                </a:ext>
              </a:extLst>
            </p:cNvPr>
            <p:cNvSpPr/>
            <p:nvPr/>
          </p:nvSpPr>
          <p:spPr>
            <a:xfrm>
              <a:off x="8765022" y="2825485"/>
              <a:ext cx="281768" cy="270892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9913B732-44A4-4F21-B2EB-389D590C6617}"/>
              </a:ext>
            </a:extLst>
          </p:cNvPr>
          <p:cNvSpPr/>
          <p:nvPr/>
        </p:nvSpPr>
        <p:spPr>
          <a:xfrm>
            <a:off x="6790037" y="3597317"/>
            <a:ext cx="472404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625519">
              <a:lnSpc>
                <a:spcPct val="150000"/>
              </a:lnSpc>
              <a:defRPr/>
            </a:pPr>
            <a:r>
              <a:rPr lang="zh-CN" altLang="en-US" sz="1200" kern="0" dirty="0">
                <a:latin typeface="微软雅黑" pitchFamily="34" charset="-122"/>
                <a:ea typeface="微软雅黑" pitchFamily="34" charset="-122"/>
                <a:sym typeface="Wingdings"/>
              </a:rPr>
              <a:t>数据资产生命周期状态管理：未发布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  <a:sym typeface="Wingdings"/>
              </a:rPr>
              <a:t>/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  <a:sym typeface="Wingdings"/>
              </a:rPr>
              <a:t>已发布、有效</a:t>
            </a:r>
            <a:r>
              <a:rPr lang="en-US" altLang="zh-CN" sz="1200" kern="0" dirty="0">
                <a:latin typeface="微软雅黑" pitchFamily="34" charset="-122"/>
                <a:ea typeface="微软雅黑" pitchFamily="34" charset="-122"/>
                <a:sym typeface="Wingdings"/>
              </a:rPr>
              <a:t>/</a:t>
            </a:r>
            <a:r>
              <a:rPr lang="zh-CN" altLang="en-US" sz="1200" kern="0" dirty="0">
                <a:latin typeface="微软雅黑" pitchFamily="34" charset="-122"/>
                <a:ea typeface="微软雅黑" pitchFamily="34" charset="-122"/>
                <a:sym typeface="Wingdings"/>
              </a:rPr>
              <a:t>无效、下线</a:t>
            </a:r>
          </a:p>
        </p:txBody>
      </p:sp>
    </p:spTree>
    <p:extLst>
      <p:ext uri="{BB962C8B-B14F-4D97-AF65-F5344CB8AC3E}">
        <p14:creationId xmlns:p14="http://schemas.microsoft.com/office/powerpoint/2010/main" val="2283105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C9163164-8CCB-4222-9766-86327F5D72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886" y="1873542"/>
            <a:ext cx="4145874" cy="2863934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6087F417-0469-42C7-808F-9B6E0D5B1313}"/>
              </a:ext>
            </a:extLst>
          </p:cNvPr>
          <p:cNvSpPr/>
          <p:nvPr/>
        </p:nvSpPr>
        <p:spPr>
          <a:xfrm>
            <a:off x="935566" y="2462493"/>
            <a:ext cx="273123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kern="0" dirty="0"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rPr>
              <a:t>资产目录</a:t>
            </a:r>
            <a:endParaRPr lang="zh-CN" altLang="en-US" b="1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7D9775-72A3-4C47-8F50-94E6C52014A4}"/>
              </a:ext>
            </a:extLst>
          </p:cNvPr>
          <p:cNvSpPr/>
          <p:nvPr/>
        </p:nvSpPr>
        <p:spPr>
          <a:xfrm>
            <a:off x="1336221" y="1035195"/>
            <a:ext cx="407090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rPr>
              <a:t>通过数据资产模型实现资产标签化，数据使用者通过标签和业务解释快速检索数据资产</a:t>
            </a:r>
            <a:endParaRPr lang="zh-CN" alt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CBF99BF-6C7A-40CF-AFB2-F376194EE2F5}"/>
              </a:ext>
            </a:extLst>
          </p:cNvPr>
          <p:cNvGrpSpPr/>
          <p:nvPr/>
        </p:nvGrpSpPr>
        <p:grpSpPr>
          <a:xfrm>
            <a:off x="6135398" y="1700649"/>
            <a:ext cx="5121036" cy="4844085"/>
            <a:chOff x="6135398" y="1700649"/>
            <a:chExt cx="5121036" cy="484408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9A55EF4-C24F-4BDA-BAA1-520A6C953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1267" y="4011567"/>
              <a:ext cx="2093218" cy="104437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2821000-8107-4DF9-95DB-C3FDAA4DC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267" y="5181128"/>
              <a:ext cx="4326633" cy="123986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39B77B1-9AA2-45B2-A870-A9BC54394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267" y="1839539"/>
              <a:ext cx="4326633" cy="204683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8BF2362-F7D1-40E2-9557-7A3692321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4682" y="4011567"/>
              <a:ext cx="2093218" cy="1058176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AC1F946-9D0F-44E7-97D4-B69F9E05FE5F}"/>
                </a:ext>
              </a:extLst>
            </p:cNvPr>
            <p:cNvSpPr/>
            <p:nvPr/>
          </p:nvSpPr>
          <p:spPr bwMode="auto">
            <a:xfrm>
              <a:off x="6135398" y="1700649"/>
              <a:ext cx="5121036" cy="4844085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6A4FA1D-B9A6-4F58-A61E-3ACF62E079F6}"/>
                </a:ext>
              </a:extLst>
            </p:cNvPr>
            <p:cNvSpPr/>
            <p:nvPr/>
          </p:nvSpPr>
          <p:spPr>
            <a:xfrm>
              <a:off x="6247703" y="2452807"/>
              <a:ext cx="313072" cy="17054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kern="0" dirty="0">
                  <a:latin typeface=""/>
                  <a:ea typeface="微软雅黑" panose="020B0503020204020204" pitchFamily="34" charset="-122"/>
                  <a:cs typeface="Times New Roman" panose="02020603050405020304" pitchFamily="18" charset="0"/>
                  <a:sym typeface=""/>
                </a:rPr>
                <a:t>资产详情</a:t>
              </a:r>
              <a:endParaRPr lang="zh-CN" altLang="en-US" b="1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48" name="形状 47">
              <a:extLst>
                <a:ext uri="{FF2B5EF4-FFF2-40B4-BE49-F238E27FC236}">
                  <a16:creationId xmlns:a16="http://schemas.microsoft.com/office/drawing/2014/main" id="{89E5D6DB-8773-4B3F-9882-ED6A3AD41ECF}"/>
                </a:ext>
              </a:extLst>
            </p:cNvPr>
            <p:cNvSpPr/>
            <p:nvPr/>
          </p:nvSpPr>
          <p:spPr>
            <a:xfrm rot="16558588" flipH="1">
              <a:off x="7390854" y="3266591"/>
              <a:ext cx="903880" cy="670117"/>
            </a:xfrm>
            <a:prstGeom prst="swooshArrow">
              <a:avLst>
                <a:gd name="adj1" fmla="val 16310"/>
                <a:gd name="adj2" fmla="val 31370"/>
              </a:avLst>
            </a:prstGeom>
            <a:solidFill>
              <a:srgbClr val="FF0000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49" name="形状 48">
              <a:extLst>
                <a:ext uri="{FF2B5EF4-FFF2-40B4-BE49-F238E27FC236}">
                  <a16:creationId xmlns:a16="http://schemas.microsoft.com/office/drawing/2014/main" id="{57CDC92F-0BDA-406F-95B5-1900106A0CC2}"/>
                </a:ext>
              </a:extLst>
            </p:cNvPr>
            <p:cNvSpPr/>
            <p:nvPr/>
          </p:nvSpPr>
          <p:spPr>
            <a:xfrm rot="5041412">
              <a:off x="9349657" y="3246755"/>
              <a:ext cx="903880" cy="670117"/>
            </a:xfrm>
            <a:prstGeom prst="swooshArrow">
              <a:avLst>
                <a:gd name="adj1" fmla="val 16310"/>
                <a:gd name="adj2" fmla="val 31370"/>
              </a:avLst>
            </a:prstGeom>
            <a:solidFill>
              <a:srgbClr val="FF0000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50" name="形状 49">
              <a:extLst>
                <a:ext uri="{FF2B5EF4-FFF2-40B4-BE49-F238E27FC236}">
                  <a16:creationId xmlns:a16="http://schemas.microsoft.com/office/drawing/2014/main" id="{3C119463-14AD-417B-AE75-48BFE4904E05}"/>
                </a:ext>
              </a:extLst>
            </p:cNvPr>
            <p:cNvSpPr/>
            <p:nvPr/>
          </p:nvSpPr>
          <p:spPr>
            <a:xfrm rot="15288309" flipH="1">
              <a:off x="7872490" y="3792918"/>
              <a:ext cx="1862119" cy="749053"/>
            </a:xfrm>
            <a:prstGeom prst="swooshArrow">
              <a:avLst>
                <a:gd name="adj1" fmla="val 16310"/>
                <a:gd name="adj2" fmla="val 31370"/>
              </a:avLst>
            </a:prstGeom>
            <a:solidFill>
              <a:srgbClr val="FF0000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510C9D5D-4FC1-4A81-9D38-2226ADC3782F}"/>
                </a:ext>
              </a:extLst>
            </p:cNvPr>
            <p:cNvSpPr/>
            <p:nvPr/>
          </p:nvSpPr>
          <p:spPr bwMode="auto">
            <a:xfrm>
              <a:off x="8235374" y="2975580"/>
              <a:ext cx="371187" cy="139425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E949C572-87A8-4809-9E3C-82467617F62A}"/>
                </a:ext>
              </a:extLst>
            </p:cNvPr>
            <p:cNvSpPr/>
            <p:nvPr/>
          </p:nvSpPr>
          <p:spPr bwMode="auto">
            <a:xfrm>
              <a:off x="9140143" y="2975580"/>
              <a:ext cx="371187" cy="139425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A4AAD0E6-BFE5-44BE-AAF9-7565E97626E2}"/>
                </a:ext>
              </a:extLst>
            </p:cNvPr>
            <p:cNvSpPr/>
            <p:nvPr/>
          </p:nvSpPr>
          <p:spPr bwMode="auto">
            <a:xfrm>
              <a:off x="8687758" y="2975580"/>
              <a:ext cx="371187" cy="139425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E31A45FC-2FD7-44BD-BB9D-48386FEC74DB}"/>
              </a:ext>
            </a:extLst>
          </p:cNvPr>
          <p:cNvSpPr/>
          <p:nvPr/>
        </p:nvSpPr>
        <p:spPr>
          <a:xfrm>
            <a:off x="6784874" y="999789"/>
            <a:ext cx="3805767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rPr>
              <a:t>查看数据资产，了解资产的变更历史、关联信息、衍生数据服务等信息，并跳转订阅数据服务</a:t>
            </a:r>
            <a:endParaRPr lang="zh-CN" alt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3" name="箭头: V 形 22">
            <a:extLst>
              <a:ext uri="{FF2B5EF4-FFF2-40B4-BE49-F238E27FC236}">
                <a16:creationId xmlns:a16="http://schemas.microsoft.com/office/drawing/2014/main" id="{C87DAE78-C7E3-43CF-802C-D1B9603F3003}"/>
              </a:ext>
            </a:extLst>
          </p:cNvPr>
          <p:cNvSpPr/>
          <p:nvPr/>
        </p:nvSpPr>
        <p:spPr bwMode="auto">
          <a:xfrm>
            <a:off x="5746705" y="2773517"/>
            <a:ext cx="239530" cy="574369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500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41377C91-8AF0-4E44-8718-6763FE1071CD}"/>
              </a:ext>
            </a:extLst>
          </p:cNvPr>
          <p:cNvSpPr/>
          <p:nvPr/>
        </p:nvSpPr>
        <p:spPr bwMode="auto">
          <a:xfrm>
            <a:off x="1348886" y="1810119"/>
            <a:ext cx="3177628" cy="542883"/>
          </a:xfrm>
          <a:prstGeom prst="roundRect">
            <a:avLst>
              <a:gd name="adj" fmla="val 1016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500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DDB3042-4F2B-4C2C-B357-565B31D61739}"/>
              </a:ext>
            </a:extLst>
          </p:cNvPr>
          <p:cNvSpPr/>
          <p:nvPr/>
        </p:nvSpPr>
        <p:spPr>
          <a:xfrm>
            <a:off x="2566947" y="2334897"/>
            <a:ext cx="1067055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kern="0" dirty="0"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rPr>
              <a:t>标签检索</a:t>
            </a:r>
            <a:endParaRPr lang="zh-CN" alt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3645E1D-17B4-4069-BD49-281ADE9D5220}"/>
              </a:ext>
            </a:extLst>
          </p:cNvPr>
          <p:cNvGrpSpPr/>
          <p:nvPr/>
        </p:nvGrpSpPr>
        <p:grpSpPr>
          <a:xfrm>
            <a:off x="819627" y="5775150"/>
            <a:ext cx="657521" cy="656254"/>
            <a:chOff x="1525056" y="2179626"/>
            <a:chExt cx="657521" cy="656254"/>
          </a:xfrm>
        </p:grpSpPr>
        <p:sp>
          <p:nvSpPr>
            <p:cNvPr id="73" name="椭圆 61">
              <a:extLst>
                <a:ext uri="{FF2B5EF4-FFF2-40B4-BE49-F238E27FC236}">
                  <a16:creationId xmlns:a16="http://schemas.microsoft.com/office/drawing/2014/main" id="{693BA9FE-213A-40AC-BBE2-491406934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056" y="2179626"/>
              <a:ext cx="657521" cy="65625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 cmpd="sng">
              <a:solidFill>
                <a:srgbClr val="33435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74" name="Freeform 122">
              <a:extLst>
                <a:ext uri="{FF2B5EF4-FFF2-40B4-BE49-F238E27FC236}">
                  <a16:creationId xmlns:a16="http://schemas.microsoft.com/office/drawing/2014/main" id="{57DD0EB6-3A78-4835-9F25-8295827E3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064" y="2297918"/>
              <a:ext cx="401892" cy="426798"/>
            </a:xfrm>
            <a:custGeom>
              <a:avLst/>
              <a:gdLst>
                <a:gd name="T0" fmla="*/ 234 w 258"/>
                <a:gd name="T1" fmla="*/ 104 h 259"/>
                <a:gd name="T2" fmla="*/ 153 w 258"/>
                <a:gd name="T3" fmla="*/ 25 h 259"/>
                <a:gd name="T4" fmla="*/ 178 w 258"/>
                <a:gd name="T5" fmla="*/ 0 h 259"/>
                <a:gd name="T6" fmla="*/ 258 w 258"/>
                <a:gd name="T7" fmla="*/ 81 h 259"/>
                <a:gd name="T8" fmla="*/ 234 w 258"/>
                <a:gd name="T9" fmla="*/ 104 h 259"/>
                <a:gd name="T10" fmla="*/ 210 w 258"/>
                <a:gd name="T11" fmla="*/ 128 h 259"/>
                <a:gd name="T12" fmla="*/ 210 w 258"/>
                <a:gd name="T13" fmla="*/ 128 h 259"/>
                <a:gd name="T14" fmla="*/ 208 w 258"/>
                <a:gd name="T15" fmla="*/ 129 h 259"/>
                <a:gd name="T16" fmla="*/ 193 w 258"/>
                <a:gd name="T17" fmla="*/ 129 h 259"/>
                <a:gd name="T18" fmla="*/ 178 w 258"/>
                <a:gd name="T19" fmla="*/ 129 h 259"/>
                <a:gd name="T20" fmla="*/ 161 w 258"/>
                <a:gd name="T21" fmla="*/ 194 h 259"/>
                <a:gd name="T22" fmla="*/ 32 w 258"/>
                <a:gd name="T23" fmla="*/ 259 h 259"/>
                <a:gd name="T24" fmla="*/ 16 w 258"/>
                <a:gd name="T25" fmla="*/ 259 h 259"/>
                <a:gd name="T26" fmla="*/ 67 w 258"/>
                <a:gd name="T27" fmla="*/ 207 h 259"/>
                <a:gd name="T28" fmla="*/ 67 w 258"/>
                <a:gd name="T29" fmla="*/ 207 h 259"/>
                <a:gd name="T30" fmla="*/ 74 w 258"/>
                <a:gd name="T31" fmla="*/ 209 h 259"/>
                <a:gd name="T32" fmla="*/ 80 w 258"/>
                <a:gd name="T33" fmla="*/ 209 h 259"/>
                <a:gd name="T34" fmla="*/ 80 w 258"/>
                <a:gd name="T35" fmla="*/ 209 h 259"/>
                <a:gd name="T36" fmla="*/ 87 w 258"/>
                <a:gd name="T37" fmla="*/ 209 h 259"/>
                <a:gd name="T38" fmla="*/ 93 w 258"/>
                <a:gd name="T39" fmla="*/ 207 h 259"/>
                <a:gd name="T40" fmla="*/ 98 w 258"/>
                <a:gd name="T41" fmla="*/ 204 h 259"/>
                <a:gd name="T42" fmla="*/ 104 w 258"/>
                <a:gd name="T43" fmla="*/ 200 h 259"/>
                <a:gd name="T44" fmla="*/ 107 w 258"/>
                <a:gd name="T45" fmla="*/ 195 h 259"/>
                <a:gd name="T46" fmla="*/ 110 w 258"/>
                <a:gd name="T47" fmla="*/ 190 h 259"/>
                <a:gd name="T48" fmla="*/ 113 w 258"/>
                <a:gd name="T49" fmla="*/ 185 h 259"/>
                <a:gd name="T50" fmla="*/ 113 w 258"/>
                <a:gd name="T51" fmla="*/ 178 h 259"/>
                <a:gd name="T52" fmla="*/ 113 w 258"/>
                <a:gd name="T53" fmla="*/ 178 h 259"/>
                <a:gd name="T54" fmla="*/ 113 w 258"/>
                <a:gd name="T55" fmla="*/ 172 h 259"/>
                <a:gd name="T56" fmla="*/ 110 w 258"/>
                <a:gd name="T57" fmla="*/ 165 h 259"/>
                <a:gd name="T58" fmla="*/ 107 w 258"/>
                <a:gd name="T59" fmla="*/ 160 h 259"/>
                <a:gd name="T60" fmla="*/ 104 w 258"/>
                <a:gd name="T61" fmla="*/ 155 h 259"/>
                <a:gd name="T62" fmla="*/ 98 w 258"/>
                <a:gd name="T63" fmla="*/ 151 h 259"/>
                <a:gd name="T64" fmla="*/ 93 w 258"/>
                <a:gd name="T65" fmla="*/ 148 h 259"/>
                <a:gd name="T66" fmla="*/ 87 w 258"/>
                <a:gd name="T67" fmla="*/ 146 h 259"/>
                <a:gd name="T68" fmla="*/ 80 w 258"/>
                <a:gd name="T69" fmla="*/ 146 h 259"/>
                <a:gd name="T70" fmla="*/ 80 w 258"/>
                <a:gd name="T71" fmla="*/ 146 h 259"/>
                <a:gd name="T72" fmla="*/ 74 w 258"/>
                <a:gd name="T73" fmla="*/ 146 h 259"/>
                <a:gd name="T74" fmla="*/ 68 w 258"/>
                <a:gd name="T75" fmla="*/ 148 h 259"/>
                <a:gd name="T76" fmla="*/ 62 w 258"/>
                <a:gd name="T77" fmla="*/ 151 h 259"/>
                <a:gd name="T78" fmla="*/ 58 w 258"/>
                <a:gd name="T79" fmla="*/ 155 h 259"/>
                <a:gd name="T80" fmla="*/ 54 w 258"/>
                <a:gd name="T81" fmla="*/ 160 h 259"/>
                <a:gd name="T82" fmla="*/ 50 w 258"/>
                <a:gd name="T83" fmla="*/ 165 h 259"/>
                <a:gd name="T84" fmla="*/ 49 w 258"/>
                <a:gd name="T85" fmla="*/ 172 h 259"/>
                <a:gd name="T86" fmla="*/ 48 w 258"/>
                <a:gd name="T87" fmla="*/ 178 h 259"/>
                <a:gd name="T88" fmla="*/ 48 w 258"/>
                <a:gd name="T89" fmla="*/ 178 h 259"/>
                <a:gd name="T90" fmla="*/ 49 w 258"/>
                <a:gd name="T91" fmla="*/ 185 h 259"/>
                <a:gd name="T92" fmla="*/ 52 w 258"/>
                <a:gd name="T93" fmla="*/ 191 h 259"/>
                <a:gd name="T94" fmla="*/ 0 w 258"/>
                <a:gd name="T95" fmla="*/ 242 h 259"/>
                <a:gd name="T96" fmla="*/ 0 w 258"/>
                <a:gd name="T97" fmla="*/ 226 h 259"/>
                <a:gd name="T98" fmla="*/ 65 w 258"/>
                <a:gd name="T99" fmla="*/ 98 h 259"/>
                <a:gd name="T100" fmla="*/ 130 w 258"/>
                <a:gd name="T101" fmla="*/ 81 h 259"/>
                <a:gd name="T102" fmla="*/ 130 w 258"/>
                <a:gd name="T103" fmla="*/ 65 h 259"/>
                <a:gd name="T104" fmla="*/ 130 w 258"/>
                <a:gd name="T105" fmla="*/ 50 h 259"/>
                <a:gd name="T106" fmla="*/ 130 w 258"/>
                <a:gd name="T107" fmla="*/ 50 h 259"/>
                <a:gd name="T108" fmla="*/ 130 w 258"/>
                <a:gd name="T109" fmla="*/ 48 h 259"/>
                <a:gd name="T110" fmla="*/ 137 w 258"/>
                <a:gd name="T111" fmla="*/ 41 h 259"/>
                <a:gd name="T112" fmla="*/ 217 w 258"/>
                <a:gd name="T113" fmla="*/ 121 h 259"/>
                <a:gd name="T114" fmla="*/ 210 w 258"/>
                <a:gd name="T115" fmla="*/ 12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8" h="259">
                  <a:moveTo>
                    <a:pt x="234" y="104"/>
                  </a:moveTo>
                  <a:lnTo>
                    <a:pt x="153" y="25"/>
                  </a:lnTo>
                  <a:lnTo>
                    <a:pt x="178" y="0"/>
                  </a:lnTo>
                  <a:lnTo>
                    <a:pt x="258" y="81"/>
                  </a:lnTo>
                  <a:lnTo>
                    <a:pt x="234" y="104"/>
                  </a:lnTo>
                  <a:close/>
                  <a:moveTo>
                    <a:pt x="210" y="128"/>
                  </a:moveTo>
                  <a:lnTo>
                    <a:pt x="210" y="128"/>
                  </a:lnTo>
                  <a:lnTo>
                    <a:pt x="208" y="129"/>
                  </a:lnTo>
                  <a:lnTo>
                    <a:pt x="193" y="129"/>
                  </a:lnTo>
                  <a:lnTo>
                    <a:pt x="178" y="129"/>
                  </a:lnTo>
                  <a:lnTo>
                    <a:pt x="161" y="194"/>
                  </a:lnTo>
                  <a:lnTo>
                    <a:pt x="32" y="259"/>
                  </a:lnTo>
                  <a:lnTo>
                    <a:pt x="16" y="259"/>
                  </a:lnTo>
                  <a:lnTo>
                    <a:pt x="67" y="207"/>
                  </a:lnTo>
                  <a:lnTo>
                    <a:pt x="67" y="207"/>
                  </a:lnTo>
                  <a:lnTo>
                    <a:pt x="74" y="209"/>
                  </a:lnTo>
                  <a:lnTo>
                    <a:pt x="80" y="209"/>
                  </a:lnTo>
                  <a:lnTo>
                    <a:pt x="80" y="209"/>
                  </a:lnTo>
                  <a:lnTo>
                    <a:pt x="87" y="209"/>
                  </a:lnTo>
                  <a:lnTo>
                    <a:pt x="93" y="207"/>
                  </a:lnTo>
                  <a:lnTo>
                    <a:pt x="98" y="204"/>
                  </a:lnTo>
                  <a:lnTo>
                    <a:pt x="104" y="200"/>
                  </a:lnTo>
                  <a:lnTo>
                    <a:pt x="107" y="195"/>
                  </a:lnTo>
                  <a:lnTo>
                    <a:pt x="110" y="190"/>
                  </a:lnTo>
                  <a:lnTo>
                    <a:pt x="113" y="185"/>
                  </a:lnTo>
                  <a:lnTo>
                    <a:pt x="113" y="178"/>
                  </a:lnTo>
                  <a:lnTo>
                    <a:pt x="113" y="178"/>
                  </a:lnTo>
                  <a:lnTo>
                    <a:pt x="113" y="172"/>
                  </a:lnTo>
                  <a:lnTo>
                    <a:pt x="110" y="165"/>
                  </a:lnTo>
                  <a:lnTo>
                    <a:pt x="107" y="160"/>
                  </a:lnTo>
                  <a:lnTo>
                    <a:pt x="104" y="155"/>
                  </a:lnTo>
                  <a:lnTo>
                    <a:pt x="98" y="151"/>
                  </a:lnTo>
                  <a:lnTo>
                    <a:pt x="93" y="148"/>
                  </a:lnTo>
                  <a:lnTo>
                    <a:pt x="87" y="146"/>
                  </a:lnTo>
                  <a:lnTo>
                    <a:pt x="80" y="146"/>
                  </a:lnTo>
                  <a:lnTo>
                    <a:pt x="80" y="146"/>
                  </a:lnTo>
                  <a:lnTo>
                    <a:pt x="74" y="146"/>
                  </a:lnTo>
                  <a:lnTo>
                    <a:pt x="68" y="148"/>
                  </a:lnTo>
                  <a:lnTo>
                    <a:pt x="62" y="151"/>
                  </a:lnTo>
                  <a:lnTo>
                    <a:pt x="58" y="155"/>
                  </a:lnTo>
                  <a:lnTo>
                    <a:pt x="54" y="160"/>
                  </a:lnTo>
                  <a:lnTo>
                    <a:pt x="50" y="165"/>
                  </a:lnTo>
                  <a:lnTo>
                    <a:pt x="49" y="17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9" y="185"/>
                  </a:lnTo>
                  <a:lnTo>
                    <a:pt x="52" y="191"/>
                  </a:lnTo>
                  <a:lnTo>
                    <a:pt x="0" y="242"/>
                  </a:lnTo>
                  <a:lnTo>
                    <a:pt x="0" y="226"/>
                  </a:lnTo>
                  <a:lnTo>
                    <a:pt x="65" y="98"/>
                  </a:lnTo>
                  <a:lnTo>
                    <a:pt x="130" y="81"/>
                  </a:lnTo>
                  <a:lnTo>
                    <a:pt x="130" y="65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0" y="48"/>
                  </a:lnTo>
                  <a:lnTo>
                    <a:pt x="137" y="41"/>
                  </a:lnTo>
                  <a:lnTo>
                    <a:pt x="217" y="121"/>
                  </a:lnTo>
                  <a:lnTo>
                    <a:pt x="210" y="128"/>
                  </a:lnTo>
                  <a:close/>
                </a:path>
              </a:pathLst>
            </a:custGeom>
            <a:solidFill>
              <a:srgbClr val="3343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826AC2A-461D-4D57-8B74-CE948AC9BD41}"/>
              </a:ext>
            </a:extLst>
          </p:cNvPr>
          <p:cNvGrpSpPr/>
          <p:nvPr/>
        </p:nvGrpSpPr>
        <p:grpSpPr>
          <a:xfrm>
            <a:off x="3430549" y="5775150"/>
            <a:ext cx="657521" cy="656254"/>
            <a:chOff x="4339384" y="2179626"/>
            <a:chExt cx="657521" cy="656254"/>
          </a:xfrm>
        </p:grpSpPr>
        <p:sp>
          <p:nvSpPr>
            <p:cNvPr id="76" name="椭圆 61">
              <a:extLst>
                <a:ext uri="{FF2B5EF4-FFF2-40B4-BE49-F238E27FC236}">
                  <a16:creationId xmlns:a16="http://schemas.microsoft.com/office/drawing/2014/main" id="{174797AB-0325-45DA-8138-0C8860119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384" y="2179626"/>
              <a:ext cx="657521" cy="65625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 cmpd="sng">
              <a:solidFill>
                <a:srgbClr val="33435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ABC31888-73D6-48F6-A497-03C5345CBADA}"/>
                </a:ext>
              </a:extLst>
            </p:cNvPr>
            <p:cNvGrpSpPr/>
            <p:nvPr/>
          </p:nvGrpSpPr>
          <p:grpSpPr>
            <a:xfrm>
              <a:off x="4471952" y="2320044"/>
              <a:ext cx="413060" cy="381282"/>
              <a:chOff x="4607517" y="1774220"/>
              <a:chExt cx="491833" cy="453995"/>
            </a:xfrm>
            <a:solidFill>
              <a:srgbClr val="334352"/>
            </a:solidFill>
          </p:grpSpPr>
          <p:sp>
            <p:nvSpPr>
              <p:cNvPr id="78" name="Freeform 26">
                <a:extLst>
                  <a:ext uri="{FF2B5EF4-FFF2-40B4-BE49-F238E27FC236}">
                    <a16:creationId xmlns:a16="http://schemas.microsoft.com/office/drawing/2014/main" id="{92EDFB56-4267-4F12-8127-E06B5F2A1894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607517" y="1774220"/>
                <a:ext cx="319344" cy="323296"/>
              </a:xfrm>
              <a:custGeom>
                <a:avLst/>
                <a:gdLst>
                  <a:gd name="T0" fmla="*/ 51 w 52"/>
                  <a:gd name="T1" fmla="*/ 27 h 52"/>
                  <a:gd name="T2" fmla="*/ 46 w 52"/>
                  <a:gd name="T3" fmla="*/ 23 h 52"/>
                  <a:gd name="T4" fmla="*/ 52 w 52"/>
                  <a:gd name="T5" fmla="*/ 20 h 52"/>
                  <a:gd name="T6" fmla="*/ 49 w 52"/>
                  <a:gd name="T7" fmla="*/ 13 h 52"/>
                  <a:gd name="T8" fmla="*/ 47 w 52"/>
                  <a:gd name="T9" fmla="*/ 12 h 52"/>
                  <a:gd name="T10" fmla="*/ 40 w 52"/>
                  <a:gd name="T11" fmla="*/ 13 h 52"/>
                  <a:gd name="T12" fmla="*/ 43 w 52"/>
                  <a:gd name="T13" fmla="*/ 7 h 52"/>
                  <a:gd name="T14" fmla="*/ 37 w 52"/>
                  <a:gd name="T15" fmla="*/ 2 h 52"/>
                  <a:gd name="T16" fmla="*/ 32 w 52"/>
                  <a:gd name="T17" fmla="*/ 7 h 52"/>
                  <a:gd name="T18" fmla="*/ 29 w 52"/>
                  <a:gd name="T19" fmla="*/ 1 h 52"/>
                  <a:gd name="T20" fmla="*/ 27 w 52"/>
                  <a:gd name="T21" fmla="*/ 0 h 52"/>
                  <a:gd name="T22" fmla="*/ 19 w 52"/>
                  <a:gd name="T23" fmla="*/ 2 h 52"/>
                  <a:gd name="T24" fmla="*/ 18 w 52"/>
                  <a:gd name="T25" fmla="*/ 9 h 52"/>
                  <a:gd name="T26" fmla="*/ 12 w 52"/>
                  <a:gd name="T27" fmla="*/ 4 h 52"/>
                  <a:gd name="T28" fmla="*/ 6 w 52"/>
                  <a:gd name="T29" fmla="*/ 10 h 52"/>
                  <a:gd name="T30" fmla="*/ 10 w 52"/>
                  <a:gd name="T31" fmla="*/ 15 h 52"/>
                  <a:gd name="T32" fmla="*/ 3 w 52"/>
                  <a:gd name="T33" fmla="*/ 16 h 52"/>
                  <a:gd name="T34" fmla="*/ 2 w 52"/>
                  <a:gd name="T35" fmla="*/ 17 h 52"/>
                  <a:gd name="T36" fmla="*/ 0 w 52"/>
                  <a:gd name="T37" fmla="*/ 25 h 52"/>
                  <a:gd name="T38" fmla="*/ 7 w 52"/>
                  <a:gd name="T39" fmla="*/ 27 h 52"/>
                  <a:gd name="T40" fmla="*/ 2 w 52"/>
                  <a:gd name="T41" fmla="*/ 31 h 52"/>
                  <a:gd name="T42" fmla="*/ 4 w 52"/>
                  <a:gd name="T43" fmla="*/ 39 h 52"/>
                  <a:gd name="T44" fmla="*/ 6 w 52"/>
                  <a:gd name="T45" fmla="*/ 40 h 52"/>
                  <a:gd name="T46" fmla="*/ 12 w 52"/>
                  <a:gd name="T47" fmla="*/ 40 h 52"/>
                  <a:gd name="T48" fmla="*/ 10 w 52"/>
                  <a:gd name="T49" fmla="*/ 47 h 52"/>
                  <a:gd name="T50" fmla="*/ 17 w 52"/>
                  <a:gd name="T51" fmla="*/ 50 h 52"/>
                  <a:gd name="T52" fmla="*/ 21 w 52"/>
                  <a:gd name="T53" fmla="*/ 45 h 52"/>
                  <a:gd name="T54" fmla="*/ 23 w 52"/>
                  <a:gd name="T55" fmla="*/ 51 h 52"/>
                  <a:gd name="T56" fmla="*/ 24 w 52"/>
                  <a:gd name="T57" fmla="*/ 52 h 52"/>
                  <a:gd name="T58" fmla="*/ 32 w 52"/>
                  <a:gd name="T59" fmla="*/ 52 h 52"/>
                  <a:gd name="T60" fmla="*/ 33 w 52"/>
                  <a:gd name="T61" fmla="*/ 50 h 52"/>
                  <a:gd name="T62" fmla="*/ 35 w 52"/>
                  <a:gd name="T63" fmla="*/ 44 h 52"/>
                  <a:gd name="T64" fmla="*/ 40 w 52"/>
                  <a:gd name="T65" fmla="*/ 48 h 52"/>
                  <a:gd name="T66" fmla="*/ 46 w 52"/>
                  <a:gd name="T67" fmla="*/ 43 h 52"/>
                  <a:gd name="T68" fmla="*/ 46 w 52"/>
                  <a:gd name="T69" fmla="*/ 41 h 52"/>
                  <a:gd name="T70" fmla="*/ 43 w 52"/>
                  <a:gd name="T71" fmla="*/ 35 h 52"/>
                  <a:gd name="T72" fmla="*/ 50 w 52"/>
                  <a:gd name="T73" fmla="*/ 36 h 52"/>
                  <a:gd name="T74" fmla="*/ 52 w 52"/>
                  <a:gd name="T75" fmla="*/ 29 h 52"/>
                  <a:gd name="T76" fmla="*/ 33 w 52"/>
                  <a:gd name="T77" fmla="*/ 28 h 52"/>
                  <a:gd name="T78" fmla="*/ 19 w 52"/>
                  <a:gd name="T79" fmla="*/ 25 h 52"/>
                  <a:gd name="T80" fmla="*/ 33 w 52"/>
                  <a:gd name="T81" fmla="*/ 28 h 5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2"/>
                  <a:gd name="T124" fmla="*/ 0 h 52"/>
                  <a:gd name="T125" fmla="*/ 52 w 52"/>
                  <a:gd name="T126" fmla="*/ 52 h 5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400">
                  <a:solidFill>
                    <a:srgbClr val="000000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79" name="Freeform 27">
                <a:extLst>
                  <a:ext uri="{FF2B5EF4-FFF2-40B4-BE49-F238E27FC236}">
                    <a16:creationId xmlns:a16="http://schemas.microsoft.com/office/drawing/2014/main" id="{237E7013-0416-4C49-BF6E-FA359B775028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872223" y="1997780"/>
                <a:ext cx="227127" cy="230435"/>
              </a:xfrm>
              <a:custGeom>
                <a:avLst/>
                <a:gdLst>
                  <a:gd name="T0" fmla="*/ 33 w 37"/>
                  <a:gd name="T1" fmla="*/ 29 h 37"/>
                  <a:gd name="T2" fmla="*/ 31 w 37"/>
                  <a:gd name="T3" fmla="*/ 24 h 37"/>
                  <a:gd name="T4" fmla="*/ 36 w 37"/>
                  <a:gd name="T5" fmla="*/ 25 h 37"/>
                  <a:gd name="T6" fmla="*/ 37 w 37"/>
                  <a:gd name="T7" fmla="*/ 20 h 37"/>
                  <a:gd name="T8" fmla="*/ 36 w 37"/>
                  <a:gd name="T9" fmla="*/ 18 h 37"/>
                  <a:gd name="T10" fmla="*/ 32 w 37"/>
                  <a:gd name="T11" fmla="*/ 16 h 37"/>
                  <a:gd name="T12" fmla="*/ 37 w 37"/>
                  <a:gd name="T13" fmla="*/ 14 h 37"/>
                  <a:gd name="T14" fmla="*/ 35 w 37"/>
                  <a:gd name="T15" fmla="*/ 9 h 37"/>
                  <a:gd name="T16" fmla="*/ 30 w 37"/>
                  <a:gd name="T17" fmla="*/ 10 h 37"/>
                  <a:gd name="T18" fmla="*/ 31 w 37"/>
                  <a:gd name="T19" fmla="*/ 5 h 37"/>
                  <a:gd name="T20" fmla="*/ 30 w 37"/>
                  <a:gd name="T21" fmla="*/ 4 h 37"/>
                  <a:gd name="T22" fmla="*/ 24 w 37"/>
                  <a:gd name="T23" fmla="*/ 2 h 37"/>
                  <a:gd name="T24" fmla="*/ 21 w 37"/>
                  <a:gd name="T25" fmla="*/ 5 h 37"/>
                  <a:gd name="T26" fmla="*/ 19 w 37"/>
                  <a:gd name="T27" fmla="*/ 0 h 37"/>
                  <a:gd name="T28" fmla="*/ 14 w 37"/>
                  <a:gd name="T29" fmla="*/ 1 h 37"/>
                  <a:gd name="T30" fmla="*/ 14 w 37"/>
                  <a:gd name="T31" fmla="*/ 5 h 37"/>
                  <a:gd name="T32" fmla="*/ 10 w 37"/>
                  <a:gd name="T33" fmla="*/ 3 h 37"/>
                  <a:gd name="T34" fmla="*/ 8 w 37"/>
                  <a:gd name="T35" fmla="*/ 3 h 37"/>
                  <a:gd name="T36" fmla="*/ 4 w 37"/>
                  <a:gd name="T37" fmla="*/ 7 h 37"/>
                  <a:gd name="T38" fmla="*/ 7 w 37"/>
                  <a:gd name="T39" fmla="*/ 11 h 37"/>
                  <a:gd name="T40" fmla="*/ 3 w 37"/>
                  <a:gd name="T41" fmla="*/ 11 h 37"/>
                  <a:gd name="T42" fmla="*/ 0 w 37"/>
                  <a:gd name="T43" fmla="*/ 17 h 37"/>
                  <a:gd name="T44" fmla="*/ 1 w 37"/>
                  <a:gd name="T45" fmla="*/ 18 h 37"/>
                  <a:gd name="T46" fmla="*/ 5 w 37"/>
                  <a:gd name="T47" fmla="*/ 20 h 37"/>
                  <a:gd name="T48" fmla="*/ 1 w 37"/>
                  <a:gd name="T49" fmla="*/ 23 h 37"/>
                  <a:gd name="T50" fmla="*/ 4 w 37"/>
                  <a:gd name="T51" fmla="*/ 28 h 37"/>
                  <a:gd name="T52" fmla="*/ 8 w 37"/>
                  <a:gd name="T53" fmla="*/ 27 h 37"/>
                  <a:gd name="T54" fmla="*/ 7 w 37"/>
                  <a:gd name="T55" fmla="*/ 31 h 37"/>
                  <a:gd name="T56" fmla="*/ 7 w 37"/>
                  <a:gd name="T57" fmla="*/ 33 h 37"/>
                  <a:gd name="T58" fmla="*/ 12 w 37"/>
                  <a:gd name="T59" fmla="*/ 35 h 37"/>
                  <a:gd name="T60" fmla="*/ 13 w 37"/>
                  <a:gd name="T61" fmla="*/ 35 h 37"/>
                  <a:gd name="T62" fmla="*/ 17 w 37"/>
                  <a:gd name="T63" fmla="*/ 32 h 37"/>
                  <a:gd name="T64" fmla="*/ 17 w 37"/>
                  <a:gd name="T65" fmla="*/ 37 h 37"/>
                  <a:gd name="T66" fmla="*/ 23 w 37"/>
                  <a:gd name="T67" fmla="*/ 36 h 37"/>
                  <a:gd name="T68" fmla="*/ 24 w 37"/>
                  <a:gd name="T69" fmla="*/ 35 h 37"/>
                  <a:gd name="T70" fmla="*/ 25 w 37"/>
                  <a:gd name="T71" fmla="*/ 31 h 37"/>
                  <a:gd name="T72" fmla="*/ 28 w 37"/>
                  <a:gd name="T73" fmla="*/ 34 h 37"/>
                  <a:gd name="T74" fmla="*/ 33 w 37"/>
                  <a:gd name="T75" fmla="*/ 30 h 37"/>
                  <a:gd name="T76" fmla="*/ 22 w 37"/>
                  <a:gd name="T77" fmla="*/ 22 h 37"/>
                  <a:gd name="T78" fmla="*/ 15 w 37"/>
                  <a:gd name="T79" fmla="*/ 15 h 37"/>
                  <a:gd name="T80" fmla="*/ 22 w 37"/>
                  <a:gd name="T81" fmla="*/ 22 h 3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"/>
                  <a:gd name="T124" fmla="*/ 0 h 37"/>
                  <a:gd name="T125" fmla="*/ 37 w 37"/>
                  <a:gd name="T126" fmla="*/ 37 h 3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400">
                  <a:solidFill>
                    <a:srgbClr val="000000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36595EF3-2152-44F8-85FD-F36CF73F4925}"/>
              </a:ext>
            </a:extLst>
          </p:cNvPr>
          <p:cNvSpPr/>
          <p:nvPr/>
        </p:nvSpPr>
        <p:spPr>
          <a:xfrm>
            <a:off x="1606156" y="5775150"/>
            <a:ext cx="1767792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rPr>
              <a:t>根据资产的具体属性、用途等手工加上基础标签</a:t>
            </a:r>
            <a:endParaRPr lang="zh-CN" alt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7ABFADC-EED7-4394-9492-64173ECE780A}"/>
              </a:ext>
            </a:extLst>
          </p:cNvPr>
          <p:cNvSpPr/>
          <p:nvPr/>
        </p:nvSpPr>
        <p:spPr>
          <a:xfrm>
            <a:off x="4198487" y="5775150"/>
            <a:ext cx="1767792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rPr>
              <a:t>设置衍生计算规则，根据资产属性、名称等自动运算出衍生标签</a:t>
            </a:r>
            <a:endParaRPr lang="zh-CN" alt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B68CE7F-C4B6-40E4-B216-FC66514DFA2D}"/>
              </a:ext>
            </a:extLst>
          </p:cNvPr>
          <p:cNvSpPr/>
          <p:nvPr/>
        </p:nvSpPr>
        <p:spPr>
          <a:xfrm>
            <a:off x="1606156" y="5257849"/>
            <a:ext cx="104780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kern="0" dirty="0"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rPr>
              <a:t>基础标签</a:t>
            </a:r>
            <a:endParaRPr lang="zh-CN" altLang="en-US" sz="1600" b="1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5003388-6B5B-401A-ACB2-A9257128B8AF}"/>
              </a:ext>
            </a:extLst>
          </p:cNvPr>
          <p:cNvSpPr/>
          <p:nvPr/>
        </p:nvSpPr>
        <p:spPr>
          <a:xfrm>
            <a:off x="3976177" y="5257849"/>
            <a:ext cx="104780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kern="0" dirty="0"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rPr>
              <a:t>衍生标签</a:t>
            </a:r>
            <a:endParaRPr lang="zh-CN" altLang="en-US" sz="1600" b="1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84" name="箭头: V 形 83">
            <a:extLst>
              <a:ext uri="{FF2B5EF4-FFF2-40B4-BE49-F238E27FC236}">
                <a16:creationId xmlns:a16="http://schemas.microsoft.com/office/drawing/2014/main" id="{514E7B0C-DE9D-4AD4-8E61-B8557934261B}"/>
              </a:ext>
            </a:extLst>
          </p:cNvPr>
          <p:cNvSpPr/>
          <p:nvPr/>
        </p:nvSpPr>
        <p:spPr bwMode="auto">
          <a:xfrm rot="16200000">
            <a:off x="2008994" y="4871554"/>
            <a:ext cx="239530" cy="574369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500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85" name="箭头: V 形 84">
            <a:extLst>
              <a:ext uri="{FF2B5EF4-FFF2-40B4-BE49-F238E27FC236}">
                <a16:creationId xmlns:a16="http://schemas.microsoft.com/office/drawing/2014/main" id="{23BB0B4B-6BBA-442D-A27D-837B702B570B}"/>
              </a:ext>
            </a:extLst>
          </p:cNvPr>
          <p:cNvSpPr/>
          <p:nvPr/>
        </p:nvSpPr>
        <p:spPr bwMode="auto">
          <a:xfrm rot="16200000">
            <a:off x="4301791" y="4850306"/>
            <a:ext cx="239530" cy="574369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500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5D7BA43-26EC-4A4B-8510-367DAEB8E97A}"/>
              </a:ext>
            </a:extLst>
          </p:cNvPr>
          <p:cNvSpPr/>
          <p:nvPr/>
        </p:nvSpPr>
        <p:spPr>
          <a:xfrm>
            <a:off x="1606156" y="4643369"/>
            <a:ext cx="1067055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kern="0" dirty="0"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rPr>
              <a:t>资产打标</a:t>
            </a:r>
            <a:endParaRPr lang="zh-CN" alt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71676DC-8021-40A7-B8A5-5361ABC92682}"/>
              </a:ext>
            </a:extLst>
          </p:cNvPr>
          <p:cNvSpPr/>
          <p:nvPr/>
        </p:nvSpPr>
        <p:spPr>
          <a:xfrm>
            <a:off x="3893938" y="4633791"/>
            <a:ext cx="1067055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kern="0" dirty="0"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rPr>
              <a:t>资产打标</a:t>
            </a:r>
            <a:endParaRPr lang="zh-CN" altLang="en-US" sz="12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C629D9C1-438A-4B24-B402-44F05EA84E45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721960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数据资产目录</a:t>
            </a:r>
          </a:p>
        </p:txBody>
      </p:sp>
    </p:spTree>
    <p:extLst>
      <p:ext uri="{BB962C8B-B14F-4D97-AF65-F5344CB8AC3E}">
        <p14:creationId xmlns:p14="http://schemas.microsoft.com/office/powerpoint/2010/main" val="161422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marL="361860" marR="0" lvl="0" indent="-36186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企业数据中心发展存在的困惑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1BDE4342-FE43-48F8-9681-8C677577D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723" y="1526623"/>
            <a:ext cx="11493500" cy="3406615"/>
          </a:xfrm>
          <a:prstGeom prst="rect">
            <a:avLst/>
          </a:prstGeom>
          <a:solidFill>
            <a:srgbClr val="0067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75C260CB-7853-4004-9B0B-05FB46290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227" y="1526623"/>
            <a:ext cx="252413" cy="3406615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圆角矩形 6">
            <a:extLst>
              <a:ext uri="{FF2B5EF4-FFF2-40B4-BE49-F238E27FC236}">
                <a16:creationId xmlns:a16="http://schemas.microsoft.com/office/drawing/2014/main" id="{380C44EB-103E-442C-9D74-135244BD4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98" y="2174745"/>
            <a:ext cx="3095625" cy="3846543"/>
          </a:xfrm>
          <a:prstGeom prst="roundRect">
            <a:avLst>
              <a:gd name="adj" fmla="val 4324"/>
            </a:avLst>
          </a:prstGeom>
          <a:solidFill>
            <a:srgbClr val="F2F2F2"/>
          </a:solidFill>
          <a:ln w="9525">
            <a:solidFill>
              <a:srgbClr val="006794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圆角矩形 8">
            <a:extLst>
              <a:ext uri="{FF2B5EF4-FFF2-40B4-BE49-F238E27FC236}">
                <a16:creationId xmlns:a16="http://schemas.microsoft.com/office/drawing/2014/main" id="{AB32A1E4-9FAE-4C37-B48E-A4815EA12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136" y="2174745"/>
            <a:ext cx="3097212" cy="3846543"/>
          </a:xfrm>
          <a:prstGeom prst="roundRect">
            <a:avLst>
              <a:gd name="adj" fmla="val 4324"/>
            </a:avLst>
          </a:prstGeom>
          <a:solidFill>
            <a:srgbClr val="F2F2F2"/>
          </a:solidFill>
          <a:ln w="9525">
            <a:solidFill>
              <a:srgbClr val="006794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圆角矩形 10">
            <a:extLst>
              <a:ext uri="{FF2B5EF4-FFF2-40B4-BE49-F238E27FC236}">
                <a16:creationId xmlns:a16="http://schemas.microsoft.com/office/drawing/2014/main" id="{316DD770-4364-44EE-98E9-259464654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7673" y="2174745"/>
            <a:ext cx="3097213" cy="3846543"/>
          </a:xfrm>
          <a:prstGeom prst="roundRect">
            <a:avLst>
              <a:gd name="adj" fmla="val 4324"/>
            </a:avLst>
          </a:prstGeom>
          <a:solidFill>
            <a:srgbClr val="F2F2F2"/>
          </a:solidFill>
          <a:ln w="9525">
            <a:solidFill>
              <a:srgbClr val="006794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Rectangle 8">
            <a:extLst>
              <a:ext uri="{FF2B5EF4-FFF2-40B4-BE49-F238E27FC236}">
                <a16:creationId xmlns:a16="http://schemas.microsoft.com/office/drawing/2014/main" id="{412329F1-FE23-4787-AF57-31D35681D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9123" y="1526623"/>
            <a:ext cx="252413" cy="3406615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90723C05-EAD5-49D8-B4F8-9A3B47939B14}"/>
              </a:ext>
            </a:extLst>
          </p:cNvPr>
          <p:cNvGrpSpPr/>
          <p:nvPr/>
        </p:nvGrpSpPr>
        <p:grpSpPr>
          <a:xfrm>
            <a:off x="8243772" y="2037612"/>
            <a:ext cx="2539113" cy="1899867"/>
            <a:chOff x="6995371" y="1952026"/>
            <a:chExt cx="1759309" cy="1316387"/>
          </a:xfrm>
        </p:grpSpPr>
        <p:pic>
          <p:nvPicPr>
            <p:cNvPr id="103" name="图片 19">
              <a:extLst>
                <a:ext uri="{FF2B5EF4-FFF2-40B4-BE49-F238E27FC236}">
                  <a16:creationId xmlns:a16="http://schemas.microsoft.com/office/drawing/2014/main" id="{05EA489C-4AE4-4325-A76E-F8428247F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371" y="2225459"/>
              <a:ext cx="1759308" cy="1042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F52C4222-41BA-4D35-8CE7-3B41C075D4A2}"/>
                </a:ext>
              </a:extLst>
            </p:cNvPr>
            <p:cNvSpPr/>
            <p:nvPr/>
          </p:nvSpPr>
          <p:spPr bwMode="auto">
            <a:xfrm>
              <a:off x="6995372" y="1952026"/>
              <a:ext cx="1759308" cy="2739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数据价值未充分释放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514897E-925C-409D-B4BA-89089BBC5CDC}"/>
              </a:ext>
            </a:extLst>
          </p:cNvPr>
          <p:cNvSpPr/>
          <p:nvPr/>
        </p:nvSpPr>
        <p:spPr>
          <a:xfrm>
            <a:off x="8213319" y="4074612"/>
            <a:ext cx="25695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共享体系缺失，各系统数据未能充分融合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没有数据价值视图，业务人员找不到数据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缺乏灵活的分析工具，无法帮助业务人员快速洞察数据价值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756A5D57-612A-409C-A333-E740EDC1F7CB}"/>
              </a:ext>
            </a:extLst>
          </p:cNvPr>
          <p:cNvGrpSpPr/>
          <p:nvPr/>
        </p:nvGrpSpPr>
        <p:grpSpPr>
          <a:xfrm>
            <a:off x="1408809" y="2037612"/>
            <a:ext cx="2547201" cy="1894471"/>
            <a:chOff x="3475218" y="1745043"/>
            <a:chExt cx="1807880" cy="1344603"/>
          </a:xfrm>
        </p:grpSpPr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32E43B46-4CF1-4090-874D-150A51812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42"/>
            <a:stretch/>
          </p:blipFill>
          <p:spPr>
            <a:xfrm>
              <a:off x="3475219" y="2024092"/>
              <a:ext cx="1807879" cy="1065554"/>
            </a:xfrm>
            <a:prstGeom prst="rect">
              <a:avLst/>
            </a:prstGeom>
            <a:ln>
              <a:noFill/>
            </a:ln>
          </p:spPr>
        </p:pic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3E0727FB-89E9-47A7-89B0-5CFFB9D43A85}"/>
                </a:ext>
              </a:extLst>
            </p:cNvPr>
            <p:cNvSpPr/>
            <p:nvPr/>
          </p:nvSpPr>
          <p:spPr bwMode="auto">
            <a:xfrm>
              <a:off x="3475218" y="1745043"/>
              <a:ext cx="1807878" cy="2828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rtlCol="0" anchor="ctr" anchorCtr="0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数据时效性不足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A9D88B78-08AB-4B77-93BC-4201F427ED62}"/>
              </a:ext>
            </a:extLst>
          </p:cNvPr>
          <p:cNvGrpSpPr/>
          <p:nvPr/>
        </p:nvGrpSpPr>
        <p:grpSpPr>
          <a:xfrm>
            <a:off x="4830647" y="2037614"/>
            <a:ext cx="2539112" cy="1894469"/>
            <a:chOff x="5827463" y="1739454"/>
            <a:chExt cx="1809105" cy="1349800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C2A86ED1-05F1-49A8-A4A3-2EA4EB721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6" t="11715" r="14445" b="36408"/>
            <a:stretch/>
          </p:blipFill>
          <p:spPr>
            <a:xfrm>
              <a:off x="5827464" y="2019581"/>
              <a:ext cx="1809104" cy="1069673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B88BD2E2-52B7-4879-8EE5-12F3E71EEEAF}"/>
                </a:ext>
              </a:extLst>
            </p:cNvPr>
            <p:cNvSpPr/>
            <p:nvPr/>
          </p:nvSpPr>
          <p:spPr bwMode="auto">
            <a:xfrm>
              <a:off x="5827463" y="1739454"/>
              <a:ext cx="1809104" cy="2817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数据质量不佳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F2F3F767-4280-4A9B-884A-2F020D8C21F1}"/>
              </a:ext>
            </a:extLst>
          </p:cNvPr>
          <p:cNvSpPr/>
          <p:nvPr/>
        </p:nvSpPr>
        <p:spPr>
          <a:xfrm>
            <a:off x="1331731" y="4109618"/>
            <a:ext cx="26242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没有数据视图，很难找到满足需求的数据源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数据需求与开发之间交互不畅，开发过程易反复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数据重复存储和大量的稽核任务加重数据处理负担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BDB2A6-BC3A-4249-A5D9-35C0F00690A6}"/>
              </a:ext>
            </a:extLst>
          </p:cNvPr>
          <p:cNvSpPr/>
          <p:nvPr/>
        </p:nvSpPr>
        <p:spPr>
          <a:xfrm>
            <a:off x="4807052" y="4109618"/>
            <a:ext cx="25627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没有统一的标准和口径， 导致数据不一致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频繁数据迁移导致误差，靠稽核不能完全覆盖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数据处理逻辑和数据关联不清晰，难以实施治理方案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760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>
            <a:extLst>
              <a:ext uri="{FF2B5EF4-FFF2-40B4-BE49-F238E27FC236}">
                <a16:creationId xmlns:a16="http://schemas.microsoft.com/office/drawing/2014/main" id="{C629D9C1-438A-4B24-B402-44F05EA84E45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721960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数据服务封装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6947177-378A-480D-A3E3-81D0BD5C4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7" t="19032"/>
          <a:stretch/>
        </p:blipFill>
        <p:spPr>
          <a:xfrm>
            <a:off x="1060159" y="3546574"/>
            <a:ext cx="2993507" cy="147543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AE1853F-F573-45B2-8E6B-2095A1DB56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4" t="310" b="1"/>
          <a:stretch/>
        </p:blipFill>
        <p:spPr>
          <a:xfrm>
            <a:off x="1034540" y="5384424"/>
            <a:ext cx="3019125" cy="1473577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7CDC94B-0883-42DB-9DA3-1CACDA849DE2}"/>
              </a:ext>
            </a:extLst>
          </p:cNvPr>
          <p:cNvCxnSpPr>
            <a:cxnSpLocks/>
          </p:cNvCxnSpPr>
          <p:nvPr/>
        </p:nvCxnSpPr>
        <p:spPr>
          <a:xfrm>
            <a:off x="1660755" y="1408824"/>
            <a:ext cx="8796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64FF390-4F32-4181-88A9-188D7BDFEE1F}"/>
              </a:ext>
            </a:extLst>
          </p:cNvPr>
          <p:cNvGrpSpPr/>
          <p:nvPr/>
        </p:nvGrpSpPr>
        <p:grpSpPr>
          <a:xfrm>
            <a:off x="4667197" y="1012673"/>
            <a:ext cx="2941923" cy="2092563"/>
            <a:chOff x="3354931" y="658335"/>
            <a:chExt cx="2206442" cy="1569422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116E29F-B391-4E09-8964-6ED3E6E2F706}"/>
                </a:ext>
              </a:extLst>
            </p:cNvPr>
            <p:cNvSpPr/>
            <p:nvPr/>
          </p:nvSpPr>
          <p:spPr>
            <a:xfrm>
              <a:off x="3771922" y="1291258"/>
              <a:ext cx="1372459" cy="2830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服务参数配置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92327CB-7487-433A-807D-CE7E30FEE8DE}"/>
                </a:ext>
              </a:extLst>
            </p:cNvPr>
            <p:cNvSpPr/>
            <p:nvPr/>
          </p:nvSpPr>
          <p:spPr bwMode="auto">
            <a:xfrm>
              <a:off x="4161039" y="658335"/>
              <a:ext cx="594226" cy="5942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kumimoji="1" lang="zh-CN" altLang="en-US" sz="2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79A220D-2CAE-4898-8002-825257F5905F}"/>
                </a:ext>
              </a:extLst>
            </p:cNvPr>
            <p:cNvSpPr/>
            <p:nvPr/>
          </p:nvSpPr>
          <p:spPr>
            <a:xfrm>
              <a:off x="3354931" y="1702325"/>
              <a:ext cx="2206442" cy="525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API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和批量数据两种发布方式的参数配置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1CC469C-237A-4335-AED1-C9AFC8733D7E}"/>
              </a:ext>
            </a:extLst>
          </p:cNvPr>
          <p:cNvGrpSpPr/>
          <p:nvPr/>
        </p:nvGrpSpPr>
        <p:grpSpPr>
          <a:xfrm>
            <a:off x="796644" y="1012673"/>
            <a:ext cx="2941923" cy="2092563"/>
            <a:chOff x="1041983" y="658335"/>
            <a:chExt cx="2206442" cy="1569422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B40E358-C828-4B44-A081-9A7B66ADED36}"/>
                </a:ext>
              </a:extLst>
            </p:cNvPr>
            <p:cNvSpPr/>
            <p:nvPr/>
          </p:nvSpPr>
          <p:spPr>
            <a:xfrm>
              <a:off x="1458975" y="1307169"/>
              <a:ext cx="1372459" cy="2830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数据选取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01E703A-068F-465B-9667-F3AA29ABC44F}"/>
                </a:ext>
              </a:extLst>
            </p:cNvPr>
            <p:cNvSpPr/>
            <p:nvPr/>
          </p:nvSpPr>
          <p:spPr bwMode="auto">
            <a:xfrm>
              <a:off x="1848091" y="658335"/>
              <a:ext cx="594226" cy="5942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kumimoji="1" lang="zh-CN" altLang="en-US" sz="2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C9BEBBD-C7E7-41F2-A518-E3070D7B1B85}"/>
                </a:ext>
              </a:extLst>
            </p:cNvPr>
            <p:cNvSpPr/>
            <p:nvPr/>
          </p:nvSpPr>
          <p:spPr>
            <a:xfrm>
              <a:off x="1041983" y="1702325"/>
              <a:ext cx="2206442" cy="525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由数据集工具支持的单表解析或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SQL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解析，快速选取数据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AB9069F-CF43-40F2-9962-BCD98230A509}"/>
              </a:ext>
            </a:extLst>
          </p:cNvPr>
          <p:cNvGrpSpPr/>
          <p:nvPr/>
        </p:nvGrpSpPr>
        <p:grpSpPr>
          <a:xfrm>
            <a:off x="8537751" y="1012673"/>
            <a:ext cx="2941923" cy="2092563"/>
            <a:chOff x="5730213" y="658335"/>
            <a:chExt cx="2206442" cy="1569422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B142F3C-C1E3-474C-B711-455EC18376D6}"/>
                </a:ext>
              </a:extLst>
            </p:cNvPr>
            <p:cNvSpPr/>
            <p:nvPr/>
          </p:nvSpPr>
          <p:spPr>
            <a:xfrm>
              <a:off x="6084871" y="1291258"/>
              <a:ext cx="1372459" cy="2830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数据安全配置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3ED8B464-8B1A-4765-B990-7D9D70804E39}"/>
                </a:ext>
              </a:extLst>
            </p:cNvPr>
            <p:cNvSpPr/>
            <p:nvPr/>
          </p:nvSpPr>
          <p:spPr bwMode="auto">
            <a:xfrm>
              <a:off x="6473987" y="658335"/>
              <a:ext cx="594226" cy="5942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kumimoji="1" lang="zh-CN" altLang="en-US" sz="2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1BF6763-FC1E-4F6C-B5C2-E6B8BA32979B}"/>
                </a:ext>
              </a:extLst>
            </p:cNvPr>
            <p:cNvSpPr/>
            <p:nvPr/>
          </p:nvSpPr>
          <p:spPr>
            <a:xfrm>
              <a:off x="5730213" y="1702325"/>
              <a:ext cx="2206442" cy="525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cs typeface="Times New Roman" panose="02020603050405020304" pitchFamily="18" charset="0"/>
                </a:rPr>
                <a:t>由数据安全支持的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加密、脱敏安全策略，保障数据发布后的安全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3F633578-3D14-4A19-AA96-8EAF25541911}"/>
              </a:ext>
            </a:extLst>
          </p:cNvPr>
          <p:cNvGraphicFramePr>
            <a:graphicFrameLocks noGrp="1"/>
          </p:cNvGraphicFramePr>
          <p:nvPr/>
        </p:nvGraphicFramePr>
        <p:xfrm>
          <a:off x="4352773" y="3536124"/>
          <a:ext cx="3387685" cy="262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755">
                  <a:extLst>
                    <a:ext uri="{9D8B030D-6E8A-4147-A177-3AD203B41FA5}">
                      <a16:colId xmlns:a16="http://schemas.microsoft.com/office/drawing/2014/main" val="2492849123"/>
                    </a:ext>
                  </a:extLst>
                </a:gridCol>
                <a:gridCol w="1167947">
                  <a:extLst>
                    <a:ext uri="{9D8B030D-6E8A-4147-A177-3AD203B41FA5}">
                      <a16:colId xmlns:a16="http://schemas.microsoft.com/office/drawing/2014/main" val="416335377"/>
                    </a:ext>
                  </a:extLst>
                </a:gridCol>
                <a:gridCol w="1572983">
                  <a:extLst>
                    <a:ext uri="{9D8B030D-6E8A-4147-A177-3AD203B41FA5}">
                      <a16:colId xmlns:a16="http://schemas.microsoft.com/office/drawing/2014/main" val="1352805429"/>
                    </a:ext>
                  </a:extLst>
                </a:gridCol>
              </a:tblGrid>
              <a:tr h="518751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封装方式</a:t>
                      </a:r>
                    </a:p>
                  </a:txBody>
                  <a:tcPr marL="138333" marR="138333" marT="69167" marB="69167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适用场景</a:t>
                      </a:r>
                    </a:p>
                  </a:txBody>
                  <a:tcPr marL="138333" marR="138333" marT="69167" marB="69167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参数定义</a:t>
                      </a:r>
                    </a:p>
                  </a:txBody>
                  <a:tcPr marL="138333" marR="138333" marT="69167" marB="69167"/>
                </a:tc>
                <a:extLst>
                  <a:ext uri="{0D108BD9-81ED-4DB2-BD59-A6C34878D82A}">
                    <a16:rowId xmlns:a16="http://schemas.microsoft.com/office/drawing/2014/main" val="312197704"/>
                  </a:ext>
                </a:extLst>
              </a:tr>
              <a:tr h="123561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API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8333" marR="138333" marT="69167" marB="69167"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标准化数据输入输出场景，支撑产品开发的场景。</a:t>
                      </a:r>
                    </a:p>
                  </a:txBody>
                  <a:tcPr marL="138333" marR="138333" marT="69167" marB="69167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API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名称、服务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URL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API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版本、端点类型、生产地址、沙盒地址、请求方式、输入输出参数等</a:t>
                      </a:r>
                    </a:p>
                  </a:txBody>
                  <a:tcPr marL="138333" marR="138333" marT="69167" marB="69167"/>
                </a:tc>
                <a:extLst>
                  <a:ext uri="{0D108BD9-81ED-4DB2-BD59-A6C34878D82A}">
                    <a16:rowId xmlns:a16="http://schemas.microsoft.com/office/drawing/2014/main" val="567063401"/>
                  </a:ext>
                </a:extLst>
              </a:tr>
              <a:tr h="869853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批量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8333" marR="138333" marT="69167" marB="69167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定制化或周期性数据获取的场景</a:t>
                      </a:r>
                    </a:p>
                  </a:txBody>
                  <a:tcPr marL="138333" marR="138333" marT="69167" marB="69167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服务名称、服务版本、数据周期、服务方式、启动方式等</a:t>
                      </a:r>
                    </a:p>
                  </a:txBody>
                  <a:tcPr marL="138333" marR="138333" marT="69167" marB="69167"/>
                </a:tc>
                <a:extLst>
                  <a:ext uri="{0D108BD9-81ED-4DB2-BD59-A6C34878D82A}">
                    <a16:rowId xmlns:a16="http://schemas.microsoft.com/office/drawing/2014/main" val="3292786886"/>
                  </a:ext>
                </a:extLst>
              </a:tr>
            </a:tbl>
          </a:graphicData>
        </a:graphic>
      </p:graphicFrame>
      <p:sp>
        <p:nvSpPr>
          <p:cNvPr id="65" name="矩形 64">
            <a:extLst>
              <a:ext uri="{FF2B5EF4-FFF2-40B4-BE49-F238E27FC236}">
                <a16:creationId xmlns:a16="http://schemas.microsoft.com/office/drawing/2014/main" id="{5A9EB2AE-41AD-47DB-AE10-E721F6E00B81}"/>
              </a:ext>
            </a:extLst>
          </p:cNvPr>
          <p:cNvSpPr/>
          <p:nvPr/>
        </p:nvSpPr>
        <p:spPr>
          <a:xfrm>
            <a:off x="8146742" y="3508709"/>
            <a:ext cx="2514777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平台预置多种常用的加密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脱敏规则，供开发者一键脱敏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16D1B52F-510A-4B16-808C-A7EC92641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695" y="4379964"/>
            <a:ext cx="3148812" cy="985025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234B6FCC-5117-4A69-9FA2-AF8BBECBADB1}"/>
              </a:ext>
            </a:extLst>
          </p:cNvPr>
          <p:cNvSpPr/>
          <p:nvPr/>
        </p:nvSpPr>
        <p:spPr>
          <a:xfrm>
            <a:off x="1069666" y="3184161"/>
            <a:ext cx="251477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单表解析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357D40E-E69F-44CD-8FD0-B6E74059D7BE}"/>
              </a:ext>
            </a:extLst>
          </p:cNvPr>
          <p:cNvSpPr/>
          <p:nvPr/>
        </p:nvSpPr>
        <p:spPr>
          <a:xfrm>
            <a:off x="1069666" y="4912675"/>
            <a:ext cx="251477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24309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76352" y="1062148"/>
            <a:ext cx="102417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1400" dirty="0">
                <a:solidFill>
                  <a:prstClr val="black"/>
                </a:solidFill>
                <a:latin typeface=""/>
                <a:ea typeface="微软雅黑" panose="020B0503020204020204" pitchFamily="34" charset="-122"/>
                <a:sym typeface=""/>
              </a:rPr>
              <a:t>服务</a:t>
            </a:r>
            <a:r>
              <a:rPr lang="zh-CN" altLang="en-US" sz="1400" dirty="0">
                <a:solidFill>
                  <a:prstClr val="black"/>
                </a:solidFill>
                <a:latin typeface=""/>
                <a:ea typeface="微软雅黑" panose="020B0503020204020204" pitchFamily="34" charset="-122"/>
                <a:sym typeface=""/>
              </a:rPr>
              <a:t>中心</a:t>
            </a:r>
            <a:r>
              <a:rPr lang="zh-CN" altLang="zh-CN" sz="1400" dirty="0">
                <a:solidFill>
                  <a:prstClr val="black"/>
                </a:solidFill>
                <a:latin typeface=""/>
                <a:ea typeface="微软雅黑" panose="020B0503020204020204" pitchFamily="34" charset="-122"/>
                <a:sym typeface=""/>
              </a:rPr>
              <a:t>是数据云平台统一的资源展示与订购的入口，可面向所有</a:t>
            </a:r>
            <a:r>
              <a:rPr lang="zh-CN" altLang="en-US" sz="1400" dirty="0">
                <a:solidFill>
                  <a:prstClr val="black"/>
                </a:solidFill>
                <a:latin typeface=""/>
                <a:ea typeface="微软雅黑" panose="020B0503020204020204" pitchFamily="34" charset="-122"/>
                <a:sym typeface=""/>
              </a:rPr>
              <a:t>租户</a:t>
            </a:r>
            <a:r>
              <a:rPr lang="zh-CN" altLang="zh-CN" sz="1400" dirty="0">
                <a:solidFill>
                  <a:prstClr val="black"/>
                </a:solidFill>
                <a:latin typeface=""/>
                <a:ea typeface="微软雅黑" panose="020B0503020204020204" pitchFamily="34" charset="-122"/>
                <a:sym typeface=""/>
              </a:rPr>
              <a:t>开放，</a:t>
            </a:r>
            <a:r>
              <a:rPr lang="zh-CN" altLang="en-US" sz="1400" dirty="0">
                <a:solidFill>
                  <a:prstClr val="black"/>
                </a:solidFill>
                <a:latin typeface=""/>
                <a:ea typeface="微软雅黑" panose="020B0503020204020204" pitchFamily="34" charset="-122"/>
                <a:sym typeface=""/>
              </a:rPr>
              <a:t>租户开发者在</a:t>
            </a:r>
            <a:r>
              <a:rPr lang="zh-CN" altLang="zh-CN" sz="1400" dirty="0">
                <a:solidFill>
                  <a:prstClr val="black"/>
                </a:solidFill>
                <a:latin typeface=""/>
                <a:ea typeface="微软雅黑" panose="020B0503020204020204" pitchFamily="34" charset="-122"/>
                <a:sym typeface=""/>
              </a:rPr>
              <a:t>资源中心可以按浏览符合需求的服务，查看服务的说明、参数和价格</a:t>
            </a:r>
            <a:r>
              <a:rPr lang="zh-CN" altLang="en-US" sz="1400" dirty="0">
                <a:solidFill>
                  <a:prstClr val="black"/>
                </a:solidFill>
                <a:latin typeface=""/>
                <a:ea typeface="微软雅黑" panose="020B0503020204020204" pitchFamily="34" charset="-122"/>
                <a:sym typeface=""/>
              </a:rPr>
              <a:t>等详情，提交租户资源订购申请。</a:t>
            </a:r>
            <a:endParaRPr lang="zh-CN" altLang="zh-CN" sz="1400" dirty="0">
              <a:solidFill>
                <a:prstClr val="black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E83631E-2C7F-4012-9741-96FAC9476323}"/>
              </a:ext>
            </a:extLst>
          </p:cNvPr>
          <p:cNvGrpSpPr/>
          <p:nvPr/>
        </p:nvGrpSpPr>
        <p:grpSpPr>
          <a:xfrm>
            <a:off x="776352" y="1828995"/>
            <a:ext cx="9202455" cy="3870831"/>
            <a:chOff x="762952" y="1914288"/>
            <a:chExt cx="9202455" cy="3870831"/>
          </a:xfrm>
        </p:grpSpPr>
        <p:sp>
          <p:nvSpPr>
            <p:cNvPr id="11" name="矩形 10"/>
            <p:cNvSpPr/>
            <p:nvPr/>
          </p:nvSpPr>
          <p:spPr>
            <a:xfrm>
              <a:off x="1000502" y="2330543"/>
              <a:ext cx="198674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kern="0" dirty="0">
                  <a:latin typeface=""/>
                  <a:ea typeface="微软雅黑" panose="020B0503020204020204" pitchFamily="34" charset="-122"/>
                  <a:cs typeface="Times New Roman" panose="02020603050405020304" pitchFamily="18" charset="0"/>
                  <a:sym typeface=""/>
                </a:rPr>
                <a:t>服务目录分类型展示数据服务，</a:t>
              </a:r>
              <a:endParaRPr lang="en-US" altLang="zh-CN" sz="1050" kern="0" dirty="0"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endParaRPr>
            </a:p>
            <a:p>
              <a:r>
                <a:rPr lang="zh-CN" altLang="en-US" sz="1050" kern="0" dirty="0">
                  <a:latin typeface=""/>
                  <a:ea typeface="微软雅黑" panose="020B0503020204020204" pitchFamily="34" charset="-122"/>
                  <a:cs typeface="Times New Roman" panose="02020603050405020304" pitchFamily="18" charset="0"/>
                  <a:sym typeface=""/>
                </a:rPr>
                <a:t>数据服务商品化，支持订阅和购物车</a:t>
              </a:r>
              <a:endParaRPr lang="zh-CN" altLang="en-US" sz="105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762952" y="1914288"/>
              <a:ext cx="2854361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66700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400" b="1" dirty="0">
                  <a:latin typeface=""/>
                  <a:ea typeface="微软雅黑" panose="020B0503020204020204" pitchFamily="34" charset="-122"/>
                  <a:sym typeface=""/>
                </a:rPr>
                <a:t>服务中心</a:t>
              </a:r>
              <a:endParaRPr lang="zh-CN" altLang="zh-CN" sz="1400" b="1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7837BE9-1CA4-4658-9E60-3D6AC660A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79926" y="1921598"/>
              <a:ext cx="6885481" cy="38635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5CA7B8B6-BF8E-414E-882F-1CCE2DCD06C8}"/>
                </a:ext>
              </a:extLst>
            </p:cNvPr>
            <p:cNvSpPr/>
            <p:nvPr/>
          </p:nvSpPr>
          <p:spPr bwMode="auto">
            <a:xfrm>
              <a:off x="7484287" y="4123955"/>
              <a:ext cx="1940560" cy="228874"/>
            </a:xfrm>
            <a:prstGeom prst="roundRect">
              <a:avLst>
                <a:gd name="adj" fmla="val 14995"/>
              </a:avLst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73FFB54-CF95-4616-8E73-63C974B1ED46}"/>
                </a:ext>
              </a:extLst>
            </p:cNvPr>
            <p:cNvSpPr txBox="1"/>
            <p:nvPr/>
          </p:nvSpPr>
          <p:spPr>
            <a:xfrm>
              <a:off x="7514767" y="4360139"/>
              <a:ext cx="187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"/>
                  <a:ea typeface="微软雅黑" panose="020B0503020204020204" pitchFamily="34" charset="-122"/>
                  <a:sym typeface=""/>
                </a:rPr>
                <a:t>数据订阅入口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5CE5813-9133-4565-8FC0-F598AD7F703D}"/>
              </a:ext>
            </a:extLst>
          </p:cNvPr>
          <p:cNvGrpSpPr/>
          <p:nvPr/>
        </p:nvGrpSpPr>
        <p:grpSpPr>
          <a:xfrm>
            <a:off x="776352" y="2370487"/>
            <a:ext cx="9960886" cy="3937335"/>
            <a:chOff x="762952" y="2455780"/>
            <a:chExt cx="9960886" cy="393733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9C3AF98-306C-4921-B7EE-72EC1005F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34542" y="2455780"/>
              <a:ext cx="6889296" cy="39373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1906D0F-FF0C-4F44-B06C-1D19FB0C5208}"/>
                </a:ext>
              </a:extLst>
            </p:cNvPr>
            <p:cNvSpPr/>
            <p:nvPr/>
          </p:nvSpPr>
          <p:spPr>
            <a:xfrm>
              <a:off x="980181" y="3767074"/>
              <a:ext cx="198674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kern="0" dirty="0">
                  <a:latin typeface=""/>
                  <a:ea typeface="微软雅黑" panose="020B0503020204020204" pitchFamily="34" charset="-122"/>
                  <a:cs typeface="Times New Roman" panose="02020603050405020304" pitchFamily="18" charset="0"/>
                  <a:sym typeface=""/>
                </a:rPr>
                <a:t>展示服务的详情说明，展示服务的详细信息、标签、样例，以及资产信息入口</a:t>
              </a:r>
              <a:endParaRPr lang="zh-CN" altLang="en-US" sz="105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BD22860-2EFC-4AC6-B5BA-14DD5A5E4074}"/>
                </a:ext>
              </a:extLst>
            </p:cNvPr>
            <p:cNvSpPr/>
            <p:nvPr/>
          </p:nvSpPr>
          <p:spPr>
            <a:xfrm>
              <a:off x="762952" y="3383164"/>
              <a:ext cx="2854361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66700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400" b="1" dirty="0">
                  <a:latin typeface=""/>
                  <a:ea typeface="微软雅黑" panose="020B0503020204020204" pitchFamily="34" charset="-122"/>
                  <a:sym typeface=""/>
                </a:rPr>
                <a:t>服务详情和套餐规格</a:t>
              </a:r>
              <a:endParaRPr lang="zh-CN" altLang="zh-CN" sz="1400" b="1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43F2C3A-8361-4AE3-A5D5-78F83CFF541C}"/>
              </a:ext>
            </a:extLst>
          </p:cNvPr>
          <p:cNvGrpSpPr/>
          <p:nvPr/>
        </p:nvGrpSpPr>
        <p:grpSpPr>
          <a:xfrm>
            <a:off x="776352" y="3022429"/>
            <a:ext cx="10842790" cy="3863521"/>
            <a:chOff x="776352" y="3022429"/>
            <a:chExt cx="10842790" cy="3863521"/>
          </a:xfrm>
        </p:grpSpPr>
        <p:sp>
          <p:nvSpPr>
            <p:cNvPr id="157" name="矩形 156"/>
            <p:cNvSpPr/>
            <p:nvPr/>
          </p:nvSpPr>
          <p:spPr>
            <a:xfrm>
              <a:off x="993581" y="5130351"/>
              <a:ext cx="198674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kern="0" dirty="0">
                  <a:latin typeface=""/>
                  <a:ea typeface="微软雅黑" panose="020B0503020204020204" pitchFamily="34" charset="-122"/>
                  <a:cs typeface="Times New Roman" panose="02020603050405020304" pitchFamily="18" charset="0"/>
                  <a:sym typeface=""/>
                </a:rPr>
                <a:t>发起数据订阅，填写数据交付规则后发起申请</a:t>
              </a:r>
              <a:endParaRPr lang="zh-CN" altLang="en-US" sz="1050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776352" y="4746441"/>
              <a:ext cx="2854361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66700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sz="1400" b="1" dirty="0">
                  <a:latin typeface=""/>
                  <a:ea typeface="微软雅黑" panose="020B0503020204020204" pitchFamily="34" charset="-122"/>
                  <a:sym typeface=""/>
                </a:rPr>
                <a:t>服务详情和套餐规格</a:t>
              </a:r>
              <a:endParaRPr lang="zh-CN" altLang="zh-CN" sz="1400" b="1" dirty="0"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1351EDE-34DF-4C95-B4A5-80F93482E313}"/>
                </a:ext>
              </a:extLst>
            </p:cNvPr>
            <p:cNvGrpSpPr/>
            <p:nvPr/>
          </p:nvGrpSpPr>
          <p:grpSpPr>
            <a:xfrm>
              <a:off x="4703446" y="3022429"/>
              <a:ext cx="6915696" cy="3863521"/>
              <a:chOff x="4804092" y="3167095"/>
              <a:chExt cx="6915696" cy="3863521"/>
            </a:xfrm>
          </p:grpSpPr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BA40AE68-773A-414B-A6FA-D93AC9550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4092" y="3167095"/>
                <a:ext cx="6885482" cy="386352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63808E70-1E10-483F-826A-F04A3620B05F}"/>
                  </a:ext>
                </a:extLst>
              </p:cNvPr>
              <p:cNvSpPr/>
              <p:nvPr/>
            </p:nvSpPr>
            <p:spPr bwMode="auto">
              <a:xfrm>
                <a:off x="9779228" y="6659633"/>
                <a:ext cx="1940560" cy="295027"/>
              </a:xfrm>
              <a:prstGeom prst="roundRect">
                <a:avLst>
                  <a:gd name="adj" fmla="val 14995"/>
                </a:avLst>
              </a:prstGeom>
              <a:noFill/>
              <a:ln w="3810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t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500" dirty="0">
                  <a:solidFill>
                    <a:srgbClr val="FFFFFF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EFDF0B5-8226-431E-BD42-D0A6B3ACC50E}"/>
                  </a:ext>
                </a:extLst>
              </p:cNvPr>
              <p:cNvSpPr txBox="1"/>
              <p:nvPr/>
            </p:nvSpPr>
            <p:spPr>
              <a:xfrm>
                <a:off x="9779228" y="6306678"/>
                <a:ext cx="1879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"/>
                    <a:ea typeface="微软雅黑" panose="020B0503020204020204" pitchFamily="34" charset="-122"/>
                    <a:sym typeface=""/>
                  </a:rPr>
                  <a:t>数据订阅申请</a:t>
                </a:r>
              </a:p>
            </p:txBody>
          </p:sp>
        </p:grpSp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EF46237C-5248-4E77-831E-D9F172402794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7291608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数据服务订阅</a:t>
            </a:r>
          </a:p>
        </p:txBody>
      </p:sp>
    </p:spTree>
    <p:extLst>
      <p:ext uri="{BB962C8B-B14F-4D97-AF65-F5344CB8AC3E}">
        <p14:creationId xmlns:p14="http://schemas.microsoft.com/office/powerpoint/2010/main" val="323106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EF46237C-5248-4E77-831E-D9F172402794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7291608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自定义数据集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345E0F-B44E-4496-ACBA-8013F8EE541C}"/>
              </a:ext>
            </a:extLst>
          </p:cNvPr>
          <p:cNvSpPr txBox="1"/>
          <p:nvPr/>
        </p:nvSpPr>
        <p:spPr>
          <a:xfrm>
            <a:off x="599408" y="1949678"/>
            <a:ext cx="2738997" cy="976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轻松连接至多种数据源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提供标准的数据连接器，可轻松连接至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常见数据库、文件等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实时连接数据源</a:t>
            </a:r>
            <a:endParaRPr kumimoji="1"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BBC2660-2062-4260-8CBF-50527A958A95}"/>
              </a:ext>
            </a:extLst>
          </p:cNvPr>
          <p:cNvSpPr txBox="1"/>
          <p:nvPr/>
        </p:nvSpPr>
        <p:spPr>
          <a:xfrm>
            <a:off x="599409" y="3198295"/>
            <a:ext cx="2985049" cy="976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关联数据可视化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通过拖拽操作快速关联数据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支持跨数据源的表关联查询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通过管理元数据完成数据源的优化</a:t>
            </a:r>
            <a:endParaRPr kumimoji="1"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15230B7-0CB1-417F-AB3E-23D2385160C0}"/>
              </a:ext>
            </a:extLst>
          </p:cNvPr>
          <p:cNvSpPr txBox="1"/>
          <p:nvPr/>
        </p:nvSpPr>
        <p:spPr>
          <a:xfrm>
            <a:off x="599409" y="4446911"/>
            <a:ext cx="2985049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分析查询服务：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AQL</a:t>
            </a:r>
          </a:p>
          <a:p>
            <a:pPr marL="171446" indent="-171446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提供多种数据访问方式，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Restful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分析查询语法简单易学（类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kumimoji="1" lang="en-US" altLang="zh-CN" sz="9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98794E0-7C53-434A-B65A-8C54BC2F9605}"/>
              </a:ext>
            </a:extLst>
          </p:cNvPr>
          <p:cNvSpPr txBox="1"/>
          <p:nvPr/>
        </p:nvSpPr>
        <p:spPr>
          <a:xfrm>
            <a:off x="599409" y="5695530"/>
            <a:ext cx="2985049" cy="976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强大的计算和缓存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计算：内存计算、函数计算、统计分析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缓存：查询计划缓存、外部数据缓存、高阶计算缓存等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319289-77F2-4801-9F53-D86E8CEDB27F}"/>
              </a:ext>
            </a:extLst>
          </p:cNvPr>
          <p:cNvSpPr/>
          <p:nvPr/>
        </p:nvSpPr>
        <p:spPr>
          <a:xfrm>
            <a:off x="731163" y="1028274"/>
            <a:ext cx="1072967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为开发者提供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高效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的数据集管理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工具，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通过可视化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界面轻松建立跨源数据关联和统一的数据模型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建模、关联，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打通数据到分析决策的最短路径，促进数据价值最大化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，为数据分析应用提供标准的</a:t>
            </a:r>
            <a:r>
              <a:rPr lang="zh-CN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模型信息查询、数据查询计算等服务。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21177284-BA5B-4BFD-86EA-7A5723935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7" r="-1"/>
          <a:stretch/>
        </p:blipFill>
        <p:spPr>
          <a:xfrm>
            <a:off x="3566390" y="2093664"/>
            <a:ext cx="8550761" cy="4385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90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EF46237C-5248-4E77-831E-D9F172402794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7291608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数据服务形式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72E70F2-DC36-43F5-A756-3976551578E8}"/>
              </a:ext>
            </a:extLst>
          </p:cNvPr>
          <p:cNvGrpSpPr/>
          <p:nvPr/>
        </p:nvGrpSpPr>
        <p:grpSpPr>
          <a:xfrm>
            <a:off x="136342" y="1424957"/>
            <a:ext cx="11883697" cy="4933511"/>
            <a:chOff x="143305" y="1755770"/>
            <a:chExt cx="12337361" cy="51218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7A275AA-5EE9-46D1-B917-1B2D60E5160E}"/>
                </a:ext>
              </a:extLst>
            </p:cNvPr>
            <p:cNvSpPr/>
            <p:nvPr/>
          </p:nvSpPr>
          <p:spPr>
            <a:xfrm>
              <a:off x="143305" y="1755770"/>
              <a:ext cx="3291687" cy="1776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适用大批量的定制化、周期性数据获取的场景，平台直接将数据推送至开发者的数据开发库，省去开发者集成操作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189" indent="-457189">
                <a:lnSpc>
                  <a:spcPct val="150000"/>
                </a:lnSpc>
                <a:buFont typeface="+mj-lt"/>
                <a:buAutoNum type="arabicPeriod"/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AA10844-8327-43CD-A354-514D07FF481D}"/>
                </a:ext>
              </a:extLst>
            </p:cNvPr>
            <p:cNvGrpSpPr/>
            <p:nvPr/>
          </p:nvGrpSpPr>
          <p:grpSpPr>
            <a:xfrm>
              <a:off x="3890599" y="1952093"/>
              <a:ext cx="4033430" cy="2085702"/>
              <a:chOff x="3077451" y="2269456"/>
              <a:chExt cx="5578779" cy="2884808"/>
            </a:xfrm>
            <a:solidFill>
              <a:srgbClr val="475766"/>
            </a:solidFill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A46E2159-C755-43E7-88A6-21B9A84B3FF8}"/>
                  </a:ext>
                </a:extLst>
              </p:cNvPr>
              <p:cNvGrpSpPr/>
              <p:nvPr/>
            </p:nvGrpSpPr>
            <p:grpSpPr>
              <a:xfrm>
                <a:off x="3077451" y="2269456"/>
                <a:ext cx="5578779" cy="2884808"/>
                <a:chOff x="1563776" y="1022231"/>
                <a:chExt cx="5568950" cy="2879725"/>
              </a:xfrm>
              <a:grpFill/>
            </p:grpSpPr>
            <p:sp>
              <p:nvSpPr>
                <p:cNvPr id="61" name="空心弧 60">
                  <a:extLst>
                    <a:ext uri="{FF2B5EF4-FFF2-40B4-BE49-F238E27FC236}">
                      <a16:creationId xmlns:a16="http://schemas.microsoft.com/office/drawing/2014/main" id="{A93CBF36-CBB5-48CC-8B08-2DA0ACCA6E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63776" y="1022231"/>
                  <a:ext cx="2879725" cy="2879725"/>
                </a:xfrm>
                <a:prstGeom prst="blockArc">
                  <a:avLst>
                    <a:gd name="adj1" fmla="val 10800000"/>
                    <a:gd name="adj2" fmla="val 38981"/>
                    <a:gd name="adj3" fmla="val 692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2" name="空心弧 61">
                  <a:extLst>
                    <a:ext uri="{FF2B5EF4-FFF2-40B4-BE49-F238E27FC236}">
                      <a16:creationId xmlns:a16="http://schemas.microsoft.com/office/drawing/2014/main" id="{930A2AFC-BB05-4207-9604-5FF0C8A5B6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V="1">
                  <a:off x="4253001" y="1022231"/>
                  <a:ext cx="2879725" cy="2879725"/>
                </a:xfrm>
                <a:prstGeom prst="blockArc">
                  <a:avLst>
                    <a:gd name="adj1" fmla="val 10800000"/>
                    <a:gd name="adj2" fmla="val 38981"/>
                    <a:gd name="adj3" fmla="val 692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9" name="Group 20">
                <a:extLst>
                  <a:ext uri="{FF2B5EF4-FFF2-40B4-BE49-F238E27FC236}">
                    <a16:creationId xmlns:a16="http://schemas.microsoft.com/office/drawing/2014/main" id="{F8B06B37-44D7-4151-9073-8E1FE517146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704796" y="2964232"/>
                <a:ext cx="1637839" cy="1637837"/>
                <a:chOff x="2164" y="1113"/>
                <a:chExt cx="1205" cy="1205"/>
              </a:xfrm>
              <a:grpFill/>
            </p:grpSpPr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310CF9D7-ED91-43C9-8B57-693A3C4D60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64" y="1113"/>
                  <a:ext cx="1205" cy="1205"/>
                </a:xfrm>
                <a:custGeom>
                  <a:avLst/>
                  <a:gdLst>
                    <a:gd name="T0" fmla="*/ 0 w 507"/>
                    <a:gd name="T1" fmla="*/ 253 h 507"/>
                    <a:gd name="T2" fmla="*/ 253 w 507"/>
                    <a:gd name="T3" fmla="*/ 0 h 507"/>
                    <a:gd name="T4" fmla="*/ 253 w 507"/>
                    <a:gd name="T5" fmla="*/ 0 h 507"/>
                    <a:gd name="T6" fmla="*/ 507 w 507"/>
                    <a:gd name="T7" fmla="*/ 253 h 507"/>
                    <a:gd name="T8" fmla="*/ 507 w 507"/>
                    <a:gd name="T9" fmla="*/ 253 h 507"/>
                    <a:gd name="T10" fmla="*/ 253 w 507"/>
                    <a:gd name="T11" fmla="*/ 507 h 507"/>
                    <a:gd name="T12" fmla="*/ 253 w 507"/>
                    <a:gd name="T13" fmla="*/ 507 h 507"/>
                    <a:gd name="T14" fmla="*/ 0 w 507"/>
                    <a:gd name="T15" fmla="*/ 253 h 507"/>
                    <a:gd name="T16" fmla="*/ 42 w 507"/>
                    <a:gd name="T17" fmla="*/ 253 h 507"/>
                    <a:gd name="T18" fmla="*/ 104 w 507"/>
                    <a:gd name="T19" fmla="*/ 403 h 507"/>
                    <a:gd name="T20" fmla="*/ 104 w 507"/>
                    <a:gd name="T21" fmla="*/ 403 h 507"/>
                    <a:gd name="T22" fmla="*/ 253 w 507"/>
                    <a:gd name="T23" fmla="*/ 465 h 507"/>
                    <a:gd name="T24" fmla="*/ 253 w 507"/>
                    <a:gd name="T25" fmla="*/ 465 h 507"/>
                    <a:gd name="T26" fmla="*/ 403 w 507"/>
                    <a:gd name="T27" fmla="*/ 403 h 507"/>
                    <a:gd name="T28" fmla="*/ 403 w 507"/>
                    <a:gd name="T29" fmla="*/ 403 h 507"/>
                    <a:gd name="T30" fmla="*/ 465 w 507"/>
                    <a:gd name="T31" fmla="*/ 253 h 507"/>
                    <a:gd name="T32" fmla="*/ 465 w 507"/>
                    <a:gd name="T33" fmla="*/ 253 h 507"/>
                    <a:gd name="T34" fmla="*/ 403 w 507"/>
                    <a:gd name="T35" fmla="*/ 104 h 507"/>
                    <a:gd name="T36" fmla="*/ 403 w 507"/>
                    <a:gd name="T37" fmla="*/ 104 h 507"/>
                    <a:gd name="T38" fmla="*/ 253 w 507"/>
                    <a:gd name="T39" fmla="*/ 42 h 507"/>
                    <a:gd name="T40" fmla="*/ 253 w 507"/>
                    <a:gd name="T41" fmla="*/ 42 h 507"/>
                    <a:gd name="T42" fmla="*/ 104 w 507"/>
                    <a:gd name="T43" fmla="*/ 104 h 507"/>
                    <a:gd name="T44" fmla="*/ 104 w 507"/>
                    <a:gd name="T45" fmla="*/ 104 h 507"/>
                    <a:gd name="T46" fmla="*/ 42 w 507"/>
                    <a:gd name="T47" fmla="*/ 253 h 507"/>
                    <a:gd name="T48" fmla="*/ 42 w 507"/>
                    <a:gd name="T49" fmla="*/ 253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07" h="507">
                      <a:moveTo>
                        <a:pt x="0" y="253"/>
                      </a:moveTo>
                      <a:cubicBezTo>
                        <a:pt x="0" y="113"/>
                        <a:pt x="113" y="0"/>
                        <a:pt x="253" y="0"/>
                      </a:cubicBezTo>
                      <a:cubicBezTo>
                        <a:pt x="253" y="0"/>
                        <a:pt x="253" y="0"/>
                        <a:pt x="253" y="0"/>
                      </a:cubicBezTo>
                      <a:cubicBezTo>
                        <a:pt x="393" y="0"/>
                        <a:pt x="507" y="113"/>
                        <a:pt x="507" y="253"/>
                      </a:cubicBezTo>
                      <a:cubicBezTo>
                        <a:pt x="507" y="253"/>
                        <a:pt x="507" y="253"/>
                        <a:pt x="507" y="253"/>
                      </a:cubicBezTo>
                      <a:cubicBezTo>
                        <a:pt x="507" y="393"/>
                        <a:pt x="393" y="507"/>
                        <a:pt x="253" y="507"/>
                      </a:cubicBezTo>
                      <a:cubicBezTo>
                        <a:pt x="253" y="507"/>
                        <a:pt x="253" y="507"/>
                        <a:pt x="253" y="507"/>
                      </a:cubicBezTo>
                      <a:cubicBezTo>
                        <a:pt x="113" y="507"/>
                        <a:pt x="0" y="393"/>
                        <a:pt x="0" y="253"/>
                      </a:cubicBezTo>
                      <a:close/>
                      <a:moveTo>
                        <a:pt x="42" y="253"/>
                      </a:moveTo>
                      <a:cubicBezTo>
                        <a:pt x="42" y="312"/>
                        <a:pt x="65" y="364"/>
                        <a:pt x="104" y="403"/>
                      </a:cubicBezTo>
                      <a:cubicBezTo>
                        <a:pt x="104" y="403"/>
                        <a:pt x="104" y="403"/>
                        <a:pt x="104" y="403"/>
                      </a:cubicBezTo>
                      <a:cubicBezTo>
                        <a:pt x="142" y="441"/>
                        <a:pt x="195" y="465"/>
                        <a:pt x="253" y="465"/>
                      </a:cubicBezTo>
                      <a:cubicBezTo>
                        <a:pt x="253" y="465"/>
                        <a:pt x="253" y="465"/>
                        <a:pt x="253" y="465"/>
                      </a:cubicBezTo>
                      <a:cubicBezTo>
                        <a:pt x="312" y="465"/>
                        <a:pt x="364" y="441"/>
                        <a:pt x="403" y="403"/>
                      </a:cubicBezTo>
                      <a:cubicBezTo>
                        <a:pt x="403" y="403"/>
                        <a:pt x="403" y="403"/>
                        <a:pt x="403" y="403"/>
                      </a:cubicBezTo>
                      <a:cubicBezTo>
                        <a:pt x="441" y="364"/>
                        <a:pt x="465" y="312"/>
                        <a:pt x="465" y="253"/>
                      </a:cubicBezTo>
                      <a:cubicBezTo>
                        <a:pt x="465" y="253"/>
                        <a:pt x="465" y="253"/>
                        <a:pt x="465" y="253"/>
                      </a:cubicBezTo>
                      <a:cubicBezTo>
                        <a:pt x="465" y="195"/>
                        <a:pt x="441" y="142"/>
                        <a:pt x="403" y="104"/>
                      </a:cubicBezTo>
                      <a:cubicBezTo>
                        <a:pt x="403" y="104"/>
                        <a:pt x="403" y="104"/>
                        <a:pt x="403" y="104"/>
                      </a:cubicBezTo>
                      <a:cubicBezTo>
                        <a:pt x="364" y="65"/>
                        <a:pt x="312" y="42"/>
                        <a:pt x="253" y="42"/>
                      </a:cubicBezTo>
                      <a:cubicBezTo>
                        <a:pt x="253" y="42"/>
                        <a:pt x="253" y="42"/>
                        <a:pt x="253" y="42"/>
                      </a:cubicBezTo>
                      <a:cubicBezTo>
                        <a:pt x="195" y="42"/>
                        <a:pt x="142" y="65"/>
                        <a:pt x="104" y="104"/>
                      </a:cubicBezTo>
                      <a:cubicBezTo>
                        <a:pt x="104" y="104"/>
                        <a:pt x="104" y="104"/>
                        <a:pt x="104" y="104"/>
                      </a:cubicBezTo>
                      <a:cubicBezTo>
                        <a:pt x="65" y="142"/>
                        <a:pt x="42" y="195"/>
                        <a:pt x="42" y="253"/>
                      </a:cubicBezTo>
                      <a:cubicBezTo>
                        <a:pt x="42" y="253"/>
                        <a:pt x="42" y="253"/>
                        <a:pt x="42" y="2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72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Freeform 22">
                  <a:extLst>
                    <a:ext uri="{FF2B5EF4-FFF2-40B4-BE49-F238E27FC236}">
                      <a16:creationId xmlns:a16="http://schemas.microsoft.com/office/drawing/2014/main" id="{8B2B7910-59AE-47E4-BF80-E9A9509CF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8" y="1244"/>
                  <a:ext cx="76" cy="145"/>
                </a:xfrm>
                <a:custGeom>
                  <a:avLst/>
                  <a:gdLst>
                    <a:gd name="T0" fmla="*/ 32 w 32"/>
                    <a:gd name="T1" fmla="*/ 45 h 61"/>
                    <a:gd name="T2" fmla="*/ 16 w 32"/>
                    <a:gd name="T3" fmla="*/ 61 h 61"/>
                    <a:gd name="T4" fmla="*/ 16 w 32"/>
                    <a:gd name="T5" fmla="*/ 61 h 61"/>
                    <a:gd name="T6" fmla="*/ 0 w 32"/>
                    <a:gd name="T7" fmla="*/ 45 h 61"/>
                    <a:gd name="T8" fmla="*/ 0 w 32"/>
                    <a:gd name="T9" fmla="*/ 16 h 61"/>
                    <a:gd name="T10" fmla="*/ 16 w 32"/>
                    <a:gd name="T11" fmla="*/ 0 h 61"/>
                    <a:gd name="T12" fmla="*/ 16 w 32"/>
                    <a:gd name="T13" fmla="*/ 0 h 61"/>
                    <a:gd name="T14" fmla="*/ 32 w 32"/>
                    <a:gd name="T15" fmla="*/ 16 h 61"/>
                    <a:gd name="T16" fmla="*/ 32 w 32"/>
                    <a:gd name="T17" fmla="*/ 45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61">
                      <a:moveTo>
                        <a:pt x="32" y="45"/>
                      </a:moveTo>
                      <a:cubicBezTo>
                        <a:pt x="32" y="54"/>
                        <a:pt x="25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7" y="61"/>
                        <a:pt x="0" y="54"/>
                        <a:pt x="0" y="45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5" y="0"/>
                        <a:pt x="32" y="7"/>
                        <a:pt x="32" y="16"/>
                      </a:cubicBezTo>
                      <a:lnTo>
                        <a:pt x="32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72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Freeform 23">
                  <a:extLst>
                    <a:ext uri="{FF2B5EF4-FFF2-40B4-BE49-F238E27FC236}">
                      <a16:creationId xmlns:a16="http://schemas.microsoft.com/office/drawing/2014/main" id="{F48D83C9-B801-4B5D-BA08-D96965C2C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8" y="2040"/>
                  <a:ext cx="76" cy="147"/>
                </a:xfrm>
                <a:custGeom>
                  <a:avLst/>
                  <a:gdLst>
                    <a:gd name="T0" fmla="*/ 32 w 32"/>
                    <a:gd name="T1" fmla="*/ 46 h 62"/>
                    <a:gd name="T2" fmla="*/ 16 w 32"/>
                    <a:gd name="T3" fmla="*/ 62 h 62"/>
                    <a:gd name="T4" fmla="*/ 16 w 32"/>
                    <a:gd name="T5" fmla="*/ 62 h 62"/>
                    <a:gd name="T6" fmla="*/ 0 w 32"/>
                    <a:gd name="T7" fmla="*/ 46 h 62"/>
                    <a:gd name="T8" fmla="*/ 0 w 32"/>
                    <a:gd name="T9" fmla="*/ 16 h 62"/>
                    <a:gd name="T10" fmla="*/ 16 w 32"/>
                    <a:gd name="T11" fmla="*/ 0 h 62"/>
                    <a:gd name="T12" fmla="*/ 16 w 32"/>
                    <a:gd name="T13" fmla="*/ 0 h 62"/>
                    <a:gd name="T14" fmla="*/ 32 w 32"/>
                    <a:gd name="T15" fmla="*/ 16 h 62"/>
                    <a:gd name="T16" fmla="*/ 32 w 32"/>
                    <a:gd name="T17" fmla="*/ 4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62">
                      <a:moveTo>
                        <a:pt x="32" y="46"/>
                      </a:moveTo>
                      <a:cubicBezTo>
                        <a:pt x="32" y="55"/>
                        <a:pt x="25" y="62"/>
                        <a:pt x="16" y="62"/>
                      </a:cubicBezTo>
                      <a:cubicBezTo>
                        <a:pt x="16" y="62"/>
                        <a:pt x="16" y="62"/>
                        <a:pt x="16" y="62"/>
                      </a:cubicBezTo>
                      <a:cubicBezTo>
                        <a:pt x="7" y="62"/>
                        <a:pt x="0" y="55"/>
                        <a:pt x="0" y="4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5" y="0"/>
                        <a:pt x="32" y="7"/>
                        <a:pt x="32" y="16"/>
                      </a:cubicBezTo>
                      <a:lnTo>
                        <a:pt x="32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72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Freeform 24">
                  <a:extLst>
                    <a:ext uri="{FF2B5EF4-FFF2-40B4-BE49-F238E27FC236}">
                      <a16:creationId xmlns:a16="http://schemas.microsoft.com/office/drawing/2014/main" id="{8533523F-957D-4702-A9C0-6F4F7B1E9C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5" y="1679"/>
                  <a:ext cx="145" cy="73"/>
                </a:xfrm>
                <a:custGeom>
                  <a:avLst/>
                  <a:gdLst>
                    <a:gd name="T0" fmla="*/ 45 w 61"/>
                    <a:gd name="T1" fmla="*/ 0 h 31"/>
                    <a:gd name="T2" fmla="*/ 61 w 61"/>
                    <a:gd name="T3" fmla="*/ 15 h 31"/>
                    <a:gd name="T4" fmla="*/ 61 w 61"/>
                    <a:gd name="T5" fmla="*/ 15 h 31"/>
                    <a:gd name="T6" fmla="*/ 45 w 61"/>
                    <a:gd name="T7" fmla="*/ 31 h 31"/>
                    <a:gd name="T8" fmla="*/ 16 w 61"/>
                    <a:gd name="T9" fmla="*/ 31 h 31"/>
                    <a:gd name="T10" fmla="*/ 0 w 61"/>
                    <a:gd name="T11" fmla="*/ 15 h 31"/>
                    <a:gd name="T12" fmla="*/ 0 w 61"/>
                    <a:gd name="T13" fmla="*/ 15 h 31"/>
                    <a:gd name="T14" fmla="*/ 16 w 61"/>
                    <a:gd name="T15" fmla="*/ 0 h 31"/>
                    <a:gd name="T16" fmla="*/ 45 w 61"/>
                    <a:gd name="T1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1" h="31">
                      <a:moveTo>
                        <a:pt x="45" y="0"/>
                      </a:moveTo>
                      <a:cubicBezTo>
                        <a:pt x="54" y="0"/>
                        <a:pt x="61" y="7"/>
                        <a:pt x="61" y="15"/>
                      </a:cubicBezTo>
                      <a:cubicBezTo>
                        <a:pt x="61" y="15"/>
                        <a:pt x="61" y="15"/>
                        <a:pt x="61" y="15"/>
                      </a:cubicBezTo>
                      <a:cubicBezTo>
                        <a:pt x="61" y="24"/>
                        <a:pt x="54" y="31"/>
                        <a:pt x="45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7" y="31"/>
                        <a:pt x="0" y="24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7" y="0"/>
                        <a:pt x="16" y="0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72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Freeform 25">
                  <a:extLst>
                    <a:ext uri="{FF2B5EF4-FFF2-40B4-BE49-F238E27FC236}">
                      <a16:creationId xmlns:a16="http://schemas.microsoft.com/office/drawing/2014/main" id="{C9075934-161C-455D-9664-81A1B177F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1" y="1679"/>
                  <a:ext cx="145" cy="73"/>
                </a:xfrm>
                <a:custGeom>
                  <a:avLst/>
                  <a:gdLst>
                    <a:gd name="T0" fmla="*/ 46 w 61"/>
                    <a:gd name="T1" fmla="*/ 0 h 31"/>
                    <a:gd name="T2" fmla="*/ 61 w 61"/>
                    <a:gd name="T3" fmla="*/ 15 h 31"/>
                    <a:gd name="T4" fmla="*/ 61 w 61"/>
                    <a:gd name="T5" fmla="*/ 15 h 31"/>
                    <a:gd name="T6" fmla="*/ 46 w 61"/>
                    <a:gd name="T7" fmla="*/ 31 h 31"/>
                    <a:gd name="T8" fmla="*/ 16 w 61"/>
                    <a:gd name="T9" fmla="*/ 31 h 31"/>
                    <a:gd name="T10" fmla="*/ 0 w 61"/>
                    <a:gd name="T11" fmla="*/ 15 h 31"/>
                    <a:gd name="T12" fmla="*/ 0 w 61"/>
                    <a:gd name="T13" fmla="*/ 15 h 31"/>
                    <a:gd name="T14" fmla="*/ 16 w 61"/>
                    <a:gd name="T15" fmla="*/ 0 h 31"/>
                    <a:gd name="T16" fmla="*/ 46 w 61"/>
                    <a:gd name="T1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1" h="31">
                      <a:moveTo>
                        <a:pt x="46" y="0"/>
                      </a:moveTo>
                      <a:cubicBezTo>
                        <a:pt x="54" y="0"/>
                        <a:pt x="61" y="7"/>
                        <a:pt x="61" y="15"/>
                      </a:cubicBezTo>
                      <a:cubicBezTo>
                        <a:pt x="61" y="15"/>
                        <a:pt x="61" y="15"/>
                        <a:pt x="61" y="15"/>
                      </a:cubicBezTo>
                      <a:cubicBezTo>
                        <a:pt x="61" y="24"/>
                        <a:pt x="54" y="31"/>
                        <a:pt x="46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7" y="31"/>
                        <a:pt x="0" y="24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7" y="0"/>
                        <a:pt x="16" y="0"/>
                      </a:cubicBez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72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Freeform 26">
                  <a:extLst>
                    <a:ext uri="{FF2B5EF4-FFF2-40B4-BE49-F238E27FC236}">
                      <a16:creationId xmlns:a16="http://schemas.microsoft.com/office/drawing/2014/main" id="{3A1949AF-C303-41DE-B353-1AF25A7241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31" y="1279"/>
                  <a:ext cx="870" cy="873"/>
                </a:xfrm>
                <a:custGeom>
                  <a:avLst/>
                  <a:gdLst>
                    <a:gd name="T0" fmla="*/ 311 w 366"/>
                    <a:gd name="T1" fmla="*/ 183 h 367"/>
                    <a:gd name="T2" fmla="*/ 334 w 366"/>
                    <a:gd name="T3" fmla="*/ 159 h 367"/>
                    <a:gd name="T4" fmla="*/ 366 w 366"/>
                    <a:gd name="T5" fmla="*/ 159 h 367"/>
                    <a:gd name="T6" fmla="*/ 207 w 366"/>
                    <a:gd name="T7" fmla="*/ 0 h 367"/>
                    <a:gd name="T8" fmla="*/ 207 w 366"/>
                    <a:gd name="T9" fmla="*/ 32 h 367"/>
                    <a:gd name="T10" fmla="*/ 183 w 366"/>
                    <a:gd name="T11" fmla="*/ 56 h 367"/>
                    <a:gd name="T12" fmla="*/ 159 w 366"/>
                    <a:gd name="T13" fmla="*/ 32 h 367"/>
                    <a:gd name="T14" fmla="*/ 159 w 366"/>
                    <a:gd name="T15" fmla="*/ 0 h 367"/>
                    <a:gd name="T16" fmla="*/ 0 w 366"/>
                    <a:gd name="T17" fmla="*/ 159 h 367"/>
                    <a:gd name="T18" fmla="*/ 32 w 366"/>
                    <a:gd name="T19" fmla="*/ 159 h 367"/>
                    <a:gd name="T20" fmla="*/ 56 w 366"/>
                    <a:gd name="T21" fmla="*/ 183 h 367"/>
                    <a:gd name="T22" fmla="*/ 32 w 366"/>
                    <a:gd name="T23" fmla="*/ 207 h 367"/>
                    <a:gd name="T24" fmla="*/ 0 w 366"/>
                    <a:gd name="T25" fmla="*/ 207 h 367"/>
                    <a:gd name="T26" fmla="*/ 159 w 366"/>
                    <a:gd name="T27" fmla="*/ 367 h 367"/>
                    <a:gd name="T28" fmla="*/ 159 w 366"/>
                    <a:gd name="T29" fmla="*/ 335 h 367"/>
                    <a:gd name="T30" fmla="*/ 183 w 366"/>
                    <a:gd name="T31" fmla="*/ 311 h 367"/>
                    <a:gd name="T32" fmla="*/ 207 w 366"/>
                    <a:gd name="T33" fmla="*/ 335 h 367"/>
                    <a:gd name="T34" fmla="*/ 207 w 366"/>
                    <a:gd name="T35" fmla="*/ 367 h 367"/>
                    <a:gd name="T36" fmla="*/ 366 w 366"/>
                    <a:gd name="T37" fmla="*/ 207 h 367"/>
                    <a:gd name="T38" fmla="*/ 334 w 366"/>
                    <a:gd name="T39" fmla="*/ 207 h 367"/>
                    <a:gd name="T40" fmla="*/ 311 w 366"/>
                    <a:gd name="T41" fmla="*/ 183 h 367"/>
                    <a:gd name="T42" fmla="*/ 291 w 366"/>
                    <a:gd name="T43" fmla="*/ 309 h 367"/>
                    <a:gd name="T44" fmla="*/ 276 w 366"/>
                    <a:gd name="T45" fmla="*/ 308 h 367"/>
                    <a:gd name="T46" fmla="*/ 189 w 366"/>
                    <a:gd name="T47" fmla="*/ 208 h 367"/>
                    <a:gd name="T48" fmla="*/ 183 w 366"/>
                    <a:gd name="T49" fmla="*/ 208 h 367"/>
                    <a:gd name="T50" fmla="*/ 158 w 366"/>
                    <a:gd name="T51" fmla="*/ 183 h 367"/>
                    <a:gd name="T52" fmla="*/ 183 w 366"/>
                    <a:gd name="T53" fmla="*/ 158 h 367"/>
                    <a:gd name="T54" fmla="*/ 191 w 366"/>
                    <a:gd name="T55" fmla="*/ 159 h 367"/>
                    <a:gd name="T56" fmla="*/ 261 w 366"/>
                    <a:gd name="T57" fmla="*/ 92 h 367"/>
                    <a:gd name="T58" fmla="*/ 277 w 366"/>
                    <a:gd name="T59" fmla="*/ 92 h 367"/>
                    <a:gd name="T60" fmla="*/ 277 w 366"/>
                    <a:gd name="T61" fmla="*/ 108 h 367"/>
                    <a:gd name="T62" fmla="*/ 207 w 366"/>
                    <a:gd name="T63" fmla="*/ 175 h 367"/>
                    <a:gd name="T64" fmla="*/ 208 w 366"/>
                    <a:gd name="T65" fmla="*/ 183 h 367"/>
                    <a:gd name="T66" fmla="*/ 206 w 366"/>
                    <a:gd name="T67" fmla="*/ 194 h 367"/>
                    <a:gd name="T68" fmla="*/ 293 w 366"/>
                    <a:gd name="T69" fmla="*/ 293 h 367"/>
                    <a:gd name="T70" fmla="*/ 291 w 366"/>
                    <a:gd name="T71" fmla="*/ 309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66" h="367">
                      <a:moveTo>
                        <a:pt x="311" y="183"/>
                      </a:moveTo>
                      <a:cubicBezTo>
                        <a:pt x="311" y="170"/>
                        <a:pt x="321" y="159"/>
                        <a:pt x="334" y="159"/>
                      </a:cubicBezTo>
                      <a:cubicBezTo>
                        <a:pt x="366" y="159"/>
                        <a:pt x="366" y="159"/>
                        <a:pt x="366" y="159"/>
                      </a:cubicBezTo>
                      <a:cubicBezTo>
                        <a:pt x="356" y="76"/>
                        <a:pt x="290" y="11"/>
                        <a:pt x="207" y="0"/>
                      </a:cubicBezTo>
                      <a:cubicBezTo>
                        <a:pt x="207" y="32"/>
                        <a:pt x="207" y="32"/>
                        <a:pt x="207" y="32"/>
                      </a:cubicBezTo>
                      <a:cubicBezTo>
                        <a:pt x="207" y="45"/>
                        <a:pt x="196" y="56"/>
                        <a:pt x="183" y="56"/>
                      </a:cubicBezTo>
                      <a:cubicBezTo>
                        <a:pt x="170" y="56"/>
                        <a:pt x="159" y="45"/>
                        <a:pt x="159" y="32"/>
                      </a:cubicBezTo>
                      <a:cubicBezTo>
                        <a:pt x="159" y="0"/>
                        <a:pt x="159" y="0"/>
                        <a:pt x="159" y="0"/>
                      </a:cubicBezTo>
                      <a:cubicBezTo>
                        <a:pt x="76" y="11"/>
                        <a:pt x="11" y="76"/>
                        <a:pt x="0" y="159"/>
                      </a:cubicBezTo>
                      <a:cubicBezTo>
                        <a:pt x="32" y="159"/>
                        <a:pt x="32" y="159"/>
                        <a:pt x="32" y="159"/>
                      </a:cubicBezTo>
                      <a:cubicBezTo>
                        <a:pt x="45" y="159"/>
                        <a:pt x="56" y="170"/>
                        <a:pt x="56" y="183"/>
                      </a:cubicBezTo>
                      <a:cubicBezTo>
                        <a:pt x="56" y="196"/>
                        <a:pt x="45" y="207"/>
                        <a:pt x="32" y="207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10" y="290"/>
                        <a:pt x="76" y="356"/>
                        <a:pt x="159" y="367"/>
                      </a:cubicBezTo>
                      <a:cubicBezTo>
                        <a:pt x="159" y="335"/>
                        <a:pt x="159" y="335"/>
                        <a:pt x="159" y="335"/>
                      </a:cubicBezTo>
                      <a:cubicBezTo>
                        <a:pt x="159" y="321"/>
                        <a:pt x="170" y="311"/>
                        <a:pt x="183" y="311"/>
                      </a:cubicBezTo>
                      <a:cubicBezTo>
                        <a:pt x="196" y="311"/>
                        <a:pt x="207" y="321"/>
                        <a:pt x="207" y="335"/>
                      </a:cubicBezTo>
                      <a:cubicBezTo>
                        <a:pt x="207" y="367"/>
                        <a:pt x="207" y="367"/>
                        <a:pt x="207" y="367"/>
                      </a:cubicBezTo>
                      <a:cubicBezTo>
                        <a:pt x="290" y="356"/>
                        <a:pt x="356" y="290"/>
                        <a:pt x="366" y="207"/>
                      </a:cubicBezTo>
                      <a:cubicBezTo>
                        <a:pt x="334" y="207"/>
                        <a:pt x="334" y="207"/>
                        <a:pt x="334" y="207"/>
                      </a:cubicBezTo>
                      <a:cubicBezTo>
                        <a:pt x="321" y="207"/>
                        <a:pt x="311" y="196"/>
                        <a:pt x="311" y="183"/>
                      </a:cubicBezTo>
                      <a:close/>
                      <a:moveTo>
                        <a:pt x="291" y="309"/>
                      </a:moveTo>
                      <a:cubicBezTo>
                        <a:pt x="287" y="313"/>
                        <a:pt x="280" y="312"/>
                        <a:pt x="276" y="308"/>
                      </a:cubicBezTo>
                      <a:cubicBezTo>
                        <a:pt x="189" y="208"/>
                        <a:pt x="189" y="208"/>
                        <a:pt x="189" y="208"/>
                      </a:cubicBezTo>
                      <a:cubicBezTo>
                        <a:pt x="187" y="208"/>
                        <a:pt x="185" y="208"/>
                        <a:pt x="183" y="208"/>
                      </a:cubicBezTo>
                      <a:cubicBezTo>
                        <a:pt x="169" y="208"/>
                        <a:pt x="158" y="197"/>
                        <a:pt x="158" y="183"/>
                      </a:cubicBezTo>
                      <a:cubicBezTo>
                        <a:pt x="158" y="169"/>
                        <a:pt x="169" y="158"/>
                        <a:pt x="183" y="158"/>
                      </a:cubicBezTo>
                      <a:cubicBezTo>
                        <a:pt x="186" y="158"/>
                        <a:pt x="188" y="158"/>
                        <a:pt x="191" y="159"/>
                      </a:cubicBezTo>
                      <a:cubicBezTo>
                        <a:pt x="261" y="92"/>
                        <a:pt x="261" y="92"/>
                        <a:pt x="261" y="92"/>
                      </a:cubicBezTo>
                      <a:cubicBezTo>
                        <a:pt x="266" y="87"/>
                        <a:pt x="273" y="88"/>
                        <a:pt x="277" y="92"/>
                      </a:cubicBezTo>
                      <a:cubicBezTo>
                        <a:pt x="281" y="96"/>
                        <a:pt x="281" y="104"/>
                        <a:pt x="277" y="108"/>
                      </a:cubicBezTo>
                      <a:cubicBezTo>
                        <a:pt x="207" y="175"/>
                        <a:pt x="207" y="175"/>
                        <a:pt x="207" y="175"/>
                      </a:cubicBezTo>
                      <a:cubicBezTo>
                        <a:pt x="208" y="177"/>
                        <a:pt x="208" y="180"/>
                        <a:pt x="208" y="183"/>
                      </a:cubicBezTo>
                      <a:cubicBezTo>
                        <a:pt x="208" y="187"/>
                        <a:pt x="208" y="190"/>
                        <a:pt x="206" y="194"/>
                      </a:cubicBezTo>
                      <a:cubicBezTo>
                        <a:pt x="293" y="293"/>
                        <a:pt x="293" y="293"/>
                        <a:pt x="293" y="293"/>
                      </a:cubicBezTo>
                      <a:cubicBezTo>
                        <a:pt x="297" y="298"/>
                        <a:pt x="296" y="305"/>
                        <a:pt x="291" y="3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72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35F1EB81-AA67-4439-9682-DA02398B6DA0}"/>
                  </a:ext>
                </a:extLst>
              </p:cNvPr>
              <p:cNvGrpSpPr/>
              <p:nvPr/>
            </p:nvGrpSpPr>
            <p:grpSpPr>
              <a:xfrm>
                <a:off x="6476522" y="2980047"/>
                <a:ext cx="1746228" cy="1506985"/>
                <a:chOff x="6693447" y="2962390"/>
                <a:chExt cx="1477650" cy="1275204"/>
              </a:xfrm>
              <a:grpFill/>
            </p:grpSpPr>
            <p:sp>
              <p:nvSpPr>
                <p:cNvPr id="43" name="Freeform 30">
                  <a:extLst>
                    <a:ext uri="{FF2B5EF4-FFF2-40B4-BE49-F238E27FC236}">
                      <a16:creationId xmlns:a16="http://schemas.microsoft.com/office/drawing/2014/main" id="{0C7AD044-CF7D-4515-9D9B-C9072BF56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3447" y="2962390"/>
                  <a:ext cx="1187141" cy="1275204"/>
                </a:xfrm>
                <a:custGeom>
                  <a:avLst/>
                  <a:gdLst>
                    <a:gd name="T0" fmla="*/ 415 w 437"/>
                    <a:gd name="T1" fmla="*/ 365 h 470"/>
                    <a:gd name="T2" fmla="*/ 388 w 437"/>
                    <a:gd name="T3" fmla="*/ 336 h 470"/>
                    <a:gd name="T4" fmla="*/ 307 w 437"/>
                    <a:gd name="T5" fmla="*/ 291 h 470"/>
                    <a:gd name="T6" fmla="*/ 273 w 437"/>
                    <a:gd name="T7" fmla="*/ 257 h 470"/>
                    <a:gd name="T8" fmla="*/ 262 w 437"/>
                    <a:gd name="T9" fmla="*/ 240 h 470"/>
                    <a:gd name="T10" fmla="*/ 288 w 437"/>
                    <a:gd name="T11" fmla="*/ 200 h 470"/>
                    <a:gd name="T12" fmla="*/ 294 w 437"/>
                    <a:gd name="T13" fmla="*/ 186 h 470"/>
                    <a:gd name="T14" fmla="*/ 297 w 437"/>
                    <a:gd name="T15" fmla="*/ 147 h 470"/>
                    <a:gd name="T16" fmla="*/ 285 w 437"/>
                    <a:gd name="T17" fmla="*/ 57 h 470"/>
                    <a:gd name="T18" fmla="*/ 280 w 437"/>
                    <a:gd name="T19" fmla="*/ 52 h 470"/>
                    <a:gd name="T20" fmla="*/ 261 w 437"/>
                    <a:gd name="T21" fmla="*/ 37 h 470"/>
                    <a:gd name="T22" fmla="*/ 155 w 437"/>
                    <a:gd name="T23" fmla="*/ 50 h 470"/>
                    <a:gd name="T24" fmla="*/ 139 w 437"/>
                    <a:gd name="T25" fmla="*/ 141 h 470"/>
                    <a:gd name="T26" fmla="*/ 142 w 437"/>
                    <a:gd name="T27" fmla="*/ 180 h 470"/>
                    <a:gd name="T28" fmla="*/ 150 w 437"/>
                    <a:gd name="T29" fmla="*/ 196 h 470"/>
                    <a:gd name="T30" fmla="*/ 153 w 437"/>
                    <a:gd name="T31" fmla="*/ 202 h 470"/>
                    <a:gd name="T32" fmla="*/ 155 w 437"/>
                    <a:gd name="T33" fmla="*/ 201 h 470"/>
                    <a:gd name="T34" fmla="*/ 178 w 437"/>
                    <a:gd name="T35" fmla="*/ 239 h 470"/>
                    <a:gd name="T36" fmla="*/ 159 w 437"/>
                    <a:gd name="T37" fmla="*/ 256 h 470"/>
                    <a:gd name="T38" fmla="*/ 129 w 437"/>
                    <a:gd name="T39" fmla="*/ 291 h 470"/>
                    <a:gd name="T40" fmla="*/ 48 w 437"/>
                    <a:gd name="T41" fmla="*/ 336 h 470"/>
                    <a:gd name="T42" fmla="*/ 21 w 437"/>
                    <a:gd name="T43" fmla="*/ 365 h 470"/>
                    <a:gd name="T44" fmla="*/ 0 w 437"/>
                    <a:gd name="T45" fmla="*/ 452 h 470"/>
                    <a:gd name="T46" fmla="*/ 0 w 437"/>
                    <a:gd name="T47" fmla="*/ 470 h 470"/>
                    <a:gd name="T48" fmla="*/ 437 w 437"/>
                    <a:gd name="T49" fmla="*/ 470 h 470"/>
                    <a:gd name="T50" fmla="*/ 437 w 437"/>
                    <a:gd name="T51" fmla="*/ 452 h 470"/>
                    <a:gd name="T52" fmla="*/ 415 w 437"/>
                    <a:gd name="T53" fmla="*/ 365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37" h="470">
                      <a:moveTo>
                        <a:pt x="415" y="365"/>
                      </a:moveTo>
                      <a:cubicBezTo>
                        <a:pt x="415" y="365"/>
                        <a:pt x="422" y="351"/>
                        <a:pt x="388" y="336"/>
                      </a:cubicBezTo>
                      <a:cubicBezTo>
                        <a:pt x="307" y="291"/>
                        <a:pt x="307" y="291"/>
                        <a:pt x="307" y="291"/>
                      </a:cubicBezTo>
                      <a:cubicBezTo>
                        <a:pt x="273" y="257"/>
                        <a:pt x="273" y="257"/>
                        <a:pt x="273" y="257"/>
                      </a:cubicBezTo>
                      <a:cubicBezTo>
                        <a:pt x="256" y="249"/>
                        <a:pt x="246" y="252"/>
                        <a:pt x="262" y="240"/>
                      </a:cubicBezTo>
                      <a:cubicBezTo>
                        <a:pt x="273" y="230"/>
                        <a:pt x="282" y="217"/>
                        <a:pt x="288" y="200"/>
                      </a:cubicBezTo>
                      <a:cubicBezTo>
                        <a:pt x="289" y="198"/>
                        <a:pt x="291" y="194"/>
                        <a:pt x="294" y="186"/>
                      </a:cubicBezTo>
                      <a:cubicBezTo>
                        <a:pt x="294" y="186"/>
                        <a:pt x="325" y="148"/>
                        <a:pt x="297" y="147"/>
                      </a:cubicBezTo>
                      <a:cubicBezTo>
                        <a:pt x="297" y="147"/>
                        <a:pt x="326" y="96"/>
                        <a:pt x="285" y="57"/>
                      </a:cubicBezTo>
                      <a:cubicBezTo>
                        <a:pt x="285" y="57"/>
                        <a:pt x="283" y="55"/>
                        <a:pt x="280" y="52"/>
                      </a:cubicBezTo>
                      <a:cubicBezTo>
                        <a:pt x="271" y="42"/>
                        <a:pt x="261" y="37"/>
                        <a:pt x="261" y="37"/>
                      </a:cubicBezTo>
                      <a:cubicBezTo>
                        <a:pt x="203" y="0"/>
                        <a:pt x="155" y="50"/>
                        <a:pt x="155" y="50"/>
                      </a:cubicBezTo>
                      <a:cubicBezTo>
                        <a:pt x="113" y="88"/>
                        <a:pt x="139" y="141"/>
                        <a:pt x="139" y="141"/>
                      </a:cubicBezTo>
                      <a:cubicBezTo>
                        <a:pt x="112" y="141"/>
                        <a:pt x="142" y="180"/>
                        <a:pt x="142" y="180"/>
                      </a:cubicBezTo>
                      <a:cubicBezTo>
                        <a:pt x="146" y="197"/>
                        <a:pt x="150" y="196"/>
                        <a:pt x="150" y="196"/>
                      </a:cubicBezTo>
                      <a:cubicBezTo>
                        <a:pt x="151" y="196"/>
                        <a:pt x="152" y="198"/>
                        <a:pt x="153" y="202"/>
                      </a:cubicBezTo>
                      <a:cubicBezTo>
                        <a:pt x="154" y="202"/>
                        <a:pt x="154" y="202"/>
                        <a:pt x="155" y="201"/>
                      </a:cubicBezTo>
                      <a:cubicBezTo>
                        <a:pt x="160" y="217"/>
                        <a:pt x="168" y="230"/>
                        <a:pt x="178" y="239"/>
                      </a:cubicBezTo>
                      <a:cubicBezTo>
                        <a:pt x="187" y="251"/>
                        <a:pt x="163" y="252"/>
                        <a:pt x="159" y="256"/>
                      </a:cubicBezTo>
                      <a:cubicBezTo>
                        <a:pt x="156" y="259"/>
                        <a:pt x="129" y="291"/>
                        <a:pt x="129" y="291"/>
                      </a:cubicBezTo>
                      <a:cubicBezTo>
                        <a:pt x="48" y="336"/>
                        <a:pt x="48" y="336"/>
                        <a:pt x="48" y="336"/>
                      </a:cubicBezTo>
                      <a:cubicBezTo>
                        <a:pt x="15" y="351"/>
                        <a:pt x="21" y="365"/>
                        <a:pt x="21" y="365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0" y="470"/>
                        <a:pt x="0" y="470"/>
                        <a:pt x="0" y="470"/>
                      </a:cubicBezTo>
                      <a:cubicBezTo>
                        <a:pt x="437" y="470"/>
                        <a:pt x="437" y="470"/>
                        <a:pt x="437" y="470"/>
                      </a:cubicBezTo>
                      <a:cubicBezTo>
                        <a:pt x="437" y="452"/>
                        <a:pt x="437" y="452"/>
                        <a:pt x="437" y="452"/>
                      </a:cubicBezTo>
                      <a:lnTo>
                        <a:pt x="415" y="3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72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ADB92472-8ABB-404B-9198-FA2B79A8CC54}"/>
                    </a:ext>
                  </a:extLst>
                </p:cNvPr>
                <p:cNvGrpSpPr/>
                <p:nvPr/>
              </p:nvGrpSpPr>
              <p:grpSpPr>
                <a:xfrm>
                  <a:off x="7494317" y="3247037"/>
                  <a:ext cx="676780" cy="679143"/>
                  <a:chOff x="2366788" y="4261799"/>
                  <a:chExt cx="334814" cy="335983"/>
                </a:xfrm>
                <a:grpFill/>
              </p:grpSpPr>
              <p:sp>
                <p:nvSpPr>
                  <p:cNvPr id="45" name="Freeform 11">
                    <a:extLst>
                      <a:ext uri="{FF2B5EF4-FFF2-40B4-BE49-F238E27FC236}">
                        <a16:creationId xmlns:a16="http://schemas.microsoft.com/office/drawing/2014/main" id="{D8B4F765-15FD-4927-B338-1A3615393A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60156" y="4567370"/>
                    <a:ext cx="148079" cy="17016"/>
                  </a:xfrm>
                  <a:custGeom>
                    <a:avLst/>
                    <a:gdLst>
                      <a:gd name="T0" fmla="*/ 2147483647 w 140"/>
                      <a:gd name="T1" fmla="*/ 0 h 16"/>
                      <a:gd name="T2" fmla="*/ 2147483647 w 140"/>
                      <a:gd name="T3" fmla="*/ 0 h 16"/>
                      <a:gd name="T4" fmla="*/ 2147483647 w 140"/>
                      <a:gd name="T5" fmla="*/ 2147483647 h 16"/>
                      <a:gd name="T6" fmla="*/ 0 w 140"/>
                      <a:gd name="T7" fmla="*/ 2147483647 h 16"/>
                      <a:gd name="T8" fmla="*/ 0 w 140"/>
                      <a:gd name="T9" fmla="*/ 2147483647 h 16"/>
                      <a:gd name="T10" fmla="*/ 2147483647 w 140"/>
                      <a:gd name="T11" fmla="*/ 2147483647 h 16"/>
                      <a:gd name="T12" fmla="*/ 2147483647 w 140"/>
                      <a:gd name="T13" fmla="*/ 2147483647 h 16"/>
                      <a:gd name="T14" fmla="*/ 2147483647 w 140"/>
                      <a:gd name="T15" fmla="*/ 2147483647 h 16"/>
                      <a:gd name="T16" fmla="*/ 2147483647 w 140"/>
                      <a:gd name="T17" fmla="*/ 0 h 1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40"/>
                      <a:gd name="T28" fmla="*/ 0 h 16"/>
                      <a:gd name="T29" fmla="*/ 140 w 140"/>
                      <a:gd name="T30" fmla="*/ 16 h 1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40" h="16">
                        <a:moveTo>
                          <a:pt x="105" y="0"/>
                        </a:moveTo>
                        <a:cubicBezTo>
                          <a:pt x="35" y="0"/>
                          <a:pt x="35" y="0"/>
                          <a:pt x="35" y="0"/>
                        </a:cubicBezTo>
                        <a:cubicBezTo>
                          <a:pt x="34" y="3"/>
                          <a:pt x="31" y="6"/>
                          <a:pt x="25" y="8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40" y="16"/>
                          <a:pt x="140" y="16"/>
                          <a:pt x="140" y="16"/>
                        </a:cubicBezTo>
                        <a:cubicBezTo>
                          <a:pt x="140" y="15"/>
                          <a:pt x="140" y="15"/>
                          <a:pt x="140" y="15"/>
                        </a:cubicBezTo>
                        <a:cubicBezTo>
                          <a:pt x="140" y="15"/>
                          <a:pt x="140" y="15"/>
                          <a:pt x="115" y="8"/>
                        </a:cubicBezTo>
                        <a:cubicBezTo>
                          <a:pt x="110" y="6"/>
                          <a:pt x="106" y="3"/>
                          <a:pt x="10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 sz="1333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Rectangle 12">
                    <a:extLst>
                      <a:ext uri="{FF2B5EF4-FFF2-40B4-BE49-F238E27FC236}">
                        <a16:creationId xmlns:a16="http://schemas.microsoft.com/office/drawing/2014/main" id="{5C8C6AAB-24A3-4FA0-8BC4-4BB0567F8B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60156" y="4588369"/>
                    <a:ext cx="148079" cy="94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zh-CN" sz="1333">
                      <a:latin typeface="微软雅黑" panose="020B0503020204020204" pitchFamily="34" charset="-122"/>
                      <a:ea typeface="微软雅黑" panose="020B0503020204020204" pitchFamily="34" charset="-122"/>
                      <a:sym typeface="宋体" panose="02010600030101010101" pitchFamily="2" charset="-122"/>
                    </a:endParaRPr>
                  </a:p>
                </p:txBody>
              </p:sp>
              <p:sp>
                <p:nvSpPr>
                  <p:cNvPr id="47" name="Freeform 13">
                    <a:extLst>
                      <a:ext uri="{FF2B5EF4-FFF2-40B4-BE49-F238E27FC236}">
                        <a16:creationId xmlns:a16="http://schemas.microsoft.com/office/drawing/2014/main" id="{6AE6FC52-67F9-46A2-AA8E-21EFA168B3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86585" y="4535872"/>
                    <a:ext cx="95219" cy="26068"/>
                  </a:xfrm>
                  <a:custGeom>
                    <a:avLst/>
                    <a:gdLst>
                      <a:gd name="T0" fmla="*/ 2147483647 w 90"/>
                      <a:gd name="T1" fmla="*/ 2147483647 h 25"/>
                      <a:gd name="T2" fmla="*/ 2147483647 w 90"/>
                      <a:gd name="T3" fmla="*/ 0 h 25"/>
                      <a:gd name="T4" fmla="*/ 0 w 90"/>
                      <a:gd name="T5" fmla="*/ 0 h 25"/>
                      <a:gd name="T6" fmla="*/ 2147483647 w 90"/>
                      <a:gd name="T7" fmla="*/ 2147483647 h 25"/>
                      <a:gd name="T8" fmla="*/ 2147483647 w 90"/>
                      <a:gd name="T9" fmla="*/ 2147483647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0"/>
                      <a:gd name="T16" fmla="*/ 0 h 25"/>
                      <a:gd name="T17" fmla="*/ 90 w 90"/>
                      <a:gd name="T18" fmla="*/ 25 h 2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0" h="25">
                        <a:moveTo>
                          <a:pt x="79" y="25"/>
                        </a:moveTo>
                        <a:cubicBezTo>
                          <a:pt x="79" y="14"/>
                          <a:pt x="90" y="0"/>
                          <a:pt x="9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2" y="14"/>
                          <a:pt x="11" y="25"/>
                        </a:cubicBezTo>
                        <a:lnTo>
                          <a:pt x="79" y="2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 sz="1333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8" name="Freeform 14">
                    <a:extLst>
                      <a:ext uri="{FF2B5EF4-FFF2-40B4-BE49-F238E27FC236}">
                        <a16:creationId xmlns:a16="http://schemas.microsoft.com/office/drawing/2014/main" id="{C531B5B4-D9EF-4452-9E22-1C2DD2FD9B4F}"/>
                      </a:ext>
                    </a:extLst>
                  </p:cNvPr>
                  <p:cNvSpPr>
                    <a:spLocks noEditPoints="1" noChangeArrowheads="1"/>
                  </p:cNvSpPr>
                  <p:nvPr/>
                </p:nvSpPr>
                <p:spPr bwMode="auto">
                  <a:xfrm>
                    <a:off x="2366788" y="4261799"/>
                    <a:ext cx="334814" cy="267556"/>
                  </a:xfrm>
                  <a:custGeom>
                    <a:avLst/>
                    <a:gdLst>
                      <a:gd name="T0" fmla="*/ 2147483647 w 378"/>
                      <a:gd name="T1" fmla="*/ 0 h 253"/>
                      <a:gd name="T2" fmla="*/ 2147483647 w 378"/>
                      <a:gd name="T3" fmla="*/ 0 h 253"/>
                      <a:gd name="T4" fmla="*/ 0 w 378"/>
                      <a:gd name="T5" fmla="*/ 2147483647 h 253"/>
                      <a:gd name="T6" fmla="*/ 0 w 378"/>
                      <a:gd name="T7" fmla="*/ 2147483647 h 253"/>
                      <a:gd name="T8" fmla="*/ 2147483647 w 378"/>
                      <a:gd name="T9" fmla="*/ 2147483647 h 253"/>
                      <a:gd name="T10" fmla="*/ 2147483647 w 378"/>
                      <a:gd name="T11" fmla="*/ 2147483647 h 253"/>
                      <a:gd name="T12" fmla="*/ 2147483647 w 378"/>
                      <a:gd name="T13" fmla="*/ 2147483647 h 253"/>
                      <a:gd name="T14" fmla="*/ 2147483647 w 378"/>
                      <a:gd name="T15" fmla="*/ 2147483647 h 253"/>
                      <a:gd name="T16" fmla="*/ 2147483647 w 378"/>
                      <a:gd name="T17" fmla="*/ 0 h 253"/>
                      <a:gd name="T18" fmla="*/ 2147483647 w 378"/>
                      <a:gd name="T19" fmla="*/ 2147483647 h 253"/>
                      <a:gd name="T20" fmla="*/ 2147483647 w 378"/>
                      <a:gd name="T21" fmla="*/ 2147483647 h 253"/>
                      <a:gd name="T22" fmla="*/ 2147483647 w 378"/>
                      <a:gd name="T23" fmla="*/ 2147483647 h 253"/>
                      <a:gd name="T24" fmla="*/ 2147483647 w 378"/>
                      <a:gd name="T25" fmla="*/ 2147483647 h 253"/>
                      <a:gd name="T26" fmla="*/ 2147483647 w 378"/>
                      <a:gd name="T27" fmla="*/ 2147483647 h 253"/>
                      <a:gd name="T28" fmla="*/ 2147483647 w 378"/>
                      <a:gd name="T29" fmla="*/ 2147483647 h 253"/>
                      <a:gd name="T30" fmla="*/ 2147483647 w 378"/>
                      <a:gd name="T31" fmla="*/ 2147483647 h 253"/>
                      <a:gd name="T32" fmla="*/ 2147483647 w 378"/>
                      <a:gd name="T33" fmla="*/ 2147483647 h 253"/>
                      <a:gd name="T34" fmla="*/ 2147483647 w 378"/>
                      <a:gd name="T35" fmla="*/ 2147483647 h 25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378"/>
                      <a:gd name="T55" fmla="*/ 0 h 253"/>
                      <a:gd name="T56" fmla="*/ 378 w 378"/>
                      <a:gd name="T57" fmla="*/ 253 h 25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378" h="253">
                        <a:moveTo>
                          <a:pt x="367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241"/>
                          <a:pt x="0" y="241"/>
                          <a:pt x="0" y="241"/>
                        </a:cubicBezTo>
                        <a:cubicBezTo>
                          <a:pt x="0" y="248"/>
                          <a:pt x="6" y="253"/>
                          <a:pt x="12" y="253"/>
                        </a:cubicBezTo>
                        <a:cubicBezTo>
                          <a:pt x="367" y="253"/>
                          <a:pt x="367" y="253"/>
                          <a:pt x="367" y="253"/>
                        </a:cubicBezTo>
                        <a:cubicBezTo>
                          <a:pt x="373" y="253"/>
                          <a:pt x="378" y="248"/>
                          <a:pt x="378" y="241"/>
                        </a:cubicBezTo>
                        <a:cubicBezTo>
                          <a:pt x="378" y="12"/>
                          <a:pt x="378" y="12"/>
                          <a:pt x="378" y="12"/>
                        </a:cubicBezTo>
                        <a:cubicBezTo>
                          <a:pt x="378" y="5"/>
                          <a:pt x="373" y="0"/>
                          <a:pt x="367" y="0"/>
                        </a:cubicBezTo>
                        <a:close/>
                        <a:moveTo>
                          <a:pt x="369" y="220"/>
                        </a:moveTo>
                        <a:cubicBezTo>
                          <a:pt x="369" y="221"/>
                          <a:pt x="368" y="222"/>
                          <a:pt x="367" y="222"/>
                        </a:cubicBezTo>
                        <a:cubicBezTo>
                          <a:pt x="13" y="222"/>
                          <a:pt x="13" y="222"/>
                          <a:pt x="13" y="222"/>
                        </a:cubicBezTo>
                        <a:cubicBezTo>
                          <a:pt x="13" y="222"/>
                          <a:pt x="12" y="221"/>
                          <a:pt x="12" y="220"/>
                        </a:cubicBezTo>
                        <a:cubicBezTo>
                          <a:pt x="12" y="13"/>
                          <a:pt x="12" y="13"/>
                          <a:pt x="12" y="13"/>
                        </a:cubicBezTo>
                        <a:cubicBezTo>
                          <a:pt x="12" y="12"/>
                          <a:pt x="13" y="11"/>
                          <a:pt x="13" y="11"/>
                        </a:cubicBezTo>
                        <a:cubicBezTo>
                          <a:pt x="367" y="11"/>
                          <a:pt x="367" y="11"/>
                          <a:pt x="367" y="11"/>
                        </a:cubicBezTo>
                        <a:cubicBezTo>
                          <a:pt x="368" y="11"/>
                          <a:pt x="369" y="12"/>
                          <a:pt x="369" y="13"/>
                        </a:cubicBezTo>
                        <a:lnTo>
                          <a:pt x="369" y="2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 sz="1333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FE2A69B-3EE7-4808-A1A7-7F3D8C6A252E}"/>
                </a:ext>
              </a:extLst>
            </p:cNvPr>
            <p:cNvSpPr/>
            <p:nvPr/>
          </p:nvSpPr>
          <p:spPr>
            <a:xfrm>
              <a:off x="4148621" y="3766240"/>
              <a:ext cx="1310057" cy="6570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批量数据服务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平台主动推送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0F01F6E-4168-48AA-819E-07DE870FEF5A}"/>
                </a:ext>
              </a:extLst>
            </p:cNvPr>
            <p:cNvSpPr/>
            <p:nvPr/>
          </p:nvSpPr>
          <p:spPr>
            <a:xfrm>
              <a:off x="6075335" y="1755770"/>
              <a:ext cx="1318378" cy="6570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数据服务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开发者主动调用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FB6FDB6-945C-4899-A807-2BD3E8B23130}"/>
                </a:ext>
              </a:extLst>
            </p:cNvPr>
            <p:cNvSpPr/>
            <p:nvPr/>
          </p:nvSpPr>
          <p:spPr>
            <a:xfrm>
              <a:off x="436167" y="2756367"/>
              <a:ext cx="2816586" cy="1590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189" indent="-457189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开发者在线提交接受数据的目标源、周期</a:t>
              </a:r>
              <a:endParaRPr lang="en-US" altLang="zh-CN" sz="10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189" indent="-457189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平台定期推送数据至开发者库</a:t>
              </a:r>
              <a:endParaRPr lang="en-US" altLang="zh-CN" sz="10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189" indent="-457189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监控到推送任务异常可工单报障</a:t>
              </a:r>
              <a:endParaRPr lang="en-US" altLang="zh-CN" sz="10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189" indent="-457189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用量用尽或时间到期后续订</a:t>
              </a:r>
              <a:endParaRPr lang="en-US" altLang="zh-CN" sz="10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189" indent="-457189">
                <a:lnSpc>
                  <a:spcPct val="150000"/>
                </a:lnSpc>
                <a:buFont typeface="+mj-lt"/>
                <a:buAutoNum type="arabicPeriod"/>
              </a:pPr>
              <a:endParaRPr lang="en-US" altLang="zh-CN" sz="10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B44F96-D079-4934-A7AA-5E4FA13C75F1}"/>
                </a:ext>
              </a:extLst>
            </p:cNvPr>
            <p:cNvSpPr/>
            <p:nvPr/>
          </p:nvSpPr>
          <p:spPr>
            <a:xfrm>
              <a:off x="8404146" y="1755770"/>
              <a:ext cx="3291687" cy="1201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t"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适用</a:t>
              </a:r>
              <a:r>
                <a:rPr lang="zh-CN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标准化数据输入输出，支撑产品开发的场景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，开发者遵循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出入参数自主选择时间、数据量和数据，灵活性高</a:t>
              </a: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77739EE-B06F-4514-B9C6-B4A4B584E5BC}"/>
                </a:ext>
              </a:extLst>
            </p:cNvPr>
            <p:cNvSpPr/>
            <p:nvPr/>
          </p:nvSpPr>
          <p:spPr>
            <a:xfrm>
              <a:off x="8815194" y="2901244"/>
              <a:ext cx="2768823" cy="1078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189" indent="-457189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开发者直接订购数据套餐</a:t>
              </a:r>
              <a:endParaRPr lang="en-US" altLang="zh-CN" sz="10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189" indent="-457189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按照</a:t>
              </a:r>
              <a:r>
                <a:rPr lang="en-US" altLang="zh-CN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参数自由调用</a:t>
              </a:r>
              <a:endParaRPr lang="en-US" altLang="zh-CN" sz="10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189" indent="-457189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调用异常返回错误值可工单报障</a:t>
              </a:r>
              <a:endParaRPr lang="en-US" altLang="zh-CN" sz="10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189" indent="-457189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0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用量用尽或时间到期后续订</a:t>
              </a:r>
              <a:endParaRPr lang="en-US" altLang="zh-CN" sz="10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8ACD266-3B03-4DCA-AF22-22CB89C19BFE}"/>
                </a:ext>
              </a:extLst>
            </p:cNvPr>
            <p:cNvSpPr/>
            <p:nvPr/>
          </p:nvSpPr>
          <p:spPr>
            <a:xfrm>
              <a:off x="2145200" y="4652940"/>
              <a:ext cx="2003419" cy="287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批量数据服务调用明细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C969B02-DBF7-4D26-9A37-4D8118A9B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1318" y="5049353"/>
              <a:ext cx="3215209" cy="1828265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BD7D1CB2-80F0-4178-A160-C6C882F32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230"/>
            <a:stretch/>
          </p:blipFill>
          <p:spPr>
            <a:xfrm>
              <a:off x="9245511" y="5049353"/>
              <a:ext cx="3235155" cy="1828265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F736F71-6F83-49BA-BFF1-85500A7954C9}"/>
                </a:ext>
              </a:extLst>
            </p:cNvPr>
            <p:cNvSpPr/>
            <p:nvPr/>
          </p:nvSpPr>
          <p:spPr>
            <a:xfrm>
              <a:off x="7680344" y="4586602"/>
              <a:ext cx="2835406" cy="287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数据服务调用参数</a:t>
              </a:r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4F404A65-2F8D-46A9-B27C-6C6DCC969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33" y="4557652"/>
            <a:ext cx="4763920" cy="193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矩形 112">
            <a:extLst>
              <a:ext uri="{FF2B5EF4-FFF2-40B4-BE49-F238E27FC236}">
                <a16:creationId xmlns:a16="http://schemas.microsoft.com/office/drawing/2014/main" id="{D4F405B6-CAE1-304E-B924-D8D83953E106}"/>
              </a:ext>
            </a:extLst>
          </p:cNvPr>
          <p:cNvSpPr/>
          <p:nvPr/>
        </p:nvSpPr>
        <p:spPr bwMode="auto">
          <a:xfrm>
            <a:off x="2567608" y="1808219"/>
            <a:ext cx="2632512" cy="419392"/>
          </a:xfrm>
          <a:prstGeom prst="rect">
            <a:avLst/>
          </a:prstGeom>
          <a:noFill/>
          <a:ln>
            <a:noFill/>
          </a:ln>
        </p:spPr>
        <p:txBody>
          <a:bodyPr wrap="square" lIns="101580" tIns="50791" rIns="101580" bIns="50791">
            <a:spAutoFit/>
          </a:bodyPr>
          <a:lstStyle/>
          <a:p>
            <a:pPr defTabSz="1015965">
              <a:lnSpc>
                <a:spcPct val="150000"/>
              </a:lnSpc>
              <a:defRPr/>
            </a:pPr>
            <a:r>
              <a:rPr lang="zh-CN" altLang="en-US" sz="1556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多级组织管理</a:t>
            </a:r>
            <a:endParaRPr lang="en-US" altLang="zh-CN" sz="1556" b="1" dirty="0">
              <a:solidFill>
                <a:srgbClr val="0070C0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03042ED-9F13-D34C-99CC-4AD014E3F2C8}"/>
              </a:ext>
            </a:extLst>
          </p:cNvPr>
          <p:cNvSpPr/>
          <p:nvPr/>
        </p:nvSpPr>
        <p:spPr bwMode="auto">
          <a:xfrm>
            <a:off x="632878" y="1064502"/>
            <a:ext cx="10679572" cy="839641"/>
          </a:xfrm>
          <a:prstGeom prst="rect">
            <a:avLst/>
          </a:prstGeom>
          <a:noFill/>
          <a:ln w="12700">
            <a:noFill/>
            <a:prstDash val="solid"/>
            <a:bevel/>
            <a:headEnd/>
            <a:tailEnd/>
          </a:ln>
        </p:spPr>
        <p:txBody>
          <a:bodyPr lIns="108000" tIns="108000" rIns="108000" bIns="108000" rtlCol="0" anchor="t"/>
          <a:lstStyle/>
          <a:p>
            <a:pPr>
              <a:lnSpc>
                <a:spcPct val="150000"/>
              </a:lnSpc>
            </a:pPr>
            <a:r>
              <a:rPr lang="zh-CN" altLang="en-US" sz="1400" kern="100" dirty="0">
                <a:solidFill>
                  <a:prstClr val="black"/>
                </a:solidFill>
                <a:latin typeface=""/>
                <a:ea typeface="微软雅黑" panose="020B0503020204020204" pitchFamily="34" charset="-122"/>
                <a:cs typeface="Times New Roman" panose="02020603050405020304" pitchFamily="18" charset="0"/>
                <a:sym typeface=""/>
              </a:rPr>
              <a:t>数据云采用多租户模式为开发者提供计算资源和存储资源，开发者以租户为单位订购的资源与其他租户完全隔离，保障开发者在基础资源生产的安全性和稳定性</a:t>
            </a:r>
            <a:endParaRPr lang="en-US" altLang="zh-CN" sz="1400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A330034-9870-344C-8E3F-052D7C4657F6}"/>
              </a:ext>
            </a:extLst>
          </p:cNvPr>
          <p:cNvSpPr/>
          <p:nvPr/>
        </p:nvSpPr>
        <p:spPr bwMode="auto">
          <a:xfrm>
            <a:off x="8161112" y="1758236"/>
            <a:ext cx="2454137" cy="419392"/>
          </a:xfrm>
          <a:prstGeom prst="rect">
            <a:avLst/>
          </a:prstGeom>
          <a:noFill/>
          <a:ln>
            <a:noFill/>
          </a:ln>
        </p:spPr>
        <p:txBody>
          <a:bodyPr wrap="square" lIns="101580" tIns="50791" rIns="101580" bIns="50791">
            <a:spAutoFit/>
          </a:bodyPr>
          <a:lstStyle/>
          <a:p>
            <a:pPr defTabSz="1015965">
              <a:lnSpc>
                <a:spcPct val="150000"/>
              </a:lnSpc>
              <a:defRPr/>
            </a:pPr>
            <a:r>
              <a:rPr lang="zh-CN" altLang="en-US" sz="1556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租户资源保障</a:t>
            </a:r>
            <a:endParaRPr lang="en-US" altLang="zh-CN" sz="1556" b="1" dirty="0">
              <a:solidFill>
                <a:srgbClr val="0070C0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05" name="Rektangel 76">
            <a:extLst>
              <a:ext uri="{FF2B5EF4-FFF2-40B4-BE49-F238E27FC236}">
                <a16:creationId xmlns:a16="http://schemas.microsoft.com/office/drawing/2014/main" id="{47A4308B-BD89-6646-BC9A-7C8FA2782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486" y="5649470"/>
            <a:ext cx="11602615" cy="1173316"/>
          </a:xfrm>
          <a:prstGeom prst="rect">
            <a:avLst/>
          </a:prstGeom>
          <a:solidFill>
            <a:schemeClr val="bg1"/>
          </a:solidFill>
          <a:ln w="12700">
            <a:solidFill>
              <a:srgbClr val="92D050"/>
            </a:solidFill>
            <a:prstDash val="dash"/>
            <a:miter lim="800000"/>
            <a:headEnd/>
            <a:tailEnd/>
          </a:ln>
        </p:spPr>
        <p:txBody>
          <a:bodyPr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015965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多级租户模式：</a:t>
            </a:r>
            <a:endParaRPr lang="en-US" altLang="zh-CN" sz="1600" b="1" dirty="0">
              <a:solidFill>
                <a:srgbClr val="000000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marL="228594" indent="-228594" defTabSz="1015965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为各业务部门和分公司分配一、二级租户，业务部门和公司租户可根据自己的需求自行创建下级租户，划分资源给下级户。</a:t>
            </a:r>
            <a:endParaRPr lang="en-US" altLang="zh-CN" sz="1200" dirty="0">
              <a:solidFill>
                <a:srgbClr val="000000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indent="-228594">
              <a:lnSpc>
                <a:spcPct val="12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各级租户可自行对下级租户进行资源</a:t>
            </a:r>
            <a:r>
              <a:rPr lang="en-US" altLang="zh-CN" sz="1200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(CPU</a:t>
            </a:r>
            <a:r>
              <a:rPr lang="zh-CN" altLang="en-US" sz="1200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、内存、存储空间</a:t>
            </a:r>
            <a:r>
              <a:rPr lang="en-US" altLang="zh-CN" sz="1200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)</a:t>
            </a:r>
            <a:r>
              <a:rPr lang="zh-CN" altLang="en-US" sz="1200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配额管理</a:t>
            </a:r>
            <a:endParaRPr lang="en-US" altLang="zh-CN" sz="1200" dirty="0">
              <a:solidFill>
                <a:srgbClr val="000000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indent="-228594">
              <a:lnSpc>
                <a:spcPct val="120000"/>
              </a:lnSpc>
              <a:buFont typeface="+mj-lt"/>
              <a:buAutoNum type="arabicPeriod"/>
              <a:defRPr/>
            </a:pPr>
            <a:r>
              <a:rPr lang="zh-CN" altLang="en-US" sz="1200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各级租户只能看到自已的资源及作业状态，无法看到其他租户的资源及作业状态。</a:t>
            </a:r>
          </a:p>
        </p:txBody>
      </p:sp>
      <p:sp>
        <p:nvSpPr>
          <p:cNvPr id="81" name="TextBox 73">
            <a:extLst>
              <a:ext uri="{FF2B5EF4-FFF2-40B4-BE49-F238E27FC236}">
                <a16:creationId xmlns:a16="http://schemas.microsoft.com/office/drawing/2014/main" id="{BB60FF54-A44D-4EB5-93E9-A3705277A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7663" y="2595039"/>
            <a:ext cx="704712" cy="29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1221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租户</a:t>
            </a:r>
            <a:r>
              <a:rPr lang="en-US" altLang="zh-CN" sz="1221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A</a:t>
            </a:r>
            <a:endParaRPr lang="zh-CN" altLang="en-US" sz="1221" b="1" dirty="0">
              <a:solidFill>
                <a:srgbClr val="0070C0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82" name="TextBox 74">
            <a:extLst>
              <a:ext uri="{FF2B5EF4-FFF2-40B4-BE49-F238E27FC236}">
                <a16:creationId xmlns:a16="http://schemas.microsoft.com/office/drawing/2014/main" id="{CEEE94F6-C4BB-45BA-9725-3756DF89F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329" y="2589960"/>
            <a:ext cx="704712" cy="29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1221" b="1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租户</a:t>
            </a:r>
            <a:r>
              <a:rPr lang="en-US" altLang="zh-CN" sz="1221" b="1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B</a:t>
            </a:r>
            <a:endParaRPr lang="zh-CN" altLang="en-US" sz="1221" b="1">
              <a:solidFill>
                <a:srgbClr val="0070C0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83" name="TextBox 75">
            <a:extLst>
              <a:ext uri="{FF2B5EF4-FFF2-40B4-BE49-F238E27FC236}">
                <a16:creationId xmlns:a16="http://schemas.microsoft.com/office/drawing/2014/main" id="{6C221009-487C-4955-A65A-38C18C864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4405" y="2580454"/>
            <a:ext cx="704712" cy="29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1221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租户</a:t>
            </a:r>
            <a:r>
              <a:rPr lang="en-US" altLang="zh-CN" sz="1221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C</a:t>
            </a:r>
            <a:endParaRPr lang="zh-CN" altLang="en-US" sz="1221" b="1" dirty="0">
              <a:solidFill>
                <a:srgbClr val="0070C0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84" name="组合 41">
            <a:extLst>
              <a:ext uri="{FF2B5EF4-FFF2-40B4-BE49-F238E27FC236}">
                <a16:creationId xmlns:a16="http://schemas.microsoft.com/office/drawing/2014/main" id="{2004007F-A303-4B27-A370-29DC0FC958F2}"/>
              </a:ext>
            </a:extLst>
          </p:cNvPr>
          <p:cNvGrpSpPr>
            <a:grpSpLocks noChangeAspect="1"/>
          </p:cNvGrpSpPr>
          <p:nvPr/>
        </p:nvGrpSpPr>
        <p:grpSpPr>
          <a:xfrm>
            <a:off x="6893961" y="2530450"/>
            <a:ext cx="353449" cy="369543"/>
            <a:chOff x="8015288" y="1735138"/>
            <a:chExt cx="1295401" cy="1312862"/>
          </a:xfrm>
          <a:solidFill>
            <a:srgbClr val="0070C0"/>
          </a:solidFill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75EC57F9-9692-4456-9838-8B0A5A528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288" y="2030413"/>
              <a:ext cx="769938" cy="1017587"/>
            </a:xfrm>
            <a:custGeom>
              <a:avLst/>
              <a:gdLst>
                <a:gd name="T0" fmla="*/ 485 w 485"/>
                <a:gd name="T1" fmla="*/ 290 h 641"/>
                <a:gd name="T2" fmla="*/ 459 w 485"/>
                <a:gd name="T3" fmla="*/ 252 h 641"/>
                <a:gd name="T4" fmla="*/ 427 w 485"/>
                <a:gd name="T5" fmla="*/ 217 h 641"/>
                <a:gd name="T6" fmla="*/ 393 w 485"/>
                <a:gd name="T7" fmla="*/ 191 h 641"/>
                <a:gd name="T8" fmla="*/ 354 w 485"/>
                <a:gd name="T9" fmla="*/ 171 h 641"/>
                <a:gd name="T10" fmla="*/ 350 w 485"/>
                <a:gd name="T11" fmla="*/ 133 h 641"/>
                <a:gd name="T12" fmla="*/ 366 w 485"/>
                <a:gd name="T13" fmla="*/ 123 h 641"/>
                <a:gd name="T14" fmla="*/ 393 w 485"/>
                <a:gd name="T15" fmla="*/ 97 h 641"/>
                <a:gd name="T16" fmla="*/ 411 w 485"/>
                <a:gd name="T17" fmla="*/ 66 h 641"/>
                <a:gd name="T18" fmla="*/ 421 w 485"/>
                <a:gd name="T19" fmla="*/ 32 h 641"/>
                <a:gd name="T20" fmla="*/ 421 w 485"/>
                <a:gd name="T21" fmla="*/ 14 h 641"/>
                <a:gd name="T22" fmla="*/ 352 w 485"/>
                <a:gd name="T23" fmla="*/ 0 h 641"/>
                <a:gd name="T24" fmla="*/ 348 w 485"/>
                <a:gd name="T25" fmla="*/ 6 h 641"/>
                <a:gd name="T26" fmla="*/ 332 w 485"/>
                <a:gd name="T27" fmla="*/ 16 h 641"/>
                <a:gd name="T28" fmla="*/ 294 w 485"/>
                <a:gd name="T29" fmla="*/ 26 h 641"/>
                <a:gd name="T30" fmla="*/ 262 w 485"/>
                <a:gd name="T31" fmla="*/ 28 h 641"/>
                <a:gd name="T32" fmla="*/ 205 w 485"/>
                <a:gd name="T33" fmla="*/ 20 h 641"/>
                <a:gd name="T34" fmla="*/ 185 w 485"/>
                <a:gd name="T35" fmla="*/ 12 h 641"/>
                <a:gd name="T36" fmla="*/ 173 w 485"/>
                <a:gd name="T37" fmla="*/ 0 h 641"/>
                <a:gd name="T38" fmla="*/ 108 w 485"/>
                <a:gd name="T39" fmla="*/ 0 h 641"/>
                <a:gd name="T40" fmla="*/ 108 w 485"/>
                <a:gd name="T41" fmla="*/ 14 h 641"/>
                <a:gd name="T42" fmla="*/ 113 w 485"/>
                <a:gd name="T43" fmla="*/ 50 h 641"/>
                <a:gd name="T44" fmla="*/ 127 w 485"/>
                <a:gd name="T45" fmla="*/ 82 h 641"/>
                <a:gd name="T46" fmla="*/ 151 w 485"/>
                <a:gd name="T47" fmla="*/ 111 h 641"/>
                <a:gd name="T48" fmla="*/ 179 w 485"/>
                <a:gd name="T49" fmla="*/ 133 h 641"/>
                <a:gd name="T50" fmla="*/ 177 w 485"/>
                <a:gd name="T51" fmla="*/ 171 h 641"/>
                <a:gd name="T52" fmla="*/ 157 w 485"/>
                <a:gd name="T53" fmla="*/ 179 h 641"/>
                <a:gd name="T54" fmla="*/ 123 w 485"/>
                <a:gd name="T55" fmla="*/ 201 h 641"/>
                <a:gd name="T56" fmla="*/ 90 w 485"/>
                <a:gd name="T57" fmla="*/ 230 h 641"/>
                <a:gd name="T58" fmla="*/ 62 w 485"/>
                <a:gd name="T59" fmla="*/ 262 h 641"/>
                <a:gd name="T60" fmla="*/ 40 w 485"/>
                <a:gd name="T61" fmla="*/ 300 h 641"/>
                <a:gd name="T62" fmla="*/ 22 w 485"/>
                <a:gd name="T63" fmla="*/ 340 h 641"/>
                <a:gd name="T64" fmla="*/ 8 w 485"/>
                <a:gd name="T65" fmla="*/ 387 h 641"/>
                <a:gd name="T66" fmla="*/ 2 w 485"/>
                <a:gd name="T67" fmla="*/ 433 h 641"/>
                <a:gd name="T68" fmla="*/ 0 w 485"/>
                <a:gd name="T69" fmla="*/ 459 h 641"/>
                <a:gd name="T70" fmla="*/ 6 w 485"/>
                <a:gd name="T71" fmla="*/ 514 h 641"/>
                <a:gd name="T72" fmla="*/ 30 w 485"/>
                <a:gd name="T73" fmla="*/ 542 h 641"/>
                <a:gd name="T74" fmla="*/ 88 w 485"/>
                <a:gd name="T75" fmla="*/ 588 h 641"/>
                <a:gd name="T76" fmla="*/ 155 w 485"/>
                <a:gd name="T77" fmla="*/ 620 h 641"/>
                <a:gd name="T78" fmla="*/ 227 w 485"/>
                <a:gd name="T79" fmla="*/ 639 h 641"/>
                <a:gd name="T80" fmla="*/ 266 w 485"/>
                <a:gd name="T81" fmla="*/ 641 h 641"/>
                <a:gd name="T82" fmla="*/ 306 w 485"/>
                <a:gd name="T83" fmla="*/ 639 h 641"/>
                <a:gd name="T84" fmla="*/ 346 w 485"/>
                <a:gd name="T85" fmla="*/ 631 h 641"/>
                <a:gd name="T86" fmla="*/ 385 w 485"/>
                <a:gd name="T87" fmla="*/ 618 h 641"/>
                <a:gd name="T88" fmla="*/ 421 w 485"/>
                <a:gd name="T89" fmla="*/ 600 h 641"/>
                <a:gd name="T90" fmla="*/ 407 w 485"/>
                <a:gd name="T91" fmla="*/ 584 h 641"/>
                <a:gd name="T92" fmla="*/ 389 w 485"/>
                <a:gd name="T93" fmla="*/ 564 h 641"/>
                <a:gd name="T94" fmla="*/ 389 w 485"/>
                <a:gd name="T95" fmla="*/ 560 h 641"/>
                <a:gd name="T96" fmla="*/ 385 w 485"/>
                <a:gd name="T97" fmla="*/ 508 h 641"/>
                <a:gd name="T98" fmla="*/ 387 w 485"/>
                <a:gd name="T99" fmla="*/ 475 h 641"/>
                <a:gd name="T100" fmla="*/ 399 w 485"/>
                <a:gd name="T101" fmla="*/ 413 h 641"/>
                <a:gd name="T102" fmla="*/ 425 w 485"/>
                <a:gd name="T103" fmla="*/ 357 h 641"/>
                <a:gd name="T104" fmla="*/ 463 w 485"/>
                <a:gd name="T105" fmla="*/ 308 h 641"/>
                <a:gd name="T106" fmla="*/ 485 w 485"/>
                <a:gd name="T107" fmla="*/ 29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5" h="641">
                  <a:moveTo>
                    <a:pt x="485" y="290"/>
                  </a:moveTo>
                  <a:lnTo>
                    <a:pt x="485" y="290"/>
                  </a:lnTo>
                  <a:lnTo>
                    <a:pt x="471" y="270"/>
                  </a:lnTo>
                  <a:lnTo>
                    <a:pt x="459" y="252"/>
                  </a:lnTo>
                  <a:lnTo>
                    <a:pt x="443" y="234"/>
                  </a:lnTo>
                  <a:lnTo>
                    <a:pt x="427" y="217"/>
                  </a:lnTo>
                  <a:lnTo>
                    <a:pt x="411" y="203"/>
                  </a:lnTo>
                  <a:lnTo>
                    <a:pt x="393" y="191"/>
                  </a:lnTo>
                  <a:lnTo>
                    <a:pt x="372" y="181"/>
                  </a:lnTo>
                  <a:lnTo>
                    <a:pt x="354" y="171"/>
                  </a:lnTo>
                  <a:lnTo>
                    <a:pt x="314" y="155"/>
                  </a:lnTo>
                  <a:lnTo>
                    <a:pt x="350" y="133"/>
                  </a:lnTo>
                  <a:lnTo>
                    <a:pt x="350" y="133"/>
                  </a:lnTo>
                  <a:lnTo>
                    <a:pt x="366" y="123"/>
                  </a:lnTo>
                  <a:lnTo>
                    <a:pt x="380" y="111"/>
                  </a:lnTo>
                  <a:lnTo>
                    <a:pt x="393" y="97"/>
                  </a:lnTo>
                  <a:lnTo>
                    <a:pt x="403" y="82"/>
                  </a:lnTo>
                  <a:lnTo>
                    <a:pt x="411" y="66"/>
                  </a:lnTo>
                  <a:lnTo>
                    <a:pt x="417" y="50"/>
                  </a:lnTo>
                  <a:lnTo>
                    <a:pt x="421" y="32"/>
                  </a:lnTo>
                  <a:lnTo>
                    <a:pt x="421" y="14"/>
                  </a:lnTo>
                  <a:lnTo>
                    <a:pt x="421" y="14"/>
                  </a:lnTo>
                  <a:lnTo>
                    <a:pt x="421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48" y="6"/>
                  </a:lnTo>
                  <a:lnTo>
                    <a:pt x="340" y="12"/>
                  </a:lnTo>
                  <a:lnTo>
                    <a:pt x="332" y="16"/>
                  </a:lnTo>
                  <a:lnTo>
                    <a:pt x="320" y="20"/>
                  </a:lnTo>
                  <a:lnTo>
                    <a:pt x="294" y="26"/>
                  </a:lnTo>
                  <a:lnTo>
                    <a:pt x="262" y="28"/>
                  </a:lnTo>
                  <a:lnTo>
                    <a:pt x="262" y="28"/>
                  </a:lnTo>
                  <a:lnTo>
                    <a:pt x="231" y="26"/>
                  </a:lnTo>
                  <a:lnTo>
                    <a:pt x="205" y="20"/>
                  </a:lnTo>
                  <a:lnTo>
                    <a:pt x="193" y="16"/>
                  </a:lnTo>
                  <a:lnTo>
                    <a:pt x="185" y="12"/>
                  </a:lnTo>
                  <a:lnTo>
                    <a:pt x="177" y="6"/>
                  </a:lnTo>
                  <a:lnTo>
                    <a:pt x="173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10" y="32"/>
                  </a:lnTo>
                  <a:lnTo>
                    <a:pt x="113" y="50"/>
                  </a:lnTo>
                  <a:lnTo>
                    <a:pt x="119" y="66"/>
                  </a:lnTo>
                  <a:lnTo>
                    <a:pt x="127" y="82"/>
                  </a:lnTo>
                  <a:lnTo>
                    <a:pt x="139" y="97"/>
                  </a:lnTo>
                  <a:lnTo>
                    <a:pt x="151" y="111"/>
                  </a:lnTo>
                  <a:lnTo>
                    <a:pt x="163" y="123"/>
                  </a:lnTo>
                  <a:lnTo>
                    <a:pt x="179" y="133"/>
                  </a:lnTo>
                  <a:lnTo>
                    <a:pt x="215" y="155"/>
                  </a:lnTo>
                  <a:lnTo>
                    <a:pt x="177" y="171"/>
                  </a:lnTo>
                  <a:lnTo>
                    <a:pt x="177" y="171"/>
                  </a:lnTo>
                  <a:lnTo>
                    <a:pt x="157" y="179"/>
                  </a:lnTo>
                  <a:lnTo>
                    <a:pt x="141" y="189"/>
                  </a:lnTo>
                  <a:lnTo>
                    <a:pt x="123" y="201"/>
                  </a:lnTo>
                  <a:lnTo>
                    <a:pt x="106" y="215"/>
                  </a:lnTo>
                  <a:lnTo>
                    <a:pt x="90" y="230"/>
                  </a:lnTo>
                  <a:lnTo>
                    <a:pt x="76" y="246"/>
                  </a:lnTo>
                  <a:lnTo>
                    <a:pt x="62" y="262"/>
                  </a:lnTo>
                  <a:lnTo>
                    <a:pt x="50" y="280"/>
                  </a:lnTo>
                  <a:lnTo>
                    <a:pt x="40" y="300"/>
                  </a:lnTo>
                  <a:lnTo>
                    <a:pt x="30" y="320"/>
                  </a:lnTo>
                  <a:lnTo>
                    <a:pt x="22" y="340"/>
                  </a:lnTo>
                  <a:lnTo>
                    <a:pt x="14" y="363"/>
                  </a:lnTo>
                  <a:lnTo>
                    <a:pt x="8" y="387"/>
                  </a:lnTo>
                  <a:lnTo>
                    <a:pt x="4" y="409"/>
                  </a:lnTo>
                  <a:lnTo>
                    <a:pt x="2" y="433"/>
                  </a:lnTo>
                  <a:lnTo>
                    <a:pt x="0" y="459"/>
                  </a:lnTo>
                  <a:lnTo>
                    <a:pt x="0" y="459"/>
                  </a:lnTo>
                  <a:lnTo>
                    <a:pt x="2" y="485"/>
                  </a:lnTo>
                  <a:lnTo>
                    <a:pt x="6" y="514"/>
                  </a:lnTo>
                  <a:lnTo>
                    <a:pt x="6" y="514"/>
                  </a:lnTo>
                  <a:lnTo>
                    <a:pt x="30" y="542"/>
                  </a:lnTo>
                  <a:lnTo>
                    <a:pt x="58" y="566"/>
                  </a:lnTo>
                  <a:lnTo>
                    <a:pt x="88" y="588"/>
                  </a:lnTo>
                  <a:lnTo>
                    <a:pt x="121" y="606"/>
                  </a:lnTo>
                  <a:lnTo>
                    <a:pt x="155" y="620"/>
                  </a:lnTo>
                  <a:lnTo>
                    <a:pt x="189" y="633"/>
                  </a:lnTo>
                  <a:lnTo>
                    <a:pt x="227" y="639"/>
                  </a:lnTo>
                  <a:lnTo>
                    <a:pt x="266" y="641"/>
                  </a:lnTo>
                  <a:lnTo>
                    <a:pt x="266" y="641"/>
                  </a:lnTo>
                  <a:lnTo>
                    <a:pt x="286" y="641"/>
                  </a:lnTo>
                  <a:lnTo>
                    <a:pt x="306" y="639"/>
                  </a:lnTo>
                  <a:lnTo>
                    <a:pt x="326" y="635"/>
                  </a:lnTo>
                  <a:lnTo>
                    <a:pt x="346" y="631"/>
                  </a:lnTo>
                  <a:lnTo>
                    <a:pt x="366" y="625"/>
                  </a:lnTo>
                  <a:lnTo>
                    <a:pt x="385" y="618"/>
                  </a:lnTo>
                  <a:lnTo>
                    <a:pt x="403" y="610"/>
                  </a:lnTo>
                  <a:lnTo>
                    <a:pt x="421" y="600"/>
                  </a:lnTo>
                  <a:lnTo>
                    <a:pt x="421" y="600"/>
                  </a:lnTo>
                  <a:lnTo>
                    <a:pt x="407" y="584"/>
                  </a:lnTo>
                  <a:lnTo>
                    <a:pt x="393" y="568"/>
                  </a:lnTo>
                  <a:lnTo>
                    <a:pt x="389" y="564"/>
                  </a:lnTo>
                  <a:lnTo>
                    <a:pt x="389" y="560"/>
                  </a:lnTo>
                  <a:lnTo>
                    <a:pt x="389" y="560"/>
                  </a:lnTo>
                  <a:lnTo>
                    <a:pt x="385" y="534"/>
                  </a:lnTo>
                  <a:lnTo>
                    <a:pt x="385" y="508"/>
                  </a:lnTo>
                  <a:lnTo>
                    <a:pt x="385" y="508"/>
                  </a:lnTo>
                  <a:lnTo>
                    <a:pt x="387" y="475"/>
                  </a:lnTo>
                  <a:lnTo>
                    <a:pt x="391" y="443"/>
                  </a:lnTo>
                  <a:lnTo>
                    <a:pt x="399" y="413"/>
                  </a:lnTo>
                  <a:lnTo>
                    <a:pt x="411" y="383"/>
                  </a:lnTo>
                  <a:lnTo>
                    <a:pt x="425" y="357"/>
                  </a:lnTo>
                  <a:lnTo>
                    <a:pt x="443" y="332"/>
                  </a:lnTo>
                  <a:lnTo>
                    <a:pt x="463" y="308"/>
                  </a:lnTo>
                  <a:lnTo>
                    <a:pt x="485" y="290"/>
                  </a:lnTo>
                  <a:lnTo>
                    <a:pt x="485" y="29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8FC46EE9-A303-42C6-A006-4C7442FD3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4988" y="1735138"/>
              <a:ext cx="557213" cy="298450"/>
            </a:xfrm>
            <a:custGeom>
              <a:avLst/>
              <a:gdLst>
                <a:gd name="T0" fmla="*/ 176 w 351"/>
                <a:gd name="T1" fmla="*/ 0 h 188"/>
                <a:gd name="T2" fmla="*/ 141 w 351"/>
                <a:gd name="T3" fmla="*/ 5 h 188"/>
                <a:gd name="T4" fmla="*/ 109 w 351"/>
                <a:gd name="T5" fmla="*/ 15 h 188"/>
                <a:gd name="T6" fmla="*/ 81 w 351"/>
                <a:gd name="T7" fmla="*/ 29 h 188"/>
                <a:gd name="T8" fmla="*/ 55 w 351"/>
                <a:gd name="T9" fmla="*/ 49 h 188"/>
                <a:gd name="T10" fmla="*/ 35 w 351"/>
                <a:gd name="T11" fmla="*/ 71 h 188"/>
                <a:gd name="T12" fmla="*/ 16 w 351"/>
                <a:gd name="T13" fmla="*/ 99 h 188"/>
                <a:gd name="T14" fmla="*/ 6 w 351"/>
                <a:gd name="T15" fmla="*/ 129 h 188"/>
                <a:gd name="T16" fmla="*/ 0 w 351"/>
                <a:gd name="T17" fmla="*/ 160 h 188"/>
                <a:gd name="T18" fmla="*/ 85 w 351"/>
                <a:gd name="T19" fmla="*/ 160 h 188"/>
                <a:gd name="T20" fmla="*/ 91 w 351"/>
                <a:gd name="T21" fmla="*/ 166 h 188"/>
                <a:gd name="T22" fmla="*/ 107 w 351"/>
                <a:gd name="T23" fmla="*/ 176 h 188"/>
                <a:gd name="T24" fmla="*/ 143 w 351"/>
                <a:gd name="T25" fmla="*/ 186 h 188"/>
                <a:gd name="T26" fmla="*/ 176 w 351"/>
                <a:gd name="T27" fmla="*/ 188 h 188"/>
                <a:gd name="T28" fmla="*/ 234 w 351"/>
                <a:gd name="T29" fmla="*/ 180 h 188"/>
                <a:gd name="T30" fmla="*/ 254 w 351"/>
                <a:gd name="T31" fmla="*/ 172 h 188"/>
                <a:gd name="T32" fmla="*/ 266 w 351"/>
                <a:gd name="T33" fmla="*/ 160 h 188"/>
                <a:gd name="T34" fmla="*/ 351 w 351"/>
                <a:gd name="T35" fmla="*/ 160 h 188"/>
                <a:gd name="T36" fmla="*/ 349 w 351"/>
                <a:gd name="T37" fmla="*/ 144 h 188"/>
                <a:gd name="T38" fmla="*/ 341 w 351"/>
                <a:gd name="T39" fmla="*/ 113 h 188"/>
                <a:gd name="T40" fmla="*/ 327 w 351"/>
                <a:gd name="T41" fmla="*/ 85 h 188"/>
                <a:gd name="T42" fmla="*/ 307 w 351"/>
                <a:gd name="T43" fmla="*/ 59 h 188"/>
                <a:gd name="T44" fmla="*/ 282 w 351"/>
                <a:gd name="T45" fmla="*/ 37 h 188"/>
                <a:gd name="T46" fmla="*/ 256 w 351"/>
                <a:gd name="T47" fmla="*/ 21 h 188"/>
                <a:gd name="T48" fmla="*/ 226 w 351"/>
                <a:gd name="T49" fmla="*/ 9 h 188"/>
                <a:gd name="T50" fmla="*/ 194 w 351"/>
                <a:gd name="T51" fmla="*/ 3 h 188"/>
                <a:gd name="T52" fmla="*/ 176 w 351"/>
                <a:gd name="T53" fmla="*/ 0 h 188"/>
                <a:gd name="T54" fmla="*/ 176 w 351"/>
                <a:gd name="T55" fmla="*/ 131 h 188"/>
                <a:gd name="T56" fmla="*/ 164 w 351"/>
                <a:gd name="T57" fmla="*/ 129 h 188"/>
                <a:gd name="T58" fmla="*/ 147 w 351"/>
                <a:gd name="T59" fmla="*/ 113 h 188"/>
                <a:gd name="T60" fmla="*/ 145 w 351"/>
                <a:gd name="T61" fmla="*/ 101 h 188"/>
                <a:gd name="T62" fmla="*/ 145 w 351"/>
                <a:gd name="T63" fmla="*/ 95 h 188"/>
                <a:gd name="T64" fmla="*/ 153 w 351"/>
                <a:gd name="T65" fmla="*/ 79 h 188"/>
                <a:gd name="T66" fmla="*/ 170 w 351"/>
                <a:gd name="T67" fmla="*/ 71 h 188"/>
                <a:gd name="T68" fmla="*/ 176 w 351"/>
                <a:gd name="T69" fmla="*/ 71 h 188"/>
                <a:gd name="T70" fmla="*/ 188 w 351"/>
                <a:gd name="T71" fmla="*/ 73 h 188"/>
                <a:gd name="T72" fmla="*/ 204 w 351"/>
                <a:gd name="T73" fmla="*/ 89 h 188"/>
                <a:gd name="T74" fmla="*/ 206 w 351"/>
                <a:gd name="T75" fmla="*/ 101 h 188"/>
                <a:gd name="T76" fmla="*/ 206 w 351"/>
                <a:gd name="T77" fmla="*/ 107 h 188"/>
                <a:gd name="T78" fmla="*/ 198 w 351"/>
                <a:gd name="T79" fmla="*/ 123 h 188"/>
                <a:gd name="T80" fmla="*/ 182 w 351"/>
                <a:gd name="T81" fmla="*/ 131 h 188"/>
                <a:gd name="T82" fmla="*/ 176 w 351"/>
                <a:gd name="T83" fmla="*/ 13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1" h="188">
                  <a:moveTo>
                    <a:pt x="176" y="0"/>
                  </a:moveTo>
                  <a:lnTo>
                    <a:pt x="176" y="0"/>
                  </a:lnTo>
                  <a:lnTo>
                    <a:pt x="157" y="3"/>
                  </a:lnTo>
                  <a:lnTo>
                    <a:pt x="141" y="5"/>
                  </a:lnTo>
                  <a:lnTo>
                    <a:pt x="125" y="9"/>
                  </a:lnTo>
                  <a:lnTo>
                    <a:pt x="109" y="15"/>
                  </a:lnTo>
                  <a:lnTo>
                    <a:pt x="95" y="21"/>
                  </a:lnTo>
                  <a:lnTo>
                    <a:pt x="81" y="29"/>
                  </a:lnTo>
                  <a:lnTo>
                    <a:pt x="69" y="37"/>
                  </a:lnTo>
                  <a:lnTo>
                    <a:pt x="55" y="49"/>
                  </a:lnTo>
                  <a:lnTo>
                    <a:pt x="45" y="59"/>
                  </a:lnTo>
                  <a:lnTo>
                    <a:pt x="35" y="71"/>
                  </a:lnTo>
                  <a:lnTo>
                    <a:pt x="25" y="85"/>
                  </a:lnTo>
                  <a:lnTo>
                    <a:pt x="16" y="99"/>
                  </a:lnTo>
                  <a:lnTo>
                    <a:pt x="10" y="113"/>
                  </a:lnTo>
                  <a:lnTo>
                    <a:pt x="6" y="129"/>
                  </a:lnTo>
                  <a:lnTo>
                    <a:pt x="2" y="144"/>
                  </a:lnTo>
                  <a:lnTo>
                    <a:pt x="0" y="160"/>
                  </a:lnTo>
                  <a:lnTo>
                    <a:pt x="22" y="160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91" y="166"/>
                  </a:lnTo>
                  <a:lnTo>
                    <a:pt x="97" y="172"/>
                  </a:lnTo>
                  <a:lnTo>
                    <a:pt x="107" y="176"/>
                  </a:lnTo>
                  <a:lnTo>
                    <a:pt x="117" y="180"/>
                  </a:lnTo>
                  <a:lnTo>
                    <a:pt x="143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206" y="186"/>
                  </a:lnTo>
                  <a:lnTo>
                    <a:pt x="234" y="180"/>
                  </a:lnTo>
                  <a:lnTo>
                    <a:pt x="244" y="176"/>
                  </a:lnTo>
                  <a:lnTo>
                    <a:pt x="254" y="172"/>
                  </a:lnTo>
                  <a:lnTo>
                    <a:pt x="260" y="166"/>
                  </a:lnTo>
                  <a:lnTo>
                    <a:pt x="266" y="160"/>
                  </a:lnTo>
                  <a:lnTo>
                    <a:pt x="335" y="160"/>
                  </a:lnTo>
                  <a:lnTo>
                    <a:pt x="351" y="160"/>
                  </a:lnTo>
                  <a:lnTo>
                    <a:pt x="351" y="160"/>
                  </a:lnTo>
                  <a:lnTo>
                    <a:pt x="349" y="144"/>
                  </a:lnTo>
                  <a:lnTo>
                    <a:pt x="345" y="129"/>
                  </a:lnTo>
                  <a:lnTo>
                    <a:pt x="341" y="113"/>
                  </a:lnTo>
                  <a:lnTo>
                    <a:pt x="333" y="99"/>
                  </a:lnTo>
                  <a:lnTo>
                    <a:pt x="327" y="85"/>
                  </a:lnTo>
                  <a:lnTo>
                    <a:pt x="317" y="71"/>
                  </a:lnTo>
                  <a:lnTo>
                    <a:pt x="307" y="59"/>
                  </a:lnTo>
                  <a:lnTo>
                    <a:pt x="294" y="49"/>
                  </a:lnTo>
                  <a:lnTo>
                    <a:pt x="282" y="37"/>
                  </a:lnTo>
                  <a:lnTo>
                    <a:pt x="270" y="29"/>
                  </a:lnTo>
                  <a:lnTo>
                    <a:pt x="256" y="21"/>
                  </a:lnTo>
                  <a:lnTo>
                    <a:pt x="242" y="15"/>
                  </a:lnTo>
                  <a:lnTo>
                    <a:pt x="226" y="9"/>
                  </a:lnTo>
                  <a:lnTo>
                    <a:pt x="210" y="5"/>
                  </a:lnTo>
                  <a:lnTo>
                    <a:pt x="194" y="3"/>
                  </a:lnTo>
                  <a:lnTo>
                    <a:pt x="176" y="0"/>
                  </a:lnTo>
                  <a:lnTo>
                    <a:pt x="176" y="0"/>
                  </a:lnTo>
                  <a:close/>
                  <a:moveTo>
                    <a:pt x="176" y="131"/>
                  </a:moveTo>
                  <a:lnTo>
                    <a:pt x="176" y="131"/>
                  </a:lnTo>
                  <a:lnTo>
                    <a:pt x="170" y="131"/>
                  </a:lnTo>
                  <a:lnTo>
                    <a:pt x="164" y="129"/>
                  </a:lnTo>
                  <a:lnTo>
                    <a:pt x="153" y="123"/>
                  </a:lnTo>
                  <a:lnTo>
                    <a:pt x="147" y="113"/>
                  </a:lnTo>
                  <a:lnTo>
                    <a:pt x="145" y="107"/>
                  </a:lnTo>
                  <a:lnTo>
                    <a:pt x="145" y="101"/>
                  </a:lnTo>
                  <a:lnTo>
                    <a:pt x="145" y="101"/>
                  </a:lnTo>
                  <a:lnTo>
                    <a:pt x="145" y="95"/>
                  </a:lnTo>
                  <a:lnTo>
                    <a:pt x="147" y="89"/>
                  </a:lnTo>
                  <a:lnTo>
                    <a:pt x="153" y="79"/>
                  </a:lnTo>
                  <a:lnTo>
                    <a:pt x="164" y="73"/>
                  </a:lnTo>
                  <a:lnTo>
                    <a:pt x="170" y="71"/>
                  </a:lnTo>
                  <a:lnTo>
                    <a:pt x="176" y="71"/>
                  </a:lnTo>
                  <a:lnTo>
                    <a:pt x="176" y="71"/>
                  </a:lnTo>
                  <a:lnTo>
                    <a:pt x="182" y="71"/>
                  </a:lnTo>
                  <a:lnTo>
                    <a:pt x="188" y="73"/>
                  </a:lnTo>
                  <a:lnTo>
                    <a:pt x="198" y="79"/>
                  </a:lnTo>
                  <a:lnTo>
                    <a:pt x="204" y="89"/>
                  </a:lnTo>
                  <a:lnTo>
                    <a:pt x="206" y="95"/>
                  </a:lnTo>
                  <a:lnTo>
                    <a:pt x="206" y="101"/>
                  </a:lnTo>
                  <a:lnTo>
                    <a:pt x="206" y="101"/>
                  </a:lnTo>
                  <a:lnTo>
                    <a:pt x="206" y="107"/>
                  </a:lnTo>
                  <a:lnTo>
                    <a:pt x="204" y="113"/>
                  </a:lnTo>
                  <a:lnTo>
                    <a:pt x="198" y="123"/>
                  </a:lnTo>
                  <a:lnTo>
                    <a:pt x="188" y="129"/>
                  </a:lnTo>
                  <a:lnTo>
                    <a:pt x="182" y="131"/>
                  </a:lnTo>
                  <a:lnTo>
                    <a:pt x="176" y="131"/>
                  </a:lnTo>
                  <a:lnTo>
                    <a:pt x="176" y="131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3C377A95-0376-4464-9956-CF8E5D02E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1" y="2295525"/>
              <a:ext cx="604838" cy="733425"/>
            </a:xfrm>
            <a:custGeom>
              <a:avLst/>
              <a:gdLst>
                <a:gd name="T0" fmla="*/ 226 w 381"/>
                <a:gd name="T1" fmla="*/ 111 h 462"/>
                <a:gd name="T2" fmla="*/ 252 w 381"/>
                <a:gd name="T3" fmla="*/ 95 h 462"/>
                <a:gd name="T4" fmla="*/ 274 w 381"/>
                <a:gd name="T5" fmla="*/ 79 h 462"/>
                <a:gd name="T6" fmla="*/ 290 w 381"/>
                <a:gd name="T7" fmla="*/ 59 h 462"/>
                <a:gd name="T8" fmla="*/ 300 w 381"/>
                <a:gd name="T9" fmla="*/ 36 h 462"/>
                <a:gd name="T10" fmla="*/ 304 w 381"/>
                <a:gd name="T11" fmla="*/ 10 h 462"/>
                <a:gd name="T12" fmla="*/ 302 w 381"/>
                <a:gd name="T13" fmla="*/ 0 h 462"/>
                <a:gd name="T14" fmla="*/ 254 w 381"/>
                <a:gd name="T15" fmla="*/ 0 h 462"/>
                <a:gd name="T16" fmla="*/ 250 w 381"/>
                <a:gd name="T17" fmla="*/ 4 h 462"/>
                <a:gd name="T18" fmla="*/ 232 w 381"/>
                <a:gd name="T19" fmla="*/ 14 h 462"/>
                <a:gd name="T20" fmla="*/ 191 w 381"/>
                <a:gd name="T21" fmla="*/ 20 h 462"/>
                <a:gd name="T22" fmla="*/ 169 w 381"/>
                <a:gd name="T23" fmla="*/ 18 h 462"/>
                <a:gd name="T24" fmla="*/ 137 w 381"/>
                <a:gd name="T25" fmla="*/ 8 h 462"/>
                <a:gd name="T26" fmla="*/ 127 w 381"/>
                <a:gd name="T27" fmla="*/ 0 h 462"/>
                <a:gd name="T28" fmla="*/ 78 w 381"/>
                <a:gd name="T29" fmla="*/ 0 h 462"/>
                <a:gd name="T30" fmla="*/ 78 w 381"/>
                <a:gd name="T31" fmla="*/ 10 h 462"/>
                <a:gd name="T32" fmla="*/ 78 w 381"/>
                <a:gd name="T33" fmla="*/ 22 h 462"/>
                <a:gd name="T34" fmla="*/ 84 w 381"/>
                <a:gd name="T35" fmla="*/ 48 h 462"/>
                <a:gd name="T36" fmla="*/ 99 w 381"/>
                <a:gd name="T37" fmla="*/ 71 h 462"/>
                <a:gd name="T38" fmla="*/ 117 w 381"/>
                <a:gd name="T39" fmla="*/ 89 h 462"/>
                <a:gd name="T40" fmla="*/ 155 w 381"/>
                <a:gd name="T41" fmla="*/ 111 h 462"/>
                <a:gd name="T42" fmla="*/ 127 w 381"/>
                <a:gd name="T43" fmla="*/ 123 h 462"/>
                <a:gd name="T44" fmla="*/ 101 w 381"/>
                <a:gd name="T45" fmla="*/ 137 h 462"/>
                <a:gd name="T46" fmla="*/ 54 w 381"/>
                <a:gd name="T47" fmla="*/ 175 h 462"/>
                <a:gd name="T48" fmla="*/ 20 w 381"/>
                <a:gd name="T49" fmla="*/ 230 h 462"/>
                <a:gd name="T50" fmla="*/ 2 w 381"/>
                <a:gd name="T51" fmla="*/ 294 h 462"/>
                <a:gd name="T52" fmla="*/ 0 w 381"/>
                <a:gd name="T53" fmla="*/ 331 h 462"/>
                <a:gd name="T54" fmla="*/ 0 w 381"/>
                <a:gd name="T55" fmla="*/ 349 h 462"/>
                <a:gd name="T56" fmla="*/ 4 w 381"/>
                <a:gd name="T57" fmla="*/ 369 h 462"/>
                <a:gd name="T58" fmla="*/ 42 w 381"/>
                <a:gd name="T59" fmla="*/ 407 h 462"/>
                <a:gd name="T60" fmla="*/ 87 w 381"/>
                <a:gd name="T61" fmla="*/ 435 h 462"/>
                <a:gd name="T62" fmla="*/ 137 w 381"/>
                <a:gd name="T63" fmla="*/ 453 h 462"/>
                <a:gd name="T64" fmla="*/ 191 w 381"/>
                <a:gd name="T65" fmla="*/ 462 h 462"/>
                <a:gd name="T66" fmla="*/ 191 w 381"/>
                <a:gd name="T67" fmla="*/ 462 h 462"/>
                <a:gd name="T68" fmla="*/ 217 w 381"/>
                <a:gd name="T69" fmla="*/ 460 h 462"/>
                <a:gd name="T70" fmla="*/ 270 w 381"/>
                <a:gd name="T71" fmla="*/ 445 h 462"/>
                <a:gd name="T72" fmla="*/ 318 w 381"/>
                <a:gd name="T73" fmla="*/ 423 h 462"/>
                <a:gd name="T74" fmla="*/ 361 w 381"/>
                <a:gd name="T75" fmla="*/ 389 h 462"/>
                <a:gd name="T76" fmla="*/ 379 w 381"/>
                <a:gd name="T77" fmla="*/ 369 h 462"/>
                <a:gd name="T78" fmla="*/ 381 w 381"/>
                <a:gd name="T79" fmla="*/ 331 h 462"/>
                <a:gd name="T80" fmla="*/ 381 w 381"/>
                <a:gd name="T81" fmla="*/ 312 h 462"/>
                <a:gd name="T82" fmla="*/ 371 w 381"/>
                <a:gd name="T83" fmla="*/ 260 h 462"/>
                <a:gd name="T84" fmla="*/ 344 w 381"/>
                <a:gd name="T85" fmla="*/ 202 h 462"/>
                <a:gd name="T86" fmla="*/ 304 w 381"/>
                <a:gd name="T87" fmla="*/ 155 h 462"/>
                <a:gd name="T88" fmla="*/ 268 w 381"/>
                <a:gd name="T89" fmla="*/ 129 h 462"/>
                <a:gd name="T90" fmla="*/ 254 w 381"/>
                <a:gd name="T91" fmla="*/ 12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1" h="462">
                  <a:moveTo>
                    <a:pt x="254" y="123"/>
                  </a:moveTo>
                  <a:lnTo>
                    <a:pt x="226" y="111"/>
                  </a:lnTo>
                  <a:lnTo>
                    <a:pt x="252" y="95"/>
                  </a:lnTo>
                  <a:lnTo>
                    <a:pt x="252" y="95"/>
                  </a:lnTo>
                  <a:lnTo>
                    <a:pt x="264" y="89"/>
                  </a:lnTo>
                  <a:lnTo>
                    <a:pt x="274" y="79"/>
                  </a:lnTo>
                  <a:lnTo>
                    <a:pt x="282" y="71"/>
                  </a:lnTo>
                  <a:lnTo>
                    <a:pt x="290" y="59"/>
                  </a:lnTo>
                  <a:lnTo>
                    <a:pt x="296" y="48"/>
                  </a:lnTo>
                  <a:lnTo>
                    <a:pt x="300" y="36"/>
                  </a:lnTo>
                  <a:lnTo>
                    <a:pt x="302" y="22"/>
                  </a:lnTo>
                  <a:lnTo>
                    <a:pt x="304" y="10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50" y="4"/>
                  </a:lnTo>
                  <a:lnTo>
                    <a:pt x="246" y="8"/>
                  </a:lnTo>
                  <a:lnTo>
                    <a:pt x="232" y="14"/>
                  </a:lnTo>
                  <a:lnTo>
                    <a:pt x="211" y="18"/>
                  </a:lnTo>
                  <a:lnTo>
                    <a:pt x="191" y="20"/>
                  </a:lnTo>
                  <a:lnTo>
                    <a:pt x="191" y="20"/>
                  </a:lnTo>
                  <a:lnTo>
                    <a:pt x="169" y="18"/>
                  </a:lnTo>
                  <a:lnTo>
                    <a:pt x="151" y="14"/>
                  </a:lnTo>
                  <a:lnTo>
                    <a:pt x="137" y="8"/>
                  </a:lnTo>
                  <a:lnTo>
                    <a:pt x="131" y="4"/>
                  </a:lnTo>
                  <a:lnTo>
                    <a:pt x="127" y="0"/>
                  </a:lnTo>
                  <a:lnTo>
                    <a:pt x="125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22"/>
                  </a:lnTo>
                  <a:lnTo>
                    <a:pt x="80" y="36"/>
                  </a:lnTo>
                  <a:lnTo>
                    <a:pt x="84" y="48"/>
                  </a:lnTo>
                  <a:lnTo>
                    <a:pt x="91" y="59"/>
                  </a:lnTo>
                  <a:lnTo>
                    <a:pt x="99" y="71"/>
                  </a:lnTo>
                  <a:lnTo>
                    <a:pt x="107" y="79"/>
                  </a:lnTo>
                  <a:lnTo>
                    <a:pt x="117" y="89"/>
                  </a:lnTo>
                  <a:lnTo>
                    <a:pt x="129" y="95"/>
                  </a:lnTo>
                  <a:lnTo>
                    <a:pt x="155" y="111"/>
                  </a:lnTo>
                  <a:lnTo>
                    <a:pt x="127" y="123"/>
                  </a:lnTo>
                  <a:lnTo>
                    <a:pt x="127" y="123"/>
                  </a:lnTo>
                  <a:lnTo>
                    <a:pt x="113" y="129"/>
                  </a:lnTo>
                  <a:lnTo>
                    <a:pt x="101" y="137"/>
                  </a:lnTo>
                  <a:lnTo>
                    <a:pt x="76" y="155"/>
                  </a:lnTo>
                  <a:lnTo>
                    <a:pt x="54" y="175"/>
                  </a:lnTo>
                  <a:lnTo>
                    <a:pt x="36" y="202"/>
                  </a:lnTo>
                  <a:lnTo>
                    <a:pt x="20" y="230"/>
                  </a:lnTo>
                  <a:lnTo>
                    <a:pt x="10" y="260"/>
                  </a:lnTo>
                  <a:lnTo>
                    <a:pt x="2" y="294"/>
                  </a:lnTo>
                  <a:lnTo>
                    <a:pt x="0" y="312"/>
                  </a:lnTo>
                  <a:lnTo>
                    <a:pt x="0" y="331"/>
                  </a:lnTo>
                  <a:lnTo>
                    <a:pt x="0" y="331"/>
                  </a:lnTo>
                  <a:lnTo>
                    <a:pt x="0" y="349"/>
                  </a:lnTo>
                  <a:lnTo>
                    <a:pt x="4" y="369"/>
                  </a:lnTo>
                  <a:lnTo>
                    <a:pt x="4" y="369"/>
                  </a:lnTo>
                  <a:lnTo>
                    <a:pt x="22" y="389"/>
                  </a:lnTo>
                  <a:lnTo>
                    <a:pt x="42" y="407"/>
                  </a:lnTo>
                  <a:lnTo>
                    <a:pt x="62" y="423"/>
                  </a:lnTo>
                  <a:lnTo>
                    <a:pt x="87" y="435"/>
                  </a:lnTo>
                  <a:lnTo>
                    <a:pt x="111" y="445"/>
                  </a:lnTo>
                  <a:lnTo>
                    <a:pt x="137" y="453"/>
                  </a:lnTo>
                  <a:lnTo>
                    <a:pt x="163" y="46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217" y="460"/>
                  </a:lnTo>
                  <a:lnTo>
                    <a:pt x="246" y="453"/>
                  </a:lnTo>
                  <a:lnTo>
                    <a:pt x="270" y="445"/>
                  </a:lnTo>
                  <a:lnTo>
                    <a:pt x="294" y="435"/>
                  </a:lnTo>
                  <a:lnTo>
                    <a:pt x="318" y="423"/>
                  </a:lnTo>
                  <a:lnTo>
                    <a:pt x="340" y="407"/>
                  </a:lnTo>
                  <a:lnTo>
                    <a:pt x="361" y="389"/>
                  </a:lnTo>
                  <a:lnTo>
                    <a:pt x="379" y="369"/>
                  </a:lnTo>
                  <a:lnTo>
                    <a:pt x="379" y="369"/>
                  </a:lnTo>
                  <a:lnTo>
                    <a:pt x="381" y="349"/>
                  </a:lnTo>
                  <a:lnTo>
                    <a:pt x="381" y="331"/>
                  </a:lnTo>
                  <a:lnTo>
                    <a:pt x="381" y="331"/>
                  </a:lnTo>
                  <a:lnTo>
                    <a:pt x="381" y="312"/>
                  </a:lnTo>
                  <a:lnTo>
                    <a:pt x="379" y="294"/>
                  </a:lnTo>
                  <a:lnTo>
                    <a:pt x="371" y="260"/>
                  </a:lnTo>
                  <a:lnTo>
                    <a:pt x="361" y="230"/>
                  </a:lnTo>
                  <a:lnTo>
                    <a:pt x="344" y="202"/>
                  </a:lnTo>
                  <a:lnTo>
                    <a:pt x="326" y="175"/>
                  </a:lnTo>
                  <a:lnTo>
                    <a:pt x="304" y="155"/>
                  </a:lnTo>
                  <a:lnTo>
                    <a:pt x="280" y="137"/>
                  </a:lnTo>
                  <a:lnTo>
                    <a:pt x="268" y="129"/>
                  </a:lnTo>
                  <a:lnTo>
                    <a:pt x="254" y="123"/>
                  </a:lnTo>
                  <a:lnTo>
                    <a:pt x="254" y="123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25ABB794-364B-4C33-9982-A47FC84F0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4276" y="2071688"/>
              <a:ext cx="403225" cy="214312"/>
            </a:xfrm>
            <a:custGeom>
              <a:avLst/>
              <a:gdLst>
                <a:gd name="T0" fmla="*/ 127 w 254"/>
                <a:gd name="T1" fmla="*/ 0 h 135"/>
                <a:gd name="T2" fmla="*/ 127 w 254"/>
                <a:gd name="T3" fmla="*/ 0 h 135"/>
                <a:gd name="T4" fmla="*/ 103 w 254"/>
                <a:gd name="T5" fmla="*/ 2 h 135"/>
                <a:gd name="T6" fmla="*/ 81 w 254"/>
                <a:gd name="T7" fmla="*/ 10 h 135"/>
                <a:gd name="T8" fmla="*/ 59 w 254"/>
                <a:gd name="T9" fmla="*/ 20 h 135"/>
                <a:gd name="T10" fmla="*/ 41 w 254"/>
                <a:gd name="T11" fmla="*/ 34 h 135"/>
                <a:gd name="T12" fmla="*/ 27 w 254"/>
                <a:gd name="T13" fmla="*/ 50 h 135"/>
                <a:gd name="T14" fmla="*/ 14 w 254"/>
                <a:gd name="T15" fmla="*/ 71 h 135"/>
                <a:gd name="T16" fmla="*/ 4 w 254"/>
                <a:gd name="T17" fmla="*/ 93 h 135"/>
                <a:gd name="T18" fmla="*/ 0 w 254"/>
                <a:gd name="T19" fmla="*/ 115 h 135"/>
                <a:gd name="T20" fmla="*/ 16 w 254"/>
                <a:gd name="T21" fmla="*/ 115 h 135"/>
                <a:gd name="T22" fmla="*/ 63 w 254"/>
                <a:gd name="T23" fmla="*/ 115 h 135"/>
                <a:gd name="T24" fmla="*/ 63 w 254"/>
                <a:gd name="T25" fmla="*/ 115 h 135"/>
                <a:gd name="T26" fmla="*/ 67 w 254"/>
                <a:gd name="T27" fmla="*/ 119 h 135"/>
                <a:gd name="T28" fmla="*/ 71 w 254"/>
                <a:gd name="T29" fmla="*/ 123 h 135"/>
                <a:gd name="T30" fmla="*/ 85 w 254"/>
                <a:gd name="T31" fmla="*/ 129 h 135"/>
                <a:gd name="T32" fmla="*/ 105 w 254"/>
                <a:gd name="T33" fmla="*/ 133 h 135"/>
                <a:gd name="T34" fmla="*/ 127 w 254"/>
                <a:gd name="T35" fmla="*/ 135 h 135"/>
                <a:gd name="T36" fmla="*/ 127 w 254"/>
                <a:gd name="T37" fmla="*/ 135 h 135"/>
                <a:gd name="T38" fmla="*/ 149 w 254"/>
                <a:gd name="T39" fmla="*/ 133 h 135"/>
                <a:gd name="T40" fmla="*/ 170 w 254"/>
                <a:gd name="T41" fmla="*/ 129 h 135"/>
                <a:gd name="T42" fmla="*/ 184 w 254"/>
                <a:gd name="T43" fmla="*/ 123 h 135"/>
                <a:gd name="T44" fmla="*/ 188 w 254"/>
                <a:gd name="T45" fmla="*/ 119 h 135"/>
                <a:gd name="T46" fmla="*/ 192 w 254"/>
                <a:gd name="T47" fmla="*/ 115 h 135"/>
                <a:gd name="T48" fmla="*/ 242 w 254"/>
                <a:gd name="T49" fmla="*/ 115 h 135"/>
                <a:gd name="T50" fmla="*/ 254 w 254"/>
                <a:gd name="T51" fmla="*/ 115 h 135"/>
                <a:gd name="T52" fmla="*/ 254 w 254"/>
                <a:gd name="T53" fmla="*/ 115 h 135"/>
                <a:gd name="T54" fmla="*/ 250 w 254"/>
                <a:gd name="T55" fmla="*/ 93 h 135"/>
                <a:gd name="T56" fmla="*/ 240 w 254"/>
                <a:gd name="T57" fmla="*/ 71 h 135"/>
                <a:gd name="T58" fmla="*/ 228 w 254"/>
                <a:gd name="T59" fmla="*/ 50 h 135"/>
                <a:gd name="T60" fmla="*/ 214 w 254"/>
                <a:gd name="T61" fmla="*/ 34 h 135"/>
                <a:gd name="T62" fmla="*/ 196 w 254"/>
                <a:gd name="T63" fmla="*/ 20 h 135"/>
                <a:gd name="T64" fmla="*/ 174 w 254"/>
                <a:gd name="T65" fmla="*/ 10 h 135"/>
                <a:gd name="T66" fmla="*/ 151 w 254"/>
                <a:gd name="T67" fmla="*/ 2 h 135"/>
                <a:gd name="T68" fmla="*/ 127 w 254"/>
                <a:gd name="T69" fmla="*/ 0 h 135"/>
                <a:gd name="T70" fmla="*/ 127 w 254"/>
                <a:gd name="T71" fmla="*/ 0 h 135"/>
                <a:gd name="T72" fmla="*/ 127 w 254"/>
                <a:gd name="T73" fmla="*/ 95 h 135"/>
                <a:gd name="T74" fmla="*/ 127 w 254"/>
                <a:gd name="T75" fmla="*/ 95 h 135"/>
                <a:gd name="T76" fmla="*/ 119 w 254"/>
                <a:gd name="T77" fmla="*/ 93 h 135"/>
                <a:gd name="T78" fmla="*/ 111 w 254"/>
                <a:gd name="T79" fmla="*/ 89 h 135"/>
                <a:gd name="T80" fmla="*/ 107 w 254"/>
                <a:gd name="T81" fmla="*/ 81 h 135"/>
                <a:gd name="T82" fmla="*/ 105 w 254"/>
                <a:gd name="T83" fmla="*/ 73 h 135"/>
                <a:gd name="T84" fmla="*/ 105 w 254"/>
                <a:gd name="T85" fmla="*/ 73 h 135"/>
                <a:gd name="T86" fmla="*/ 107 w 254"/>
                <a:gd name="T87" fmla="*/ 65 h 135"/>
                <a:gd name="T88" fmla="*/ 111 w 254"/>
                <a:gd name="T89" fmla="*/ 56 h 135"/>
                <a:gd name="T90" fmla="*/ 119 w 254"/>
                <a:gd name="T91" fmla="*/ 52 h 135"/>
                <a:gd name="T92" fmla="*/ 127 w 254"/>
                <a:gd name="T93" fmla="*/ 50 h 135"/>
                <a:gd name="T94" fmla="*/ 127 w 254"/>
                <a:gd name="T95" fmla="*/ 50 h 135"/>
                <a:gd name="T96" fmla="*/ 135 w 254"/>
                <a:gd name="T97" fmla="*/ 52 h 135"/>
                <a:gd name="T98" fmla="*/ 143 w 254"/>
                <a:gd name="T99" fmla="*/ 56 h 135"/>
                <a:gd name="T100" fmla="*/ 147 w 254"/>
                <a:gd name="T101" fmla="*/ 65 h 135"/>
                <a:gd name="T102" fmla="*/ 149 w 254"/>
                <a:gd name="T103" fmla="*/ 73 h 135"/>
                <a:gd name="T104" fmla="*/ 149 w 254"/>
                <a:gd name="T105" fmla="*/ 73 h 135"/>
                <a:gd name="T106" fmla="*/ 147 w 254"/>
                <a:gd name="T107" fmla="*/ 81 h 135"/>
                <a:gd name="T108" fmla="*/ 143 w 254"/>
                <a:gd name="T109" fmla="*/ 89 h 135"/>
                <a:gd name="T110" fmla="*/ 135 w 254"/>
                <a:gd name="T111" fmla="*/ 93 h 135"/>
                <a:gd name="T112" fmla="*/ 127 w 254"/>
                <a:gd name="T113" fmla="*/ 95 h 135"/>
                <a:gd name="T114" fmla="*/ 127 w 254"/>
                <a:gd name="T115" fmla="*/ 9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135">
                  <a:moveTo>
                    <a:pt x="127" y="0"/>
                  </a:moveTo>
                  <a:lnTo>
                    <a:pt x="127" y="0"/>
                  </a:lnTo>
                  <a:lnTo>
                    <a:pt x="103" y="2"/>
                  </a:lnTo>
                  <a:lnTo>
                    <a:pt x="81" y="10"/>
                  </a:lnTo>
                  <a:lnTo>
                    <a:pt x="59" y="20"/>
                  </a:lnTo>
                  <a:lnTo>
                    <a:pt x="41" y="34"/>
                  </a:lnTo>
                  <a:lnTo>
                    <a:pt x="27" y="50"/>
                  </a:lnTo>
                  <a:lnTo>
                    <a:pt x="14" y="71"/>
                  </a:lnTo>
                  <a:lnTo>
                    <a:pt x="4" y="93"/>
                  </a:lnTo>
                  <a:lnTo>
                    <a:pt x="0" y="115"/>
                  </a:lnTo>
                  <a:lnTo>
                    <a:pt x="16" y="115"/>
                  </a:lnTo>
                  <a:lnTo>
                    <a:pt x="63" y="115"/>
                  </a:lnTo>
                  <a:lnTo>
                    <a:pt x="63" y="115"/>
                  </a:lnTo>
                  <a:lnTo>
                    <a:pt x="67" y="119"/>
                  </a:lnTo>
                  <a:lnTo>
                    <a:pt x="71" y="123"/>
                  </a:lnTo>
                  <a:lnTo>
                    <a:pt x="85" y="129"/>
                  </a:lnTo>
                  <a:lnTo>
                    <a:pt x="105" y="133"/>
                  </a:lnTo>
                  <a:lnTo>
                    <a:pt x="127" y="135"/>
                  </a:lnTo>
                  <a:lnTo>
                    <a:pt x="127" y="135"/>
                  </a:lnTo>
                  <a:lnTo>
                    <a:pt x="149" y="133"/>
                  </a:lnTo>
                  <a:lnTo>
                    <a:pt x="170" y="129"/>
                  </a:lnTo>
                  <a:lnTo>
                    <a:pt x="184" y="123"/>
                  </a:lnTo>
                  <a:lnTo>
                    <a:pt x="188" y="119"/>
                  </a:lnTo>
                  <a:lnTo>
                    <a:pt x="192" y="115"/>
                  </a:lnTo>
                  <a:lnTo>
                    <a:pt x="242" y="115"/>
                  </a:lnTo>
                  <a:lnTo>
                    <a:pt x="254" y="115"/>
                  </a:lnTo>
                  <a:lnTo>
                    <a:pt x="254" y="115"/>
                  </a:lnTo>
                  <a:lnTo>
                    <a:pt x="250" y="93"/>
                  </a:lnTo>
                  <a:lnTo>
                    <a:pt x="240" y="71"/>
                  </a:lnTo>
                  <a:lnTo>
                    <a:pt x="228" y="50"/>
                  </a:lnTo>
                  <a:lnTo>
                    <a:pt x="214" y="34"/>
                  </a:lnTo>
                  <a:lnTo>
                    <a:pt x="196" y="20"/>
                  </a:lnTo>
                  <a:lnTo>
                    <a:pt x="174" y="10"/>
                  </a:lnTo>
                  <a:lnTo>
                    <a:pt x="151" y="2"/>
                  </a:lnTo>
                  <a:lnTo>
                    <a:pt x="127" y="0"/>
                  </a:lnTo>
                  <a:lnTo>
                    <a:pt x="127" y="0"/>
                  </a:lnTo>
                  <a:close/>
                  <a:moveTo>
                    <a:pt x="127" y="95"/>
                  </a:moveTo>
                  <a:lnTo>
                    <a:pt x="127" y="95"/>
                  </a:lnTo>
                  <a:lnTo>
                    <a:pt x="119" y="93"/>
                  </a:lnTo>
                  <a:lnTo>
                    <a:pt x="111" y="89"/>
                  </a:lnTo>
                  <a:lnTo>
                    <a:pt x="107" y="81"/>
                  </a:lnTo>
                  <a:lnTo>
                    <a:pt x="105" y="73"/>
                  </a:lnTo>
                  <a:lnTo>
                    <a:pt x="105" y="73"/>
                  </a:lnTo>
                  <a:lnTo>
                    <a:pt x="107" y="65"/>
                  </a:lnTo>
                  <a:lnTo>
                    <a:pt x="111" y="56"/>
                  </a:lnTo>
                  <a:lnTo>
                    <a:pt x="119" y="52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35" y="52"/>
                  </a:lnTo>
                  <a:lnTo>
                    <a:pt x="143" y="56"/>
                  </a:lnTo>
                  <a:lnTo>
                    <a:pt x="147" y="65"/>
                  </a:lnTo>
                  <a:lnTo>
                    <a:pt x="149" y="73"/>
                  </a:lnTo>
                  <a:lnTo>
                    <a:pt x="149" y="73"/>
                  </a:lnTo>
                  <a:lnTo>
                    <a:pt x="147" y="81"/>
                  </a:lnTo>
                  <a:lnTo>
                    <a:pt x="143" y="89"/>
                  </a:lnTo>
                  <a:lnTo>
                    <a:pt x="135" y="93"/>
                  </a:lnTo>
                  <a:lnTo>
                    <a:pt x="127" y="95"/>
                  </a:lnTo>
                  <a:lnTo>
                    <a:pt x="127" y="95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grpSp>
        <p:nvGrpSpPr>
          <p:cNvPr id="89" name="组合 41">
            <a:extLst>
              <a:ext uri="{FF2B5EF4-FFF2-40B4-BE49-F238E27FC236}">
                <a16:creationId xmlns:a16="http://schemas.microsoft.com/office/drawing/2014/main" id="{A88E11F6-0C7C-48F3-B0DF-060CFC5B894E}"/>
              </a:ext>
            </a:extLst>
          </p:cNvPr>
          <p:cNvGrpSpPr>
            <a:grpSpLocks noChangeAspect="1"/>
          </p:cNvGrpSpPr>
          <p:nvPr/>
        </p:nvGrpSpPr>
        <p:grpSpPr>
          <a:xfrm>
            <a:off x="8608177" y="2525371"/>
            <a:ext cx="353449" cy="369543"/>
            <a:chOff x="8015288" y="1735138"/>
            <a:chExt cx="1295401" cy="1312862"/>
          </a:xfrm>
          <a:solidFill>
            <a:srgbClr val="0070C0"/>
          </a:solidFill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1BF75365-7709-4414-BCBF-C05BA761E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288" y="2030413"/>
              <a:ext cx="769938" cy="1017587"/>
            </a:xfrm>
            <a:custGeom>
              <a:avLst/>
              <a:gdLst>
                <a:gd name="T0" fmla="*/ 485 w 485"/>
                <a:gd name="T1" fmla="*/ 290 h 641"/>
                <a:gd name="T2" fmla="*/ 459 w 485"/>
                <a:gd name="T3" fmla="*/ 252 h 641"/>
                <a:gd name="T4" fmla="*/ 427 w 485"/>
                <a:gd name="T5" fmla="*/ 217 h 641"/>
                <a:gd name="T6" fmla="*/ 393 w 485"/>
                <a:gd name="T7" fmla="*/ 191 h 641"/>
                <a:gd name="T8" fmla="*/ 354 w 485"/>
                <a:gd name="T9" fmla="*/ 171 h 641"/>
                <a:gd name="T10" fmla="*/ 350 w 485"/>
                <a:gd name="T11" fmla="*/ 133 h 641"/>
                <a:gd name="T12" fmla="*/ 366 w 485"/>
                <a:gd name="T13" fmla="*/ 123 h 641"/>
                <a:gd name="T14" fmla="*/ 393 w 485"/>
                <a:gd name="T15" fmla="*/ 97 h 641"/>
                <a:gd name="T16" fmla="*/ 411 w 485"/>
                <a:gd name="T17" fmla="*/ 66 h 641"/>
                <a:gd name="T18" fmla="*/ 421 w 485"/>
                <a:gd name="T19" fmla="*/ 32 h 641"/>
                <a:gd name="T20" fmla="*/ 421 w 485"/>
                <a:gd name="T21" fmla="*/ 14 h 641"/>
                <a:gd name="T22" fmla="*/ 352 w 485"/>
                <a:gd name="T23" fmla="*/ 0 h 641"/>
                <a:gd name="T24" fmla="*/ 348 w 485"/>
                <a:gd name="T25" fmla="*/ 6 h 641"/>
                <a:gd name="T26" fmla="*/ 332 w 485"/>
                <a:gd name="T27" fmla="*/ 16 h 641"/>
                <a:gd name="T28" fmla="*/ 294 w 485"/>
                <a:gd name="T29" fmla="*/ 26 h 641"/>
                <a:gd name="T30" fmla="*/ 262 w 485"/>
                <a:gd name="T31" fmla="*/ 28 h 641"/>
                <a:gd name="T32" fmla="*/ 205 w 485"/>
                <a:gd name="T33" fmla="*/ 20 h 641"/>
                <a:gd name="T34" fmla="*/ 185 w 485"/>
                <a:gd name="T35" fmla="*/ 12 h 641"/>
                <a:gd name="T36" fmla="*/ 173 w 485"/>
                <a:gd name="T37" fmla="*/ 0 h 641"/>
                <a:gd name="T38" fmla="*/ 108 w 485"/>
                <a:gd name="T39" fmla="*/ 0 h 641"/>
                <a:gd name="T40" fmla="*/ 108 w 485"/>
                <a:gd name="T41" fmla="*/ 14 h 641"/>
                <a:gd name="T42" fmla="*/ 113 w 485"/>
                <a:gd name="T43" fmla="*/ 50 h 641"/>
                <a:gd name="T44" fmla="*/ 127 w 485"/>
                <a:gd name="T45" fmla="*/ 82 h 641"/>
                <a:gd name="T46" fmla="*/ 151 w 485"/>
                <a:gd name="T47" fmla="*/ 111 h 641"/>
                <a:gd name="T48" fmla="*/ 179 w 485"/>
                <a:gd name="T49" fmla="*/ 133 h 641"/>
                <a:gd name="T50" fmla="*/ 177 w 485"/>
                <a:gd name="T51" fmla="*/ 171 h 641"/>
                <a:gd name="T52" fmla="*/ 157 w 485"/>
                <a:gd name="T53" fmla="*/ 179 h 641"/>
                <a:gd name="T54" fmla="*/ 123 w 485"/>
                <a:gd name="T55" fmla="*/ 201 h 641"/>
                <a:gd name="T56" fmla="*/ 90 w 485"/>
                <a:gd name="T57" fmla="*/ 230 h 641"/>
                <a:gd name="T58" fmla="*/ 62 w 485"/>
                <a:gd name="T59" fmla="*/ 262 h 641"/>
                <a:gd name="T60" fmla="*/ 40 w 485"/>
                <a:gd name="T61" fmla="*/ 300 h 641"/>
                <a:gd name="T62" fmla="*/ 22 w 485"/>
                <a:gd name="T63" fmla="*/ 340 h 641"/>
                <a:gd name="T64" fmla="*/ 8 w 485"/>
                <a:gd name="T65" fmla="*/ 387 h 641"/>
                <a:gd name="T66" fmla="*/ 2 w 485"/>
                <a:gd name="T67" fmla="*/ 433 h 641"/>
                <a:gd name="T68" fmla="*/ 0 w 485"/>
                <a:gd name="T69" fmla="*/ 459 h 641"/>
                <a:gd name="T70" fmla="*/ 6 w 485"/>
                <a:gd name="T71" fmla="*/ 514 h 641"/>
                <a:gd name="T72" fmla="*/ 30 w 485"/>
                <a:gd name="T73" fmla="*/ 542 h 641"/>
                <a:gd name="T74" fmla="*/ 88 w 485"/>
                <a:gd name="T75" fmla="*/ 588 h 641"/>
                <a:gd name="T76" fmla="*/ 155 w 485"/>
                <a:gd name="T77" fmla="*/ 620 h 641"/>
                <a:gd name="T78" fmla="*/ 227 w 485"/>
                <a:gd name="T79" fmla="*/ 639 h 641"/>
                <a:gd name="T80" fmla="*/ 266 w 485"/>
                <a:gd name="T81" fmla="*/ 641 h 641"/>
                <a:gd name="T82" fmla="*/ 306 w 485"/>
                <a:gd name="T83" fmla="*/ 639 h 641"/>
                <a:gd name="T84" fmla="*/ 346 w 485"/>
                <a:gd name="T85" fmla="*/ 631 h 641"/>
                <a:gd name="T86" fmla="*/ 385 w 485"/>
                <a:gd name="T87" fmla="*/ 618 h 641"/>
                <a:gd name="T88" fmla="*/ 421 w 485"/>
                <a:gd name="T89" fmla="*/ 600 h 641"/>
                <a:gd name="T90" fmla="*/ 407 w 485"/>
                <a:gd name="T91" fmla="*/ 584 h 641"/>
                <a:gd name="T92" fmla="*/ 389 w 485"/>
                <a:gd name="T93" fmla="*/ 564 h 641"/>
                <a:gd name="T94" fmla="*/ 389 w 485"/>
                <a:gd name="T95" fmla="*/ 560 h 641"/>
                <a:gd name="T96" fmla="*/ 385 w 485"/>
                <a:gd name="T97" fmla="*/ 508 h 641"/>
                <a:gd name="T98" fmla="*/ 387 w 485"/>
                <a:gd name="T99" fmla="*/ 475 h 641"/>
                <a:gd name="T100" fmla="*/ 399 w 485"/>
                <a:gd name="T101" fmla="*/ 413 h 641"/>
                <a:gd name="T102" fmla="*/ 425 w 485"/>
                <a:gd name="T103" fmla="*/ 357 h 641"/>
                <a:gd name="T104" fmla="*/ 463 w 485"/>
                <a:gd name="T105" fmla="*/ 308 h 641"/>
                <a:gd name="T106" fmla="*/ 485 w 485"/>
                <a:gd name="T107" fmla="*/ 29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5" h="641">
                  <a:moveTo>
                    <a:pt x="485" y="290"/>
                  </a:moveTo>
                  <a:lnTo>
                    <a:pt x="485" y="290"/>
                  </a:lnTo>
                  <a:lnTo>
                    <a:pt x="471" y="270"/>
                  </a:lnTo>
                  <a:lnTo>
                    <a:pt x="459" y="252"/>
                  </a:lnTo>
                  <a:lnTo>
                    <a:pt x="443" y="234"/>
                  </a:lnTo>
                  <a:lnTo>
                    <a:pt x="427" y="217"/>
                  </a:lnTo>
                  <a:lnTo>
                    <a:pt x="411" y="203"/>
                  </a:lnTo>
                  <a:lnTo>
                    <a:pt x="393" y="191"/>
                  </a:lnTo>
                  <a:lnTo>
                    <a:pt x="372" y="181"/>
                  </a:lnTo>
                  <a:lnTo>
                    <a:pt x="354" y="171"/>
                  </a:lnTo>
                  <a:lnTo>
                    <a:pt x="314" y="155"/>
                  </a:lnTo>
                  <a:lnTo>
                    <a:pt x="350" y="133"/>
                  </a:lnTo>
                  <a:lnTo>
                    <a:pt x="350" y="133"/>
                  </a:lnTo>
                  <a:lnTo>
                    <a:pt x="366" y="123"/>
                  </a:lnTo>
                  <a:lnTo>
                    <a:pt x="380" y="111"/>
                  </a:lnTo>
                  <a:lnTo>
                    <a:pt x="393" y="97"/>
                  </a:lnTo>
                  <a:lnTo>
                    <a:pt x="403" y="82"/>
                  </a:lnTo>
                  <a:lnTo>
                    <a:pt x="411" y="66"/>
                  </a:lnTo>
                  <a:lnTo>
                    <a:pt x="417" y="50"/>
                  </a:lnTo>
                  <a:lnTo>
                    <a:pt x="421" y="32"/>
                  </a:lnTo>
                  <a:lnTo>
                    <a:pt x="421" y="14"/>
                  </a:lnTo>
                  <a:lnTo>
                    <a:pt x="421" y="14"/>
                  </a:lnTo>
                  <a:lnTo>
                    <a:pt x="421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48" y="6"/>
                  </a:lnTo>
                  <a:lnTo>
                    <a:pt x="340" y="12"/>
                  </a:lnTo>
                  <a:lnTo>
                    <a:pt x="332" y="16"/>
                  </a:lnTo>
                  <a:lnTo>
                    <a:pt x="320" y="20"/>
                  </a:lnTo>
                  <a:lnTo>
                    <a:pt x="294" y="26"/>
                  </a:lnTo>
                  <a:lnTo>
                    <a:pt x="262" y="28"/>
                  </a:lnTo>
                  <a:lnTo>
                    <a:pt x="262" y="28"/>
                  </a:lnTo>
                  <a:lnTo>
                    <a:pt x="231" y="26"/>
                  </a:lnTo>
                  <a:lnTo>
                    <a:pt x="205" y="20"/>
                  </a:lnTo>
                  <a:lnTo>
                    <a:pt x="193" y="16"/>
                  </a:lnTo>
                  <a:lnTo>
                    <a:pt x="185" y="12"/>
                  </a:lnTo>
                  <a:lnTo>
                    <a:pt x="177" y="6"/>
                  </a:lnTo>
                  <a:lnTo>
                    <a:pt x="173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10" y="32"/>
                  </a:lnTo>
                  <a:lnTo>
                    <a:pt x="113" y="50"/>
                  </a:lnTo>
                  <a:lnTo>
                    <a:pt x="119" y="66"/>
                  </a:lnTo>
                  <a:lnTo>
                    <a:pt x="127" y="82"/>
                  </a:lnTo>
                  <a:lnTo>
                    <a:pt x="139" y="97"/>
                  </a:lnTo>
                  <a:lnTo>
                    <a:pt x="151" y="111"/>
                  </a:lnTo>
                  <a:lnTo>
                    <a:pt x="163" y="123"/>
                  </a:lnTo>
                  <a:lnTo>
                    <a:pt x="179" y="133"/>
                  </a:lnTo>
                  <a:lnTo>
                    <a:pt x="215" y="155"/>
                  </a:lnTo>
                  <a:lnTo>
                    <a:pt x="177" y="171"/>
                  </a:lnTo>
                  <a:lnTo>
                    <a:pt x="177" y="171"/>
                  </a:lnTo>
                  <a:lnTo>
                    <a:pt x="157" y="179"/>
                  </a:lnTo>
                  <a:lnTo>
                    <a:pt x="141" y="189"/>
                  </a:lnTo>
                  <a:lnTo>
                    <a:pt x="123" y="201"/>
                  </a:lnTo>
                  <a:lnTo>
                    <a:pt x="106" y="215"/>
                  </a:lnTo>
                  <a:lnTo>
                    <a:pt x="90" y="230"/>
                  </a:lnTo>
                  <a:lnTo>
                    <a:pt x="76" y="246"/>
                  </a:lnTo>
                  <a:lnTo>
                    <a:pt x="62" y="262"/>
                  </a:lnTo>
                  <a:lnTo>
                    <a:pt x="50" y="280"/>
                  </a:lnTo>
                  <a:lnTo>
                    <a:pt x="40" y="300"/>
                  </a:lnTo>
                  <a:lnTo>
                    <a:pt x="30" y="320"/>
                  </a:lnTo>
                  <a:lnTo>
                    <a:pt x="22" y="340"/>
                  </a:lnTo>
                  <a:lnTo>
                    <a:pt x="14" y="363"/>
                  </a:lnTo>
                  <a:lnTo>
                    <a:pt x="8" y="387"/>
                  </a:lnTo>
                  <a:lnTo>
                    <a:pt x="4" y="409"/>
                  </a:lnTo>
                  <a:lnTo>
                    <a:pt x="2" y="433"/>
                  </a:lnTo>
                  <a:lnTo>
                    <a:pt x="0" y="459"/>
                  </a:lnTo>
                  <a:lnTo>
                    <a:pt x="0" y="459"/>
                  </a:lnTo>
                  <a:lnTo>
                    <a:pt x="2" y="485"/>
                  </a:lnTo>
                  <a:lnTo>
                    <a:pt x="6" y="514"/>
                  </a:lnTo>
                  <a:lnTo>
                    <a:pt x="6" y="514"/>
                  </a:lnTo>
                  <a:lnTo>
                    <a:pt x="30" y="542"/>
                  </a:lnTo>
                  <a:lnTo>
                    <a:pt x="58" y="566"/>
                  </a:lnTo>
                  <a:lnTo>
                    <a:pt x="88" y="588"/>
                  </a:lnTo>
                  <a:lnTo>
                    <a:pt x="121" y="606"/>
                  </a:lnTo>
                  <a:lnTo>
                    <a:pt x="155" y="620"/>
                  </a:lnTo>
                  <a:lnTo>
                    <a:pt x="189" y="633"/>
                  </a:lnTo>
                  <a:lnTo>
                    <a:pt x="227" y="639"/>
                  </a:lnTo>
                  <a:lnTo>
                    <a:pt x="266" y="641"/>
                  </a:lnTo>
                  <a:lnTo>
                    <a:pt x="266" y="641"/>
                  </a:lnTo>
                  <a:lnTo>
                    <a:pt x="286" y="641"/>
                  </a:lnTo>
                  <a:lnTo>
                    <a:pt x="306" y="639"/>
                  </a:lnTo>
                  <a:lnTo>
                    <a:pt x="326" y="635"/>
                  </a:lnTo>
                  <a:lnTo>
                    <a:pt x="346" y="631"/>
                  </a:lnTo>
                  <a:lnTo>
                    <a:pt x="366" y="625"/>
                  </a:lnTo>
                  <a:lnTo>
                    <a:pt x="385" y="618"/>
                  </a:lnTo>
                  <a:lnTo>
                    <a:pt x="403" y="610"/>
                  </a:lnTo>
                  <a:lnTo>
                    <a:pt x="421" y="600"/>
                  </a:lnTo>
                  <a:lnTo>
                    <a:pt x="421" y="600"/>
                  </a:lnTo>
                  <a:lnTo>
                    <a:pt x="407" y="584"/>
                  </a:lnTo>
                  <a:lnTo>
                    <a:pt x="393" y="568"/>
                  </a:lnTo>
                  <a:lnTo>
                    <a:pt x="389" y="564"/>
                  </a:lnTo>
                  <a:lnTo>
                    <a:pt x="389" y="560"/>
                  </a:lnTo>
                  <a:lnTo>
                    <a:pt x="389" y="560"/>
                  </a:lnTo>
                  <a:lnTo>
                    <a:pt x="385" y="534"/>
                  </a:lnTo>
                  <a:lnTo>
                    <a:pt x="385" y="508"/>
                  </a:lnTo>
                  <a:lnTo>
                    <a:pt x="385" y="508"/>
                  </a:lnTo>
                  <a:lnTo>
                    <a:pt x="387" y="475"/>
                  </a:lnTo>
                  <a:lnTo>
                    <a:pt x="391" y="443"/>
                  </a:lnTo>
                  <a:lnTo>
                    <a:pt x="399" y="413"/>
                  </a:lnTo>
                  <a:lnTo>
                    <a:pt x="411" y="383"/>
                  </a:lnTo>
                  <a:lnTo>
                    <a:pt x="425" y="357"/>
                  </a:lnTo>
                  <a:lnTo>
                    <a:pt x="443" y="332"/>
                  </a:lnTo>
                  <a:lnTo>
                    <a:pt x="463" y="308"/>
                  </a:lnTo>
                  <a:lnTo>
                    <a:pt x="485" y="290"/>
                  </a:lnTo>
                  <a:lnTo>
                    <a:pt x="485" y="29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E7C5F686-42DD-4AAC-BDB4-CB826BB14E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4988" y="1735138"/>
              <a:ext cx="557213" cy="298450"/>
            </a:xfrm>
            <a:custGeom>
              <a:avLst/>
              <a:gdLst>
                <a:gd name="T0" fmla="*/ 176 w 351"/>
                <a:gd name="T1" fmla="*/ 0 h 188"/>
                <a:gd name="T2" fmla="*/ 141 w 351"/>
                <a:gd name="T3" fmla="*/ 5 h 188"/>
                <a:gd name="T4" fmla="*/ 109 w 351"/>
                <a:gd name="T5" fmla="*/ 15 h 188"/>
                <a:gd name="T6" fmla="*/ 81 w 351"/>
                <a:gd name="T7" fmla="*/ 29 h 188"/>
                <a:gd name="T8" fmla="*/ 55 w 351"/>
                <a:gd name="T9" fmla="*/ 49 h 188"/>
                <a:gd name="T10" fmla="*/ 35 w 351"/>
                <a:gd name="T11" fmla="*/ 71 h 188"/>
                <a:gd name="T12" fmla="*/ 16 w 351"/>
                <a:gd name="T13" fmla="*/ 99 h 188"/>
                <a:gd name="T14" fmla="*/ 6 w 351"/>
                <a:gd name="T15" fmla="*/ 129 h 188"/>
                <a:gd name="T16" fmla="*/ 0 w 351"/>
                <a:gd name="T17" fmla="*/ 160 h 188"/>
                <a:gd name="T18" fmla="*/ 85 w 351"/>
                <a:gd name="T19" fmla="*/ 160 h 188"/>
                <a:gd name="T20" fmla="*/ 91 w 351"/>
                <a:gd name="T21" fmla="*/ 166 h 188"/>
                <a:gd name="T22" fmla="*/ 107 w 351"/>
                <a:gd name="T23" fmla="*/ 176 h 188"/>
                <a:gd name="T24" fmla="*/ 143 w 351"/>
                <a:gd name="T25" fmla="*/ 186 h 188"/>
                <a:gd name="T26" fmla="*/ 176 w 351"/>
                <a:gd name="T27" fmla="*/ 188 h 188"/>
                <a:gd name="T28" fmla="*/ 234 w 351"/>
                <a:gd name="T29" fmla="*/ 180 h 188"/>
                <a:gd name="T30" fmla="*/ 254 w 351"/>
                <a:gd name="T31" fmla="*/ 172 h 188"/>
                <a:gd name="T32" fmla="*/ 266 w 351"/>
                <a:gd name="T33" fmla="*/ 160 h 188"/>
                <a:gd name="T34" fmla="*/ 351 w 351"/>
                <a:gd name="T35" fmla="*/ 160 h 188"/>
                <a:gd name="T36" fmla="*/ 349 w 351"/>
                <a:gd name="T37" fmla="*/ 144 h 188"/>
                <a:gd name="T38" fmla="*/ 341 w 351"/>
                <a:gd name="T39" fmla="*/ 113 h 188"/>
                <a:gd name="T40" fmla="*/ 327 w 351"/>
                <a:gd name="T41" fmla="*/ 85 h 188"/>
                <a:gd name="T42" fmla="*/ 307 w 351"/>
                <a:gd name="T43" fmla="*/ 59 h 188"/>
                <a:gd name="T44" fmla="*/ 282 w 351"/>
                <a:gd name="T45" fmla="*/ 37 h 188"/>
                <a:gd name="T46" fmla="*/ 256 w 351"/>
                <a:gd name="T47" fmla="*/ 21 h 188"/>
                <a:gd name="T48" fmla="*/ 226 w 351"/>
                <a:gd name="T49" fmla="*/ 9 h 188"/>
                <a:gd name="T50" fmla="*/ 194 w 351"/>
                <a:gd name="T51" fmla="*/ 3 h 188"/>
                <a:gd name="T52" fmla="*/ 176 w 351"/>
                <a:gd name="T53" fmla="*/ 0 h 188"/>
                <a:gd name="T54" fmla="*/ 176 w 351"/>
                <a:gd name="T55" fmla="*/ 131 h 188"/>
                <a:gd name="T56" fmla="*/ 164 w 351"/>
                <a:gd name="T57" fmla="*/ 129 h 188"/>
                <a:gd name="T58" fmla="*/ 147 w 351"/>
                <a:gd name="T59" fmla="*/ 113 h 188"/>
                <a:gd name="T60" fmla="*/ 145 w 351"/>
                <a:gd name="T61" fmla="*/ 101 h 188"/>
                <a:gd name="T62" fmla="*/ 145 w 351"/>
                <a:gd name="T63" fmla="*/ 95 h 188"/>
                <a:gd name="T64" fmla="*/ 153 w 351"/>
                <a:gd name="T65" fmla="*/ 79 h 188"/>
                <a:gd name="T66" fmla="*/ 170 w 351"/>
                <a:gd name="T67" fmla="*/ 71 h 188"/>
                <a:gd name="T68" fmla="*/ 176 w 351"/>
                <a:gd name="T69" fmla="*/ 71 h 188"/>
                <a:gd name="T70" fmla="*/ 188 w 351"/>
                <a:gd name="T71" fmla="*/ 73 h 188"/>
                <a:gd name="T72" fmla="*/ 204 w 351"/>
                <a:gd name="T73" fmla="*/ 89 h 188"/>
                <a:gd name="T74" fmla="*/ 206 w 351"/>
                <a:gd name="T75" fmla="*/ 101 h 188"/>
                <a:gd name="T76" fmla="*/ 206 w 351"/>
                <a:gd name="T77" fmla="*/ 107 h 188"/>
                <a:gd name="T78" fmla="*/ 198 w 351"/>
                <a:gd name="T79" fmla="*/ 123 h 188"/>
                <a:gd name="T80" fmla="*/ 182 w 351"/>
                <a:gd name="T81" fmla="*/ 131 h 188"/>
                <a:gd name="T82" fmla="*/ 176 w 351"/>
                <a:gd name="T83" fmla="*/ 13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1" h="188">
                  <a:moveTo>
                    <a:pt x="176" y="0"/>
                  </a:moveTo>
                  <a:lnTo>
                    <a:pt x="176" y="0"/>
                  </a:lnTo>
                  <a:lnTo>
                    <a:pt x="157" y="3"/>
                  </a:lnTo>
                  <a:lnTo>
                    <a:pt x="141" y="5"/>
                  </a:lnTo>
                  <a:lnTo>
                    <a:pt x="125" y="9"/>
                  </a:lnTo>
                  <a:lnTo>
                    <a:pt x="109" y="15"/>
                  </a:lnTo>
                  <a:lnTo>
                    <a:pt x="95" y="21"/>
                  </a:lnTo>
                  <a:lnTo>
                    <a:pt x="81" y="29"/>
                  </a:lnTo>
                  <a:lnTo>
                    <a:pt x="69" y="37"/>
                  </a:lnTo>
                  <a:lnTo>
                    <a:pt x="55" y="49"/>
                  </a:lnTo>
                  <a:lnTo>
                    <a:pt x="45" y="59"/>
                  </a:lnTo>
                  <a:lnTo>
                    <a:pt x="35" y="71"/>
                  </a:lnTo>
                  <a:lnTo>
                    <a:pt x="25" y="85"/>
                  </a:lnTo>
                  <a:lnTo>
                    <a:pt x="16" y="99"/>
                  </a:lnTo>
                  <a:lnTo>
                    <a:pt x="10" y="113"/>
                  </a:lnTo>
                  <a:lnTo>
                    <a:pt x="6" y="129"/>
                  </a:lnTo>
                  <a:lnTo>
                    <a:pt x="2" y="144"/>
                  </a:lnTo>
                  <a:lnTo>
                    <a:pt x="0" y="160"/>
                  </a:lnTo>
                  <a:lnTo>
                    <a:pt x="22" y="160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91" y="166"/>
                  </a:lnTo>
                  <a:lnTo>
                    <a:pt x="97" y="172"/>
                  </a:lnTo>
                  <a:lnTo>
                    <a:pt x="107" y="176"/>
                  </a:lnTo>
                  <a:lnTo>
                    <a:pt x="117" y="180"/>
                  </a:lnTo>
                  <a:lnTo>
                    <a:pt x="143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206" y="186"/>
                  </a:lnTo>
                  <a:lnTo>
                    <a:pt x="234" y="180"/>
                  </a:lnTo>
                  <a:lnTo>
                    <a:pt x="244" y="176"/>
                  </a:lnTo>
                  <a:lnTo>
                    <a:pt x="254" y="172"/>
                  </a:lnTo>
                  <a:lnTo>
                    <a:pt x="260" y="166"/>
                  </a:lnTo>
                  <a:lnTo>
                    <a:pt x="266" y="160"/>
                  </a:lnTo>
                  <a:lnTo>
                    <a:pt x="335" y="160"/>
                  </a:lnTo>
                  <a:lnTo>
                    <a:pt x="351" y="160"/>
                  </a:lnTo>
                  <a:lnTo>
                    <a:pt x="351" y="160"/>
                  </a:lnTo>
                  <a:lnTo>
                    <a:pt x="349" y="144"/>
                  </a:lnTo>
                  <a:lnTo>
                    <a:pt x="345" y="129"/>
                  </a:lnTo>
                  <a:lnTo>
                    <a:pt x="341" y="113"/>
                  </a:lnTo>
                  <a:lnTo>
                    <a:pt x="333" y="99"/>
                  </a:lnTo>
                  <a:lnTo>
                    <a:pt x="327" y="85"/>
                  </a:lnTo>
                  <a:lnTo>
                    <a:pt x="317" y="71"/>
                  </a:lnTo>
                  <a:lnTo>
                    <a:pt x="307" y="59"/>
                  </a:lnTo>
                  <a:lnTo>
                    <a:pt x="294" y="49"/>
                  </a:lnTo>
                  <a:lnTo>
                    <a:pt x="282" y="37"/>
                  </a:lnTo>
                  <a:lnTo>
                    <a:pt x="270" y="29"/>
                  </a:lnTo>
                  <a:lnTo>
                    <a:pt x="256" y="21"/>
                  </a:lnTo>
                  <a:lnTo>
                    <a:pt x="242" y="15"/>
                  </a:lnTo>
                  <a:lnTo>
                    <a:pt x="226" y="9"/>
                  </a:lnTo>
                  <a:lnTo>
                    <a:pt x="210" y="5"/>
                  </a:lnTo>
                  <a:lnTo>
                    <a:pt x="194" y="3"/>
                  </a:lnTo>
                  <a:lnTo>
                    <a:pt x="176" y="0"/>
                  </a:lnTo>
                  <a:lnTo>
                    <a:pt x="176" y="0"/>
                  </a:lnTo>
                  <a:close/>
                  <a:moveTo>
                    <a:pt x="176" y="131"/>
                  </a:moveTo>
                  <a:lnTo>
                    <a:pt x="176" y="131"/>
                  </a:lnTo>
                  <a:lnTo>
                    <a:pt x="170" y="131"/>
                  </a:lnTo>
                  <a:lnTo>
                    <a:pt x="164" y="129"/>
                  </a:lnTo>
                  <a:lnTo>
                    <a:pt x="153" y="123"/>
                  </a:lnTo>
                  <a:lnTo>
                    <a:pt x="147" y="113"/>
                  </a:lnTo>
                  <a:lnTo>
                    <a:pt x="145" y="107"/>
                  </a:lnTo>
                  <a:lnTo>
                    <a:pt x="145" y="101"/>
                  </a:lnTo>
                  <a:lnTo>
                    <a:pt x="145" y="101"/>
                  </a:lnTo>
                  <a:lnTo>
                    <a:pt x="145" y="95"/>
                  </a:lnTo>
                  <a:lnTo>
                    <a:pt x="147" y="89"/>
                  </a:lnTo>
                  <a:lnTo>
                    <a:pt x="153" y="79"/>
                  </a:lnTo>
                  <a:lnTo>
                    <a:pt x="164" y="73"/>
                  </a:lnTo>
                  <a:lnTo>
                    <a:pt x="170" y="71"/>
                  </a:lnTo>
                  <a:lnTo>
                    <a:pt x="176" y="71"/>
                  </a:lnTo>
                  <a:lnTo>
                    <a:pt x="176" y="71"/>
                  </a:lnTo>
                  <a:lnTo>
                    <a:pt x="182" y="71"/>
                  </a:lnTo>
                  <a:lnTo>
                    <a:pt x="188" y="73"/>
                  </a:lnTo>
                  <a:lnTo>
                    <a:pt x="198" y="79"/>
                  </a:lnTo>
                  <a:lnTo>
                    <a:pt x="204" y="89"/>
                  </a:lnTo>
                  <a:lnTo>
                    <a:pt x="206" y="95"/>
                  </a:lnTo>
                  <a:lnTo>
                    <a:pt x="206" y="101"/>
                  </a:lnTo>
                  <a:lnTo>
                    <a:pt x="206" y="101"/>
                  </a:lnTo>
                  <a:lnTo>
                    <a:pt x="206" y="107"/>
                  </a:lnTo>
                  <a:lnTo>
                    <a:pt x="204" y="113"/>
                  </a:lnTo>
                  <a:lnTo>
                    <a:pt x="198" y="123"/>
                  </a:lnTo>
                  <a:lnTo>
                    <a:pt x="188" y="129"/>
                  </a:lnTo>
                  <a:lnTo>
                    <a:pt x="182" y="131"/>
                  </a:lnTo>
                  <a:lnTo>
                    <a:pt x="176" y="131"/>
                  </a:lnTo>
                  <a:lnTo>
                    <a:pt x="176" y="131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9CFE290C-E2CA-4CB7-B3A7-348518E3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1" y="2295525"/>
              <a:ext cx="604838" cy="733425"/>
            </a:xfrm>
            <a:custGeom>
              <a:avLst/>
              <a:gdLst>
                <a:gd name="T0" fmla="*/ 226 w 381"/>
                <a:gd name="T1" fmla="*/ 111 h 462"/>
                <a:gd name="T2" fmla="*/ 252 w 381"/>
                <a:gd name="T3" fmla="*/ 95 h 462"/>
                <a:gd name="T4" fmla="*/ 274 w 381"/>
                <a:gd name="T5" fmla="*/ 79 h 462"/>
                <a:gd name="T6" fmla="*/ 290 w 381"/>
                <a:gd name="T7" fmla="*/ 59 h 462"/>
                <a:gd name="T8" fmla="*/ 300 w 381"/>
                <a:gd name="T9" fmla="*/ 36 h 462"/>
                <a:gd name="T10" fmla="*/ 304 w 381"/>
                <a:gd name="T11" fmla="*/ 10 h 462"/>
                <a:gd name="T12" fmla="*/ 302 w 381"/>
                <a:gd name="T13" fmla="*/ 0 h 462"/>
                <a:gd name="T14" fmla="*/ 254 w 381"/>
                <a:gd name="T15" fmla="*/ 0 h 462"/>
                <a:gd name="T16" fmla="*/ 250 w 381"/>
                <a:gd name="T17" fmla="*/ 4 h 462"/>
                <a:gd name="T18" fmla="*/ 232 w 381"/>
                <a:gd name="T19" fmla="*/ 14 h 462"/>
                <a:gd name="T20" fmla="*/ 191 w 381"/>
                <a:gd name="T21" fmla="*/ 20 h 462"/>
                <a:gd name="T22" fmla="*/ 169 w 381"/>
                <a:gd name="T23" fmla="*/ 18 h 462"/>
                <a:gd name="T24" fmla="*/ 137 w 381"/>
                <a:gd name="T25" fmla="*/ 8 h 462"/>
                <a:gd name="T26" fmla="*/ 127 w 381"/>
                <a:gd name="T27" fmla="*/ 0 h 462"/>
                <a:gd name="T28" fmla="*/ 78 w 381"/>
                <a:gd name="T29" fmla="*/ 0 h 462"/>
                <a:gd name="T30" fmla="*/ 78 w 381"/>
                <a:gd name="T31" fmla="*/ 10 h 462"/>
                <a:gd name="T32" fmla="*/ 78 w 381"/>
                <a:gd name="T33" fmla="*/ 22 h 462"/>
                <a:gd name="T34" fmla="*/ 84 w 381"/>
                <a:gd name="T35" fmla="*/ 48 h 462"/>
                <a:gd name="T36" fmla="*/ 99 w 381"/>
                <a:gd name="T37" fmla="*/ 71 h 462"/>
                <a:gd name="T38" fmla="*/ 117 w 381"/>
                <a:gd name="T39" fmla="*/ 89 h 462"/>
                <a:gd name="T40" fmla="*/ 155 w 381"/>
                <a:gd name="T41" fmla="*/ 111 h 462"/>
                <a:gd name="T42" fmla="*/ 127 w 381"/>
                <a:gd name="T43" fmla="*/ 123 h 462"/>
                <a:gd name="T44" fmla="*/ 101 w 381"/>
                <a:gd name="T45" fmla="*/ 137 h 462"/>
                <a:gd name="T46" fmla="*/ 54 w 381"/>
                <a:gd name="T47" fmla="*/ 175 h 462"/>
                <a:gd name="T48" fmla="*/ 20 w 381"/>
                <a:gd name="T49" fmla="*/ 230 h 462"/>
                <a:gd name="T50" fmla="*/ 2 w 381"/>
                <a:gd name="T51" fmla="*/ 294 h 462"/>
                <a:gd name="T52" fmla="*/ 0 w 381"/>
                <a:gd name="T53" fmla="*/ 331 h 462"/>
                <a:gd name="T54" fmla="*/ 0 w 381"/>
                <a:gd name="T55" fmla="*/ 349 h 462"/>
                <a:gd name="T56" fmla="*/ 4 w 381"/>
                <a:gd name="T57" fmla="*/ 369 h 462"/>
                <a:gd name="T58" fmla="*/ 42 w 381"/>
                <a:gd name="T59" fmla="*/ 407 h 462"/>
                <a:gd name="T60" fmla="*/ 87 w 381"/>
                <a:gd name="T61" fmla="*/ 435 h 462"/>
                <a:gd name="T62" fmla="*/ 137 w 381"/>
                <a:gd name="T63" fmla="*/ 453 h 462"/>
                <a:gd name="T64" fmla="*/ 191 w 381"/>
                <a:gd name="T65" fmla="*/ 462 h 462"/>
                <a:gd name="T66" fmla="*/ 191 w 381"/>
                <a:gd name="T67" fmla="*/ 462 h 462"/>
                <a:gd name="T68" fmla="*/ 217 w 381"/>
                <a:gd name="T69" fmla="*/ 460 h 462"/>
                <a:gd name="T70" fmla="*/ 270 w 381"/>
                <a:gd name="T71" fmla="*/ 445 h 462"/>
                <a:gd name="T72" fmla="*/ 318 w 381"/>
                <a:gd name="T73" fmla="*/ 423 h 462"/>
                <a:gd name="T74" fmla="*/ 361 w 381"/>
                <a:gd name="T75" fmla="*/ 389 h 462"/>
                <a:gd name="T76" fmla="*/ 379 w 381"/>
                <a:gd name="T77" fmla="*/ 369 h 462"/>
                <a:gd name="T78" fmla="*/ 381 w 381"/>
                <a:gd name="T79" fmla="*/ 331 h 462"/>
                <a:gd name="T80" fmla="*/ 381 w 381"/>
                <a:gd name="T81" fmla="*/ 312 h 462"/>
                <a:gd name="T82" fmla="*/ 371 w 381"/>
                <a:gd name="T83" fmla="*/ 260 h 462"/>
                <a:gd name="T84" fmla="*/ 344 w 381"/>
                <a:gd name="T85" fmla="*/ 202 h 462"/>
                <a:gd name="T86" fmla="*/ 304 w 381"/>
                <a:gd name="T87" fmla="*/ 155 h 462"/>
                <a:gd name="T88" fmla="*/ 268 w 381"/>
                <a:gd name="T89" fmla="*/ 129 h 462"/>
                <a:gd name="T90" fmla="*/ 254 w 381"/>
                <a:gd name="T91" fmla="*/ 12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1" h="462">
                  <a:moveTo>
                    <a:pt x="254" y="123"/>
                  </a:moveTo>
                  <a:lnTo>
                    <a:pt x="226" y="111"/>
                  </a:lnTo>
                  <a:lnTo>
                    <a:pt x="252" y="95"/>
                  </a:lnTo>
                  <a:lnTo>
                    <a:pt x="252" y="95"/>
                  </a:lnTo>
                  <a:lnTo>
                    <a:pt x="264" y="89"/>
                  </a:lnTo>
                  <a:lnTo>
                    <a:pt x="274" y="79"/>
                  </a:lnTo>
                  <a:lnTo>
                    <a:pt x="282" y="71"/>
                  </a:lnTo>
                  <a:lnTo>
                    <a:pt x="290" y="59"/>
                  </a:lnTo>
                  <a:lnTo>
                    <a:pt x="296" y="48"/>
                  </a:lnTo>
                  <a:lnTo>
                    <a:pt x="300" y="36"/>
                  </a:lnTo>
                  <a:lnTo>
                    <a:pt x="302" y="22"/>
                  </a:lnTo>
                  <a:lnTo>
                    <a:pt x="304" y="10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50" y="4"/>
                  </a:lnTo>
                  <a:lnTo>
                    <a:pt x="246" y="8"/>
                  </a:lnTo>
                  <a:lnTo>
                    <a:pt x="232" y="14"/>
                  </a:lnTo>
                  <a:lnTo>
                    <a:pt x="211" y="18"/>
                  </a:lnTo>
                  <a:lnTo>
                    <a:pt x="191" y="20"/>
                  </a:lnTo>
                  <a:lnTo>
                    <a:pt x="191" y="20"/>
                  </a:lnTo>
                  <a:lnTo>
                    <a:pt x="169" y="18"/>
                  </a:lnTo>
                  <a:lnTo>
                    <a:pt x="151" y="14"/>
                  </a:lnTo>
                  <a:lnTo>
                    <a:pt x="137" y="8"/>
                  </a:lnTo>
                  <a:lnTo>
                    <a:pt x="131" y="4"/>
                  </a:lnTo>
                  <a:lnTo>
                    <a:pt x="127" y="0"/>
                  </a:lnTo>
                  <a:lnTo>
                    <a:pt x="125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22"/>
                  </a:lnTo>
                  <a:lnTo>
                    <a:pt x="80" y="36"/>
                  </a:lnTo>
                  <a:lnTo>
                    <a:pt x="84" y="48"/>
                  </a:lnTo>
                  <a:lnTo>
                    <a:pt x="91" y="59"/>
                  </a:lnTo>
                  <a:lnTo>
                    <a:pt x="99" y="71"/>
                  </a:lnTo>
                  <a:lnTo>
                    <a:pt x="107" y="79"/>
                  </a:lnTo>
                  <a:lnTo>
                    <a:pt x="117" y="89"/>
                  </a:lnTo>
                  <a:lnTo>
                    <a:pt x="129" y="95"/>
                  </a:lnTo>
                  <a:lnTo>
                    <a:pt x="155" y="111"/>
                  </a:lnTo>
                  <a:lnTo>
                    <a:pt x="127" y="123"/>
                  </a:lnTo>
                  <a:lnTo>
                    <a:pt x="127" y="123"/>
                  </a:lnTo>
                  <a:lnTo>
                    <a:pt x="113" y="129"/>
                  </a:lnTo>
                  <a:lnTo>
                    <a:pt x="101" y="137"/>
                  </a:lnTo>
                  <a:lnTo>
                    <a:pt x="76" y="155"/>
                  </a:lnTo>
                  <a:lnTo>
                    <a:pt x="54" y="175"/>
                  </a:lnTo>
                  <a:lnTo>
                    <a:pt x="36" y="202"/>
                  </a:lnTo>
                  <a:lnTo>
                    <a:pt x="20" y="230"/>
                  </a:lnTo>
                  <a:lnTo>
                    <a:pt x="10" y="260"/>
                  </a:lnTo>
                  <a:lnTo>
                    <a:pt x="2" y="294"/>
                  </a:lnTo>
                  <a:lnTo>
                    <a:pt x="0" y="312"/>
                  </a:lnTo>
                  <a:lnTo>
                    <a:pt x="0" y="331"/>
                  </a:lnTo>
                  <a:lnTo>
                    <a:pt x="0" y="331"/>
                  </a:lnTo>
                  <a:lnTo>
                    <a:pt x="0" y="349"/>
                  </a:lnTo>
                  <a:lnTo>
                    <a:pt x="4" y="369"/>
                  </a:lnTo>
                  <a:lnTo>
                    <a:pt x="4" y="369"/>
                  </a:lnTo>
                  <a:lnTo>
                    <a:pt x="22" y="389"/>
                  </a:lnTo>
                  <a:lnTo>
                    <a:pt x="42" y="407"/>
                  </a:lnTo>
                  <a:lnTo>
                    <a:pt x="62" y="423"/>
                  </a:lnTo>
                  <a:lnTo>
                    <a:pt x="87" y="435"/>
                  </a:lnTo>
                  <a:lnTo>
                    <a:pt x="111" y="445"/>
                  </a:lnTo>
                  <a:lnTo>
                    <a:pt x="137" y="453"/>
                  </a:lnTo>
                  <a:lnTo>
                    <a:pt x="163" y="46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217" y="460"/>
                  </a:lnTo>
                  <a:lnTo>
                    <a:pt x="246" y="453"/>
                  </a:lnTo>
                  <a:lnTo>
                    <a:pt x="270" y="445"/>
                  </a:lnTo>
                  <a:lnTo>
                    <a:pt x="294" y="435"/>
                  </a:lnTo>
                  <a:lnTo>
                    <a:pt x="318" y="423"/>
                  </a:lnTo>
                  <a:lnTo>
                    <a:pt x="340" y="407"/>
                  </a:lnTo>
                  <a:lnTo>
                    <a:pt x="361" y="389"/>
                  </a:lnTo>
                  <a:lnTo>
                    <a:pt x="379" y="369"/>
                  </a:lnTo>
                  <a:lnTo>
                    <a:pt x="379" y="369"/>
                  </a:lnTo>
                  <a:lnTo>
                    <a:pt x="381" y="349"/>
                  </a:lnTo>
                  <a:lnTo>
                    <a:pt x="381" y="331"/>
                  </a:lnTo>
                  <a:lnTo>
                    <a:pt x="381" y="331"/>
                  </a:lnTo>
                  <a:lnTo>
                    <a:pt x="381" y="312"/>
                  </a:lnTo>
                  <a:lnTo>
                    <a:pt x="379" y="294"/>
                  </a:lnTo>
                  <a:lnTo>
                    <a:pt x="371" y="260"/>
                  </a:lnTo>
                  <a:lnTo>
                    <a:pt x="361" y="230"/>
                  </a:lnTo>
                  <a:lnTo>
                    <a:pt x="344" y="202"/>
                  </a:lnTo>
                  <a:lnTo>
                    <a:pt x="326" y="175"/>
                  </a:lnTo>
                  <a:lnTo>
                    <a:pt x="304" y="155"/>
                  </a:lnTo>
                  <a:lnTo>
                    <a:pt x="280" y="137"/>
                  </a:lnTo>
                  <a:lnTo>
                    <a:pt x="268" y="129"/>
                  </a:lnTo>
                  <a:lnTo>
                    <a:pt x="254" y="123"/>
                  </a:lnTo>
                  <a:lnTo>
                    <a:pt x="254" y="123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060CEC97-B073-450F-B5A2-41671713F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4276" y="2071688"/>
              <a:ext cx="403225" cy="214312"/>
            </a:xfrm>
            <a:custGeom>
              <a:avLst/>
              <a:gdLst>
                <a:gd name="T0" fmla="*/ 127 w 254"/>
                <a:gd name="T1" fmla="*/ 0 h 135"/>
                <a:gd name="T2" fmla="*/ 127 w 254"/>
                <a:gd name="T3" fmla="*/ 0 h 135"/>
                <a:gd name="T4" fmla="*/ 103 w 254"/>
                <a:gd name="T5" fmla="*/ 2 h 135"/>
                <a:gd name="T6" fmla="*/ 81 w 254"/>
                <a:gd name="T7" fmla="*/ 10 h 135"/>
                <a:gd name="T8" fmla="*/ 59 w 254"/>
                <a:gd name="T9" fmla="*/ 20 h 135"/>
                <a:gd name="T10" fmla="*/ 41 w 254"/>
                <a:gd name="T11" fmla="*/ 34 h 135"/>
                <a:gd name="T12" fmla="*/ 27 w 254"/>
                <a:gd name="T13" fmla="*/ 50 h 135"/>
                <a:gd name="T14" fmla="*/ 14 w 254"/>
                <a:gd name="T15" fmla="*/ 71 h 135"/>
                <a:gd name="T16" fmla="*/ 4 w 254"/>
                <a:gd name="T17" fmla="*/ 93 h 135"/>
                <a:gd name="T18" fmla="*/ 0 w 254"/>
                <a:gd name="T19" fmla="*/ 115 h 135"/>
                <a:gd name="T20" fmla="*/ 16 w 254"/>
                <a:gd name="T21" fmla="*/ 115 h 135"/>
                <a:gd name="T22" fmla="*/ 63 w 254"/>
                <a:gd name="T23" fmla="*/ 115 h 135"/>
                <a:gd name="T24" fmla="*/ 63 w 254"/>
                <a:gd name="T25" fmla="*/ 115 h 135"/>
                <a:gd name="T26" fmla="*/ 67 w 254"/>
                <a:gd name="T27" fmla="*/ 119 h 135"/>
                <a:gd name="T28" fmla="*/ 71 w 254"/>
                <a:gd name="T29" fmla="*/ 123 h 135"/>
                <a:gd name="T30" fmla="*/ 85 w 254"/>
                <a:gd name="T31" fmla="*/ 129 h 135"/>
                <a:gd name="T32" fmla="*/ 105 w 254"/>
                <a:gd name="T33" fmla="*/ 133 h 135"/>
                <a:gd name="T34" fmla="*/ 127 w 254"/>
                <a:gd name="T35" fmla="*/ 135 h 135"/>
                <a:gd name="T36" fmla="*/ 127 w 254"/>
                <a:gd name="T37" fmla="*/ 135 h 135"/>
                <a:gd name="T38" fmla="*/ 149 w 254"/>
                <a:gd name="T39" fmla="*/ 133 h 135"/>
                <a:gd name="T40" fmla="*/ 170 w 254"/>
                <a:gd name="T41" fmla="*/ 129 h 135"/>
                <a:gd name="T42" fmla="*/ 184 w 254"/>
                <a:gd name="T43" fmla="*/ 123 h 135"/>
                <a:gd name="T44" fmla="*/ 188 w 254"/>
                <a:gd name="T45" fmla="*/ 119 h 135"/>
                <a:gd name="T46" fmla="*/ 192 w 254"/>
                <a:gd name="T47" fmla="*/ 115 h 135"/>
                <a:gd name="T48" fmla="*/ 242 w 254"/>
                <a:gd name="T49" fmla="*/ 115 h 135"/>
                <a:gd name="T50" fmla="*/ 254 w 254"/>
                <a:gd name="T51" fmla="*/ 115 h 135"/>
                <a:gd name="T52" fmla="*/ 254 w 254"/>
                <a:gd name="T53" fmla="*/ 115 h 135"/>
                <a:gd name="T54" fmla="*/ 250 w 254"/>
                <a:gd name="T55" fmla="*/ 93 h 135"/>
                <a:gd name="T56" fmla="*/ 240 w 254"/>
                <a:gd name="T57" fmla="*/ 71 h 135"/>
                <a:gd name="T58" fmla="*/ 228 w 254"/>
                <a:gd name="T59" fmla="*/ 50 h 135"/>
                <a:gd name="T60" fmla="*/ 214 w 254"/>
                <a:gd name="T61" fmla="*/ 34 h 135"/>
                <a:gd name="T62" fmla="*/ 196 w 254"/>
                <a:gd name="T63" fmla="*/ 20 h 135"/>
                <a:gd name="T64" fmla="*/ 174 w 254"/>
                <a:gd name="T65" fmla="*/ 10 h 135"/>
                <a:gd name="T66" fmla="*/ 151 w 254"/>
                <a:gd name="T67" fmla="*/ 2 h 135"/>
                <a:gd name="T68" fmla="*/ 127 w 254"/>
                <a:gd name="T69" fmla="*/ 0 h 135"/>
                <a:gd name="T70" fmla="*/ 127 w 254"/>
                <a:gd name="T71" fmla="*/ 0 h 135"/>
                <a:gd name="T72" fmla="*/ 127 w 254"/>
                <a:gd name="T73" fmla="*/ 95 h 135"/>
                <a:gd name="T74" fmla="*/ 127 w 254"/>
                <a:gd name="T75" fmla="*/ 95 h 135"/>
                <a:gd name="T76" fmla="*/ 119 w 254"/>
                <a:gd name="T77" fmla="*/ 93 h 135"/>
                <a:gd name="T78" fmla="*/ 111 w 254"/>
                <a:gd name="T79" fmla="*/ 89 h 135"/>
                <a:gd name="T80" fmla="*/ 107 w 254"/>
                <a:gd name="T81" fmla="*/ 81 h 135"/>
                <a:gd name="T82" fmla="*/ 105 w 254"/>
                <a:gd name="T83" fmla="*/ 73 h 135"/>
                <a:gd name="T84" fmla="*/ 105 w 254"/>
                <a:gd name="T85" fmla="*/ 73 h 135"/>
                <a:gd name="T86" fmla="*/ 107 w 254"/>
                <a:gd name="T87" fmla="*/ 65 h 135"/>
                <a:gd name="T88" fmla="*/ 111 w 254"/>
                <a:gd name="T89" fmla="*/ 56 h 135"/>
                <a:gd name="T90" fmla="*/ 119 w 254"/>
                <a:gd name="T91" fmla="*/ 52 h 135"/>
                <a:gd name="T92" fmla="*/ 127 w 254"/>
                <a:gd name="T93" fmla="*/ 50 h 135"/>
                <a:gd name="T94" fmla="*/ 127 w 254"/>
                <a:gd name="T95" fmla="*/ 50 h 135"/>
                <a:gd name="T96" fmla="*/ 135 w 254"/>
                <a:gd name="T97" fmla="*/ 52 h 135"/>
                <a:gd name="T98" fmla="*/ 143 w 254"/>
                <a:gd name="T99" fmla="*/ 56 h 135"/>
                <a:gd name="T100" fmla="*/ 147 w 254"/>
                <a:gd name="T101" fmla="*/ 65 h 135"/>
                <a:gd name="T102" fmla="*/ 149 w 254"/>
                <a:gd name="T103" fmla="*/ 73 h 135"/>
                <a:gd name="T104" fmla="*/ 149 w 254"/>
                <a:gd name="T105" fmla="*/ 73 h 135"/>
                <a:gd name="T106" fmla="*/ 147 w 254"/>
                <a:gd name="T107" fmla="*/ 81 h 135"/>
                <a:gd name="T108" fmla="*/ 143 w 254"/>
                <a:gd name="T109" fmla="*/ 89 h 135"/>
                <a:gd name="T110" fmla="*/ 135 w 254"/>
                <a:gd name="T111" fmla="*/ 93 h 135"/>
                <a:gd name="T112" fmla="*/ 127 w 254"/>
                <a:gd name="T113" fmla="*/ 95 h 135"/>
                <a:gd name="T114" fmla="*/ 127 w 254"/>
                <a:gd name="T115" fmla="*/ 9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135">
                  <a:moveTo>
                    <a:pt x="127" y="0"/>
                  </a:moveTo>
                  <a:lnTo>
                    <a:pt x="127" y="0"/>
                  </a:lnTo>
                  <a:lnTo>
                    <a:pt x="103" y="2"/>
                  </a:lnTo>
                  <a:lnTo>
                    <a:pt x="81" y="10"/>
                  </a:lnTo>
                  <a:lnTo>
                    <a:pt x="59" y="20"/>
                  </a:lnTo>
                  <a:lnTo>
                    <a:pt x="41" y="34"/>
                  </a:lnTo>
                  <a:lnTo>
                    <a:pt x="27" y="50"/>
                  </a:lnTo>
                  <a:lnTo>
                    <a:pt x="14" y="71"/>
                  </a:lnTo>
                  <a:lnTo>
                    <a:pt x="4" y="93"/>
                  </a:lnTo>
                  <a:lnTo>
                    <a:pt x="0" y="115"/>
                  </a:lnTo>
                  <a:lnTo>
                    <a:pt x="16" y="115"/>
                  </a:lnTo>
                  <a:lnTo>
                    <a:pt x="63" y="115"/>
                  </a:lnTo>
                  <a:lnTo>
                    <a:pt x="63" y="115"/>
                  </a:lnTo>
                  <a:lnTo>
                    <a:pt x="67" y="119"/>
                  </a:lnTo>
                  <a:lnTo>
                    <a:pt x="71" y="123"/>
                  </a:lnTo>
                  <a:lnTo>
                    <a:pt x="85" y="129"/>
                  </a:lnTo>
                  <a:lnTo>
                    <a:pt x="105" y="133"/>
                  </a:lnTo>
                  <a:lnTo>
                    <a:pt x="127" y="135"/>
                  </a:lnTo>
                  <a:lnTo>
                    <a:pt x="127" y="135"/>
                  </a:lnTo>
                  <a:lnTo>
                    <a:pt x="149" y="133"/>
                  </a:lnTo>
                  <a:lnTo>
                    <a:pt x="170" y="129"/>
                  </a:lnTo>
                  <a:lnTo>
                    <a:pt x="184" y="123"/>
                  </a:lnTo>
                  <a:lnTo>
                    <a:pt x="188" y="119"/>
                  </a:lnTo>
                  <a:lnTo>
                    <a:pt x="192" y="115"/>
                  </a:lnTo>
                  <a:lnTo>
                    <a:pt x="242" y="115"/>
                  </a:lnTo>
                  <a:lnTo>
                    <a:pt x="254" y="115"/>
                  </a:lnTo>
                  <a:lnTo>
                    <a:pt x="254" y="115"/>
                  </a:lnTo>
                  <a:lnTo>
                    <a:pt x="250" y="93"/>
                  </a:lnTo>
                  <a:lnTo>
                    <a:pt x="240" y="71"/>
                  </a:lnTo>
                  <a:lnTo>
                    <a:pt x="228" y="50"/>
                  </a:lnTo>
                  <a:lnTo>
                    <a:pt x="214" y="34"/>
                  </a:lnTo>
                  <a:lnTo>
                    <a:pt x="196" y="20"/>
                  </a:lnTo>
                  <a:lnTo>
                    <a:pt x="174" y="10"/>
                  </a:lnTo>
                  <a:lnTo>
                    <a:pt x="151" y="2"/>
                  </a:lnTo>
                  <a:lnTo>
                    <a:pt x="127" y="0"/>
                  </a:lnTo>
                  <a:lnTo>
                    <a:pt x="127" y="0"/>
                  </a:lnTo>
                  <a:close/>
                  <a:moveTo>
                    <a:pt x="127" y="95"/>
                  </a:moveTo>
                  <a:lnTo>
                    <a:pt x="127" y="95"/>
                  </a:lnTo>
                  <a:lnTo>
                    <a:pt x="119" y="93"/>
                  </a:lnTo>
                  <a:lnTo>
                    <a:pt x="111" y="89"/>
                  </a:lnTo>
                  <a:lnTo>
                    <a:pt x="107" y="81"/>
                  </a:lnTo>
                  <a:lnTo>
                    <a:pt x="105" y="73"/>
                  </a:lnTo>
                  <a:lnTo>
                    <a:pt x="105" y="73"/>
                  </a:lnTo>
                  <a:lnTo>
                    <a:pt x="107" y="65"/>
                  </a:lnTo>
                  <a:lnTo>
                    <a:pt x="111" y="56"/>
                  </a:lnTo>
                  <a:lnTo>
                    <a:pt x="119" y="52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35" y="52"/>
                  </a:lnTo>
                  <a:lnTo>
                    <a:pt x="143" y="56"/>
                  </a:lnTo>
                  <a:lnTo>
                    <a:pt x="147" y="65"/>
                  </a:lnTo>
                  <a:lnTo>
                    <a:pt x="149" y="73"/>
                  </a:lnTo>
                  <a:lnTo>
                    <a:pt x="149" y="73"/>
                  </a:lnTo>
                  <a:lnTo>
                    <a:pt x="147" y="81"/>
                  </a:lnTo>
                  <a:lnTo>
                    <a:pt x="143" y="89"/>
                  </a:lnTo>
                  <a:lnTo>
                    <a:pt x="135" y="93"/>
                  </a:lnTo>
                  <a:lnTo>
                    <a:pt x="127" y="95"/>
                  </a:lnTo>
                  <a:lnTo>
                    <a:pt x="127" y="95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grpSp>
        <p:nvGrpSpPr>
          <p:cNvPr id="96" name="组合 41">
            <a:extLst>
              <a:ext uri="{FF2B5EF4-FFF2-40B4-BE49-F238E27FC236}">
                <a16:creationId xmlns:a16="http://schemas.microsoft.com/office/drawing/2014/main" id="{8CC0CA94-4051-4482-9586-753D2A7297BF}"/>
              </a:ext>
            </a:extLst>
          </p:cNvPr>
          <p:cNvGrpSpPr>
            <a:grpSpLocks noChangeAspect="1"/>
          </p:cNvGrpSpPr>
          <p:nvPr/>
        </p:nvGrpSpPr>
        <p:grpSpPr>
          <a:xfrm>
            <a:off x="10449904" y="2515865"/>
            <a:ext cx="353449" cy="369543"/>
            <a:chOff x="8015288" y="1735138"/>
            <a:chExt cx="1295401" cy="1312862"/>
          </a:xfrm>
          <a:solidFill>
            <a:srgbClr val="0070C0"/>
          </a:solidFill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0A918EEA-C0C1-4AF6-B159-27E23BE7B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288" y="2030413"/>
              <a:ext cx="769938" cy="1017587"/>
            </a:xfrm>
            <a:custGeom>
              <a:avLst/>
              <a:gdLst>
                <a:gd name="T0" fmla="*/ 485 w 485"/>
                <a:gd name="T1" fmla="*/ 290 h 641"/>
                <a:gd name="T2" fmla="*/ 459 w 485"/>
                <a:gd name="T3" fmla="*/ 252 h 641"/>
                <a:gd name="T4" fmla="*/ 427 w 485"/>
                <a:gd name="T5" fmla="*/ 217 h 641"/>
                <a:gd name="T6" fmla="*/ 393 w 485"/>
                <a:gd name="T7" fmla="*/ 191 h 641"/>
                <a:gd name="T8" fmla="*/ 354 w 485"/>
                <a:gd name="T9" fmla="*/ 171 h 641"/>
                <a:gd name="T10" fmla="*/ 350 w 485"/>
                <a:gd name="T11" fmla="*/ 133 h 641"/>
                <a:gd name="T12" fmla="*/ 366 w 485"/>
                <a:gd name="T13" fmla="*/ 123 h 641"/>
                <a:gd name="T14" fmla="*/ 393 w 485"/>
                <a:gd name="T15" fmla="*/ 97 h 641"/>
                <a:gd name="T16" fmla="*/ 411 w 485"/>
                <a:gd name="T17" fmla="*/ 66 h 641"/>
                <a:gd name="T18" fmla="*/ 421 w 485"/>
                <a:gd name="T19" fmla="*/ 32 h 641"/>
                <a:gd name="T20" fmla="*/ 421 w 485"/>
                <a:gd name="T21" fmla="*/ 14 h 641"/>
                <a:gd name="T22" fmla="*/ 352 w 485"/>
                <a:gd name="T23" fmla="*/ 0 h 641"/>
                <a:gd name="T24" fmla="*/ 348 w 485"/>
                <a:gd name="T25" fmla="*/ 6 h 641"/>
                <a:gd name="T26" fmla="*/ 332 w 485"/>
                <a:gd name="T27" fmla="*/ 16 h 641"/>
                <a:gd name="T28" fmla="*/ 294 w 485"/>
                <a:gd name="T29" fmla="*/ 26 h 641"/>
                <a:gd name="T30" fmla="*/ 262 w 485"/>
                <a:gd name="T31" fmla="*/ 28 h 641"/>
                <a:gd name="T32" fmla="*/ 205 w 485"/>
                <a:gd name="T33" fmla="*/ 20 h 641"/>
                <a:gd name="T34" fmla="*/ 185 w 485"/>
                <a:gd name="T35" fmla="*/ 12 h 641"/>
                <a:gd name="T36" fmla="*/ 173 w 485"/>
                <a:gd name="T37" fmla="*/ 0 h 641"/>
                <a:gd name="T38" fmla="*/ 108 w 485"/>
                <a:gd name="T39" fmla="*/ 0 h 641"/>
                <a:gd name="T40" fmla="*/ 108 w 485"/>
                <a:gd name="T41" fmla="*/ 14 h 641"/>
                <a:gd name="T42" fmla="*/ 113 w 485"/>
                <a:gd name="T43" fmla="*/ 50 h 641"/>
                <a:gd name="T44" fmla="*/ 127 w 485"/>
                <a:gd name="T45" fmla="*/ 82 h 641"/>
                <a:gd name="T46" fmla="*/ 151 w 485"/>
                <a:gd name="T47" fmla="*/ 111 h 641"/>
                <a:gd name="T48" fmla="*/ 179 w 485"/>
                <a:gd name="T49" fmla="*/ 133 h 641"/>
                <a:gd name="T50" fmla="*/ 177 w 485"/>
                <a:gd name="T51" fmla="*/ 171 h 641"/>
                <a:gd name="T52" fmla="*/ 157 w 485"/>
                <a:gd name="T53" fmla="*/ 179 h 641"/>
                <a:gd name="T54" fmla="*/ 123 w 485"/>
                <a:gd name="T55" fmla="*/ 201 h 641"/>
                <a:gd name="T56" fmla="*/ 90 w 485"/>
                <a:gd name="T57" fmla="*/ 230 h 641"/>
                <a:gd name="T58" fmla="*/ 62 w 485"/>
                <a:gd name="T59" fmla="*/ 262 h 641"/>
                <a:gd name="T60" fmla="*/ 40 w 485"/>
                <a:gd name="T61" fmla="*/ 300 h 641"/>
                <a:gd name="T62" fmla="*/ 22 w 485"/>
                <a:gd name="T63" fmla="*/ 340 h 641"/>
                <a:gd name="T64" fmla="*/ 8 w 485"/>
                <a:gd name="T65" fmla="*/ 387 h 641"/>
                <a:gd name="T66" fmla="*/ 2 w 485"/>
                <a:gd name="T67" fmla="*/ 433 h 641"/>
                <a:gd name="T68" fmla="*/ 0 w 485"/>
                <a:gd name="T69" fmla="*/ 459 h 641"/>
                <a:gd name="T70" fmla="*/ 6 w 485"/>
                <a:gd name="T71" fmla="*/ 514 h 641"/>
                <a:gd name="T72" fmla="*/ 30 w 485"/>
                <a:gd name="T73" fmla="*/ 542 h 641"/>
                <a:gd name="T74" fmla="*/ 88 w 485"/>
                <a:gd name="T75" fmla="*/ 588 h 641"/>
                <a:gd name="T76" fmla="*/ 155 w 485"/>
                <a:gd name="T77" fmla="*/ 620 h 641"/>
                <a:gd name="T78" fmla="*/ 227 w 485"/>
                <a:gd name="T79" fmla="*/ 639 h 641"/>
                <a:gd name="T80" fmla="*/ 266 w 485"/>
                <a:gd name="T81" fmla="*/ 641 h 641"/>
                <a:gd name="T82" fmla="*/ 306 w 485"/>
                <a:gd name="T83" fmla="*/ 639 h 641"/>
                <a:gd name="T84" fmla="*/ 346 w 485"/>
                <a:gd name="T85" fmla="*/ 631 h 641"/>
                <a:gd name="T86" fmla="*/ 385 w 485"/>
                <a:gd name="T87" fmla="*/ 618 h 641"/>
                <a:gd name="T88" fmla="*/ 421 w 485"/>
                <a:gd name="T89" fmla="*/ 600 h 641"/>
                <a:gd name="T90" fmla="*/ 407 w 485"/>
                <a:gd name="T91" fmla="*/ 584 h 641"/>
                <a:gd name="T92" fmla="*/ 389 w 485"/>
                <a:gd name="T93" fmla="*/ 564 h 641"/>
                <a:gd name="T94" fmla="*/ 389 w 485"/>
                <a:gd name="T95" fmla="*/ 560 h 641"/>
                <a:gd name="T96" fmla="*/ 385 w 485"/>
                <a:gd name="T97" fmla="*/ 508 h 641"/>
                <a:gd name="T98" fmla="*/ 387 w 485"/>
                <a:gd name="T99" fmla="*/ 475 h 641"/>
                <a:gd name="T100" fmla="*/ 399 w 485"/>
                <a:gd name="T101" fmla="*/ 413 h 641"/>
                <a:gd name="T102" fmla="*/ 425 w 485"/>
                <a:gd name="T103" fmla="*/ 357 h 641"/>
                <a:gd name="T104" fmla="*/ 463 w 485"/>
                <a:gd name="T105" fmla="*/ 308 h 641"/>
                <a:gd name="T106" fmla="*/ 485 w 485"/>
                <a:gd name="T107" fmla="*/ 29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5" h="641">
                  <a:moveTo>
                    <a:pt x="485" y="290"/>
                  </a:moveTo>
                  <a:lnTo>
                    <a:pt x="485" y="290"/>
                  </a:lnTo>
                  <a:lnTo>
                    <a:pt x="471" y="270"/>
                  </a:lnTo>
                  <a:lnTo>
                    <a:pt x="459" y="252"/>
                  </a:lnTo>
                  <a:lnTo>
                    <a:pt x="443" y="234"/>
                  </a:lnTo>
                  <a:lnTo>
                    <a:pt x="427" y="217"/>
                  </a:lnTo>
                  <a:lnTo>
                    <a:pt x="411" y="203"/>
                  </a:lnTo>
                  <a:lnTo>
                    <a:pt x="393" y="191"/>
                  </a:lnTo>
                  <a:lnTo>
                    <a:pt x="372" y="181"/>
                  </a:lnTo>
                  <a:lnTo>
                    <a:pt x="354" y="171"/>
                  </a:lnTo>
                  <a:lnTo>
                    <a:pt x="314" y="155"/>
                  </a:lnTo>
                  <a:lnTo>
                    <a:pt x="350" y="133"/>
                  </a:lnTo>
                  <a:lnTo>
                    <a:pt x="350" y="133"/>
                  </a:lnTo>
                  <a:lnTo>
                    <a:pt x="366" y="123"/>
                  </a:lnTo>
                  <a:lnTo>
                    <a:pt x="380" y="111"/>
                  </a:lnTo>
                  <a:lnTo>
                    <a:pt x="393" y="97"/>
                  </a:lnTo>
                  <a:lnTo>
                    <a:pt x="403" y="82"/>
                  </a:lnTo>
                  <a:lnTo>
                    <a:pt x="411" y="66"/>
                  </a:lnTo>
                  <a:lnTo>
                    <a:pt x="417" y="50"/>
                  </a:lnTo>
                  <a:lnTo>
                    <a:pt x="421" y="32"/>
                  </a:lnTo>
                  <a:lnTo>
                    <a:pt x="421" y="14"/>
                  </a:lnTo>
                  <a:lnTo>
                    <a:pt x="421" y="14"/>
                  </a:lnTo>
                  <a:lnTo>
                    <a:pt x="421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48" y="6"/>
                  </a:lnTo>
                  <a:lnTo>
                    <a:pt x="340" y="12"/>
                  </a:lnTo>
                  <a:lnTo>
                    <a:pt x="332" y="16"/>
                  </a:lnTo>
                  <a:lnTo>
                    <a:pt x="320" y="20"/>
                  </a:lnTo>
                  <a:lnTo>
                    <a:pt x="294" y="26"/>
                  </a:lnTo>
                  <a:lnTo>
                    <a:pt x="262" y="28"/>
                  </a:lnTo>
                  <a:lnTo>
                    <a:pt x="262" y="28"/>
                  </a:lnTo>
                  <a:lnTo>
                    <a:pt x="231" y="26"/>
                  </a:lnTo>
                  <a:lnTo>
                    <a:pt x="205" y="20"/>
                  </a:lnTo>
                  <a:lnTo>
                    <a:pt x="193" y="16"/>
                  </a:lnTo>
                  <a:lnTo>
                    <a:pt x="185" y="12"/>
                  </a:lnTo>
                  <a:lnTo>
                    <a:pt x="177" y="6"/>
                  </a:lnTo>
                  <a:lnTo>
                    <a:pt x="173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10" y="32"/>
                  </a:lnTo>
                  <a:lnTo>
                    <a:pt x="113" y="50"/>
                  </a:lnTo>
                  <a:lnTo>
                    <a:pt x="119" y="66"/>
                  </a:lnTo>
                  <a:lnTo>
                    <a:pt x="127" y="82"/>
                  </a:lnTo>
                  <a:lnTo>
                    <a:pt x="139" y="97"/>
                  </a:lnTo>
                  <a:lnTo>
                    <a:pt x="151" y="111"/>
                  </a:lnTo>
                  <a:lnTo>
                    <a:pt x="163" y="123"/>
                  </a:lnTo>
                  <a:lnTo>
                    <a:pt x="179" y="133"/>
                  </a:lnTo>
                  <a:lnTo>
                    <a:pt x="215" y="155"/>
                  </a:lnTo>
                  <a:lnTo>
                    <a:pt x="177" y="171"/>
                  </a:lnTo>
                  <a:lnTo>
                    <a:pt x="177" y="171"/>
                  </a:lnTo>
                  <a:lnTo>
                    <a:pt x="157" y="179"/>
                  </a:lnTo>
                  <a:lnTo>
                    <a:pt x="141" y="189"/>
                  </a:lnTo>
                  <a:lnTo>
                    <a:pt x="123" y="201"/>
                  </a:lnTo>
                  <a:lnTo>
                    <a:pt x="106" y="215"/>
                  </a:lnTo>
                  <a:lnTo>
                    <a:pt x="90" y="230"/>
                  </a:lnTo>
                  <a:lnTo>
                    <a:pt x="76" y="246"/>
                  </a:lnTo>
                  <a:lnTo>
                    <a:pt x="62" y="262"/>
                  </a:lnTo>
                  <a:lnTo>
                    <a:pt x="50" y="280"/>
                  </a:lnTo>
                  <a:lnTo>
                    <a:pt x="40" y="300"/>
                  </a:lnTo>
                  <a:lnTo>
                    <a:pt x="30" y="320"/>
                  </a:lnTo>
                  <a:lnTo>
                    <a:pt x="22" y="340"/>
                  </a:lnTo>
                  <a:lnTo>
                    <a:pt x="14" y="363"/>
                  </a:lnTo>
                  <a:lnTo>
                    <a:pt x="8" y="387"/>
                  </a:lnTo>
                  <a:lnTo>
                    <a:pt x="4" y="409"/>
                  </a:lnTo>
                  <a:lnTo>
                    <a:pt x="2" y="433"/>
                  </a:lnTo>
                  <a:lnTo>
                    <a:pt x="0" y="459"/>
                  </a:lnTo>
                  <a:lnTo>
                    <a:pt x="0" y="459"/>
                  </a:lnTo>
                  <a:lnTo>
                    <a:pt x="2" y="485"/>
                  </a:lnTo>
                  <a:lnTo>
                    <a:pt x="6" y="514"/>
                  </a:lnTo>
                  <a:lnTo>
                    <a:pt x="6" y="514"/>
                  </a:lnTo>
                  <a:lnTo>
                    <a:pt x="30" y="542"/>
                  </a:lnTo>
                  <a:lnTo>
                    <a:pt x="58" y="566"/>
                  </a:lnTo>
                  <a:lnTo>
                    <a:pt x="88" y="588"/>
                  </a:lnTo>
                  <a:lnTo>
                    <a:pt x="121" y="606"/>
                  </a:lnTo>
                  <a:lnTo>
                    <a:pt x="155" y="620"/>
                  </a:lnTo>
                  <a:lnTo>
                    <a:pt x="189" y="633"/>
                  </a:lnTo>
                  <a:lnTo>
                    <a:pt x="227" y="639"/>
                  </a:lnTo>
                  <a:lnTo>
                    <a:pt x="266" y="641"/>
                  </a:lnTo>
                  <a:lnTo>
                    <a:pt x="266" y="641"/>
                  </a:lnTo>
                  <a:lnTo>
                    <a:pt x="286" y="641"/>
                  </a:lnTo>
                  <a:lnTo>
                    <a:pt x="306" y="639"/>
                  </a:lnTo>
                  <a:lnTo>
                    <a:pt x="326" y="635"/>
                  </a:lnTo>
                  <a:lnTo>
                    <a:pt x="346" y="631"/>
                  </a:lnTo>
                  <a:lnTo>
                    <a:pt x="366" y="625"/>
                  </a:lnTo>
                  <a:lnTo>
                    <a:pt x="385" y="618"/>
                  </a:lnTo>
                  <a:lnTo>
                    <a:pt x="403" y="610"/>
                  </a:lnTo>
                  <a:lnTo>
                    <a:pt x="421" y="600"/>
                  </a:lnTo>
                  <a:lnTo>
                    <a:pt x="421" y="600"/>
                  </a:lnTo>
                  <a:lnTo>
                    <a:pt x="407" y="584"/>
                  </a:lnTo>
                  <a:lnTo>
                    <a:pt x="393" y="568"/>
                  </a:lnTo>
                  <a:lnTo>
                    <a:pt x="389" y="564"/>
                  </a:lnTo>
                  <a:lnTo>
                    <a:pt x="389" y="560"/>
                  </a:lnTo>
                  <a:lnTo>
                    <a:pt x="389" y="560"/>
                  </a:lnTo>
                  <a:lnTo>
                    <a:pt x="385" y="534"/>
                  </a:lnTo>
                  <a:lnTo>
                    <a:pt x="385" y="508"/>
                  </a:lnTo>
                  <a:lnTo>
                    <a:pt x="385" y="508"/>
                  </a:lnTo>
                  <a:lnTo>
                    <a:pt x="387" y="475"/>
                  </a:lnTo>
                  <a:lnTo>
                    <a:pt x="391" y="443"/>
                  </a:lnTo>
                  <a:lnTo>
                    <a:pt x="399" y="413"/>
                  </a:lnTo>
                  <a:lnTo>
                    <a:pt x="411" y="383"/>
                  </a:lnTo>
                  <a:lnTo>
                    <a:pt x="425" y="357"/>
                  </a:lnTo>
                  <a:lnTo>
                    <a:pt x="443" y="332"/>
                  </a:lnTo>
                  <a:lnTo>
                    <a:pt x="463" y="308"/>
                  </a:lnTo>
                  <a:lnTo>
                    <a:pt x="485" y="290"/>
                  </a:lnTo>
                  <a:lnTo>
                    <a:pt x="485" y="29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BA55D695-A5B6-49F7-AF9A-D623B37324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4988" y="1735138"/>
              <a:ext cx="557213" cy="298450"/>
            </a:xfrm>
            <a:custGeom>
              <a:avLst/>
              <a:gdLst>
                <a:gd name="T0" fmla="*/ 176 w 351"/>
                <a:gd name="T1" fmla="*/ 0 h 188"/>
                <a:gd name="T2" fmla="*/ 141 w 351"/>
                <a:gd name="T3" fmla="*/ 5 h 188"/>
                <a:gd name="T4" fmla="*/ 109 w 351"/>
                <a:gd name="T5" fmla="*/ 15 h 188"/>
                <a:gd name="T6" fmla="*/ 81 w 351"/>
                <a:gd name="T7" fmla="*/ 29 h 188"/>
                <a:gd name="T8" fmla="*/ 55 w 351"/>
                <a:gd name="T9" fmla="*/ 49 h 188"/>
                <a:gd name="T10" fmla="*/ 35 w 351"/>
                <a:gd name="T11" fmla="*/ 71 h 188"/>
                <a:gd name="T12" fmla="*/ 16 w 351"/>
                <a:gd name="T13" fmla="*/ 99 h 188"/>
                <a:gd name="T14" fmla="*/ 6 w 351"/>
                <a:gd name="T15" fmla="*/ 129 h 188"/>
                <a:gd name="T16" fmla="*/ 0 w 351"/>
                <a:gd name="T17" fmla="*/ 160 h 188"/>
                <a:gd name="T18" fmla="*/ 85 w 351"/>
                <a:gd name="T19" fmla="*/ 160 h 188"/>
                <a:gd name="T20" fmla="*/ 91 w 351"/>
                <a:gd name="T21" fmla="*/ 166 h 188"/>
                <a:gd name="T22" fmla="*/ 107 w 351"/>
                <a:gd name="T23" fmla="*/ 176 h 188"/>
                <a:gd name="T24" fmla="*/ 143 w 351"/>
                <a:gd name="T25" fmla="*/ 186 h 188"/>
                <a:gd name="T26" fmla="*/ 176 w 351"/>
                <a:gd name="T27" fmla="*/ 188 h 188"/>
                <a:gd name="T28" fmla="*/ 234 w 351"/>
                <a:gd name="T29" fmla="*/ 180 h 188"/>
                <a:gd name="T30" fmla="*/ 254 w 351"/>
                <a:gd name="T31" fmla="*/ 172 h 188"/>
                <a:gd name="T32" fmla="*/ 266 w 351"/>
                <a:gd name="T33" fmla="*/ 160 h 188"/>
                <a:gd name="T34" fmla="*/ 351 w 351"/>
                <a:gd name="T35" fmla="*/ 160 h 188"/>
                <a:gd name="T36" fmla="*/ 349 w 351"/>
                <a:gd name="T37" fmla="*/ 144 h 188"/>
                <a:gd name="T38" fmla="*/ 341 w 351"/>
                <a:gd name="T39" fmla="*/ 113 h 188"/>
                <a:gd name="T40" fmla="*/ 327 w 351"/>
                <a:gd name="T41" fmla="*/ 85 h 188"/>
                <a:gd name="T42" fmla="*/ 307 w 351"/>
                <a:gd name="T43" fmla="*/ 59 h 188"/>
                <a:gd name="T44" fmla="*/ 282 w 351"/>
                <a:gd name="T45" fmla="*/ 37 h 188"/>
                <a:gd name="T46" fmla="*/ 256 w 351"/>
                <a:gd name="T47" fmla="*/ 21 h 188"/>
                <a:gd name="T48" fmla="*/ 226 w 351"/>
                <a:gd name="T49" fmla="*/ 9 h 188"/>
                <a:gd name="T50" fmla="*/ 194 w 351"/>
                <a:gd name="T51" fmla="*/ 3 h 188"/>
                <a:gd name="T52" fmla="*/ 176 w 351"/>
                <a:gd name="T53" fmla="*/ 0 h 188"/>
                <a:gd name="T54" fmla="*/ 176 w 351"/>
                <a:gd name="T55" fmla="*/ 131 h 188"/>
                <a:gd name="T56" fmla="*/ 164 w 351"/>
                <a:gd name="T57" fmla="*/ 129 h 188"/>
                <a:gd name="T58" fmla="*/ 147 w 351"/>
                <a:gd name="T59" fmla="*/ 113 h 188"/>
                <a:gd name="T60" fmla="*/ 145 w 351"/>
                <a:gd name="T61" fmla="*/ 101 h 188"/>
                <a:gd name="T62" fmla="*/ 145 w 351"/>
                <a:gd name="T63" fmla="*/ 95 h 188"/>
                <a:gd name="T64" fmla="*/ 153 w 351"/>
                <a:gd name="T65" fmla="*/ 79 h 188"/>
                <a:gd name="T66" fmla="*/ 170 w 351"/>
                <a:gd name="T67" fmla="*/ 71 h 188"/>
                <a:gd name="T68" fmla="*/ 176 w 351"/>
                <a:gd name="T69" fmla="*/ 71 h 188"/>
                <a:gd name="T70" fmla="*/ 188 w 351"/>
                <a:gd name="T71" fmla="*/ 73 h 188"/>
                <a:gd name="T72" fmla="*/ 204 w 351"/>
                <a:gd name="T73" fmla="*/ 89 h 188"/>
                <a:gd name="T74" fmla="*/ 206 w 351"/>
                <a:gd name="T75" fmla="*/ 101 h 188"/>
                <a:gd name="T76" fmla="*/ 206 w 351"/>
                <a:gd name="T77" fmla="*/ 107 h 188"/>
                <a:gd name="T78" fmla="*/ 198 w 351"/>
                <a:gd name="T79" fmla="*/ 123 h 188"/>
                <a:gd name="T80" fmla="*/ 182 w 351"/>
                <a:gd name="T81" fmla="*/ 131 h 188"/>
                <a:gd name="T82" fmla="*/ 176 w 351"/>
                <a:gd name="T83" fmla="*/ 13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1" h="188">
                  <a:moveTo>
                    <a:pt x="176" y="0"/>
                  </a:moveTo>
                  <a:lnTo>
                    <a:pt x="176" y="0"/>
                  </a:lnTo>
                  <a:lnTo>
                    <a:pt x="157" y="3"/>
                  </a:lnTo>
                  <a:lnTo>
                    <a:pt x="141" y="5"/>
                  </a:lnTo>
                  <a:lnTo>
                    <a:pt x="125" y="9"/>
                  </a:lnTo>
                  <a:lnTo>
                    <a:pt x="109" y="15"/>
                  </a:lnTo>
                  <a:lnTo>
                    <a:pt x="95" y="21"/>
                  </a:lnTo>
                  <a:lnTo>
                    <a:pt x="81" y="29"/>
                  </a:lnTo>
                  <a:lnTo>
                    <a:pt x="69" y="37"/>
                  </a:lnTo>
                  <a:lnTo>
                    <a:pt x="55" y="49"/>
                  </a:lnTo>
                  <a:lnTo>
                    <a:pt x="45" y="59"/>
                  </a:lnTo>
                  <a:lnTo>
                    <a:pt x="35" y="71"/>
                  </a:lnTo>
                  <a:lnTo>
                    <a:pt x="25" y="85"/>
                  </a:lnTo>
                  <a:lnTo>
                    <a:pt x="16" y="99"/>
                  </a:lnTo>
                  <a:lnTo>
                    <a:pt x="10" y="113"/>
                  </a:lnTo>
                  <a:lnTo>
                    <a:pt x="6" y="129"/>
                  </a:lnTo>
                  <a:lnTo>
                    <a:pt x="2" y="144"/>
                  </a:lnTo>
                  <a:lnTo>
                    <a:pt x="0" y="160"/>
                  </a:lnTo>
                  <a:lnTo>
                    <a:pt x="22" y="160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91" y="166"/>
                  </a:lnTo>
                  <a:lnTo>
                    <a:pt x="97" y="172"/>
                  </a:lnTo>
                  <a:lnTo>
                    <a:pt x="107" y="176"/>
                  </a:lnTo>
                  <a:lnTo>
                    <a:pt x="117" y="180"/>
                  </a:lnTo>
                  <a:lnTo>
                    <a:pt x="143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206" y="186"/>
                  </a:lnTo>
                  <a:lnTo>
                    <a:pt x="234" y="180"/>
                  </a:lnTo>
                  <a:lnTo>
                    <a:pt x="244" y="176"/>
                  </a:lnTo>
                  <a:lnTo>
                    <a:pt x="254" y="172"/>
                  </a:lnTo>
                  <a:lnTo>
                    <a:pt x="260" y="166"/>
                  </a:lnTo>
                  <a:lnTo>
                    <a:pt x="266" y="160"/>
                  </a:lnTo>
                  <a:lnTo>
                    <a:pt x="335" y="160"/>
                  </a:lnTo>
                  <a:lnTo>
                    <a:pt x="351" y="160"/>
                  </a:lnTo>
                  <a:lnTo>
                    <a:pt x="351" y="160"/>
                  </a:lnTo>
                  <a:lnTo>
                    <a:pt x="349" y="144"/>
                  </a:lnTo>
                  <a:lnTo>
                    <a:pt x="345" y="129"/>
                  </a:lnTo>
                  <a:lnTo>
                    <a:pt x="341" y="113"/>
                  </a:lnTo>
                  <a:lnTo>
                    <a:pt x="333" y="99"/>
                  </a:lnTo>
                  <a:lnTo>
                    <a:pt x="327" y="85"/>
                  </a:lnTo>
                  <a:lnTo>
                    <a:pt x="317" y="71"/>
                  </a:lnTo>
                  <a:lnTo>
                    <a:pt x="307" y="59"/>
                  </a:lnTo>
                  <a:lnTo>
                    <a:pt x="294" y="49"/>
                  </a:lnTo>
                  <a:lnTo>
                    <a:pt x="282" y="37"/>
                  </a:lnTo>
                  <a:lnTo>
                    <a:pt x="270" y="29"/>
                  </a:lnTo>
                  <a:lnTo>
                    <a:pt x="256" y="21"/>
                  </a:lnTo>
                  <a:lnTo>
                    <a:pt x="242" y="15"/>
                  </a:lnTo>
                  <a:lnTo>
                    <a:pt x="226" y="9"/>
                  </a:lnTo>
                  <a:lnTo>
                    <a:pt x="210" y="5"/>
                  </a:lnTo>
                  <a:lnTo>
                    <a:pt x="194" y="3"/>
                  </a:lnTo>
                  <a:lnTo>
                    <a:pt x="176" y="0"/>
                  </a:lnTo>
                  <a:lnTo>
                    <a:pt x="176" y="0"/>
                  </a:lnTo>
                  <a:close/>
                  <a:moveTo>
                    <a:pt x="176" y="131"/>
                  </a:moveTo>
                  <a:lnTo>
                    <a:pt x="176" y="131"/>
                  </a:lnTo>
                  <a:lnTo>
                    <a:pt x="170" y="131"/>
                  </a:lnTo>
                  <a:lnTo>
                    <a:pt x="164" y="129"/>
                  </a:lnTo>
                  <a:lnTo>
                    <a:pt x="153" y="123"/>
                  </a:lnTo>
                  <a:lnTo>
                    <a:pt x="147" y="113"/>
                  </a:lnTo>
                  <a:lnTo>
                    <a:pt x="145" y="107"/>
                  </a:lnTo>
                  <a:lnTo>
                    <a:pt x="145" y="101"/>
                  </a:lnTo>
                  <a:lnTo>
                    <a:pt x="145" y="101"/>
                  </a:lnTo>
                  <a:lnTo>
                    <a:pt x="145" y="95"/>
                  </a:lnTo>
                  <a:lnTo>
                    <a:pt x="147" y="89"/>
                  </a:lnTo>
                  <a:lnTo>
                    <a:pt x="153" y="79"/>
                  </a:lnTo>
                  <a:lnTo>
                    <a:pt x="164" y="73"/>
                  </a:lnTo>
                  <a:lnTo>
                    <a:pt x="170" y="71"/>
                  </a:lnTo>
                  <a:lnTo>
                    <a:pt x="176" y="71"/>
                  </a:lnTo>
                  <a:lnTo>
                    <a:pt x="176" y="71"/>
                  </a:lnTo>
                  <a:lnTo>
                    <a:pt x="182" y="71"/>
                  </a:lnTo>
                  <a:lnTo>
                    <a:pt x="188" y="73"/>
                  </a:lnTo>
                  <a:lnTo>
                    <a:pt x="198" y="79"/>
                  </a:lnTo>
                  <a:lnTo>
                    <a:pt x="204" y="89"/>
                  </a:lnTo>
                  <a:lnTo>
                    <a:pt x="206" y="95"/>
                  </a:lnTo>
                  <a:lnTo>
                    <a:pt x="206" y="101"/>
                  </a:lnTo>
                  <a:lnTo>
                    <a:pt x="206" y="101"/>
                  </a:lnTo>
                  <a:lnTo>
                    <a:pt x="206" y="107"/>
                  </a:lnTo>
                  <a:lnTo>
                    <a:pt x="204" y="113"/>
                  </a:lnTo>
                  <a:lnTo>
                    <a:pt x="198" y="123"/>
                  </a:lnTo>
                  <a:lnTo>
                    <a:pt x="188" y="129"/>
                  </a:lnTo>
                  <a:lnTo>
                    <a:pt x="182" y="131"/>
                  </a:lnTo>
                  <a:lnTo>
                    <a:pt x="176" y="131"/>
                  </a:lnTo>
                  <a:lnTo>
                    <a:pt x="176" y="131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C3E5844-1611-41BF-B11A-C8AF72A54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1" y="2295525"/>
              <a:ext cx="604838" cy="733425"/>
            </a:xfrm>
            <a:custGeom>
              <a:avLst/>
              <a:gdLst>
                <a:gd name="T0" fmla="*/ 226 w 381"/>
                <a:gd name="T1" fmla="*/ 111 h 462"/>
                <a:gd name="T2" fmla="*/ 252 w 381"/>
                <a:gd name="T3" fmla="*/ 95 h 462"/>
                <a:gd name="T4" fmla="*/ 274 w 381"/>
                <a:gd name="T5" fmla="*/ 79 h 462"/>
                <a:gd name="T6" fmla="*/ 290 w 381"/>
                <a:gd name="T7" fmla="*/ 59 h 462"/>
                <a:gd name="T8" fmla="*/ 300 w 381"/>
                <a:gd name="T9" fmla="*/ 36 h 462"/>
                <a:gd name="T10" fmla="*/ 304 w 381"/>
                <a:gd name="T11" fmla="*/ 10 h 462"/>
                <a:gd name="T12" fmla="*/ 302 w 381"/>
                <a:gd name="T13" fmla="*/ 0 h 462"/>
                <a:gd name="T14" fmla="*/ 254 w 381"/>
                <a:gd name="T15" fmla="*/ 0 h 462"/>
                <a:gd name="T16" fmla="*/ 250 w 381"/>
                <a:gd name="T17" fmla="*/ 4 h 462"/>
                <a:gd name="T18" fmla="*/ 232 w 381"/>
                <a:gd name="T19" fmla="*/ 14 h 462"/>
                <a:gd name="T20" fmla="*/ 191 w 381"/>
                <a:gd name="T21" fmla="*/ 20 h 462"/>
                <a:gd name="T22" fmla="*/ 169 w 381"/>
                <a:gd name="T23" fmla="*/ 18 h 462"/>
                <a:gd name="T24" fmla="*/ 137 w 381"/>
                <a:gd name="T25" fmla="*/ 8 h 462"/>
                <a:gd name="T26" fmla="*/ 127 w 381"/>
                <a:gd name="T27" fmla="*/ 0 h 462"/>
                <a:gd name="T28" fmla="*/ 78 w 381"/>
                <a:gd name="T29" fmla="*/ 0 h 462"/>
                <a:gd name="T30" fmla="*/ 78 w 381"/>
                <a:gd name="T31" fmla="*/ 10 h 462"/>
                <a:gd name="T32" fmla="*/ 78 w 381"/>
                <a:gd name="T33" fmla="*/ 22 h 462"/>
                <a:gd name="T34" fmla="*/ 84 w 381"/>
                <a:gd name="T35" fmla="*/ 48 h 462"/>
                <a:gd name="T36" fmla="*/ 99 w 381"/>
                <a:gd name="T37" fmla="*/ 71 h 462"/>
                <a:gd name="T38" fmla="*/ 117 w 381"/>
                <a:gd name="T39" fmla="*/ 89 h 462"/>
                <a:gd name="T40" fmla="*/ 155 w 381"/>
                <a:gd name="T41" fmla="*/ 111 h 462"/>
                <a:gd name="T42" fmla="*/ 127 w 381"/>
                <a:gd name="T43" fmla="*/ 123 h 462"/>
                <a:gd name="T44" fmla="*/ 101 w 381"/>
                <a:gd name="T45" fmla="*/ 137 h 462"/>
                <a:gd name="T46" fmla="*/ 54 w 381"/>
                <a:gd name="T47" fmla="*/ 175 h 462"/>
                <a:gd name="T48" fmla="*/ 20 w 381"/>
                <a:gd name="T49" fmla="*/ 230 h 462"/>
                <a:gd name="T50" fmla="*/ 2 w 381"/>
                <a:gd name="T51" fmla="*/ 294 h 462"/>
                <a:gd name="T52" fmla="*/ 0 w 381"/>
                <a:gd name="T53" fmla="*/ 331 h 462"/>
                <a:gd name="T54" fmla="*/ 0 w 381"/>
                <a:gd name="T55" fmla="*/ 349 h 462"/>
                <a:gd name="T56" fmla="*/ 4 w 381"/>
                <a:gd name="T57" fmla="*/ 369 h 462"/>
                <a:gd name="T58" fmla="*/ 42 w 381"/>
                <a:gd name="T59" fmla="*/ 407 h 462"/>
                <a:gd name="T60" fmla="*/ 87 w 381"/>
                <a:gd name="T61" fmla="*/ 435 h 462"/>
                <a:gd name="T62" fmla="*/ 137 w 381"/>
                <a:gd name="T63" fmla="*/ 453 h 462"/>
                <a:gd name="T64" fmla="*/ 191 w 381"/>
                <a:gd name="T65" fmla="*/ 462 h 462"/>
                <a:gd name="T66" fmla="*/ 191 w 381"/>
                <a:gd name="T67" fmla="*/ 462 h 462"/>
                <a:gd name="T68" fmla="*/ 217 w 381"/>
                <a:gd name="T69" fmla="*/ 460 h 462"/>
                <a:gd name="T70" fmla="*/ 270 w 381"/>
                <a:gd name="T71" fmla="*/ 445 h 462"/>
                <a:gd name="T72" fmla="*/ 318 w 381"/>
                <a:gd name="T73" fmla="*/ 423 h 462"/>
                <a:gd name="T74" fmla="*/ 361 w 381"/>
                <a:gd name="T75" fmla="*/ 389 h 462"/>
                <a:gd name="T76" fmla="*/ 379 w 381"/>
                <a:gd name="T77" fmla="*/ 369 h 462"/>
                <a:gd name="T78" fmla="*/ 381 w 381"/>
                <a:gd name="T79" fmla="*/ 331 h 462"/>
                <a:gd name="T80" fmla="*/ 381 w 381"/>
                <a:gd name="T81" fmla="*/ 312 h 462"/>
                <a:gd name="T82" fmla="*/ 371 w 381"/>
                <a:gd name="T83" fmla="*/ 260 h 462"/>
                <a:gd name="T84" fmla="*/ 344 w 381"/>
                <a:gd name="T85" fmla="*/ 202 h 462"/>
                <a:gd name="T86" fmla="*/ 304 w 381"/>
                <a:gd name="T87" fmla="*/ 155 h 462"/>
                <a:gd name="T88" fmla="*/ 268 w 381"/>
                <a:gd name="T89" fmla="*/ 129 h 462"/>
                <a:gd name="T90" fmla="*/ 254 w 381"/>
                <a:gd name="T91" fmla="*/ 12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1" h="462">
                  <a:moveTo>
                    <a:pt x="254" y="123"/>
                  </a:moveTo>
                  <a:lnTo>
                    <a:pt x="226" y="111"/>
                  </a:lnTo>
                  <a:lnTo>
                    <a:pt x="252" y="95"/>
                  </a:lnTo>
                  <a:lnTo>
                    <a:pt x="252" y="95"/>
                  </a:lnTo>
                  <a:lnTo>
                    <a:pt x="264" y="89"/>
                  </a:lnTo>
                  <a:lnTo>
                    <a:pt x="274" y="79"/>
                  </a:lnTo>
                  <a:lnTo>
                    <a:pt x="282" y="71"/>
                  </a:lnTo>
                  <a:lnTo>
                    <a:pt x="290" y="59"/>
                  </a:lnTo>
                  <a:lnTo>
                    <a:pt x="296" y="48"/>
                  </a:lnTo>
                  <a:lnTo>
                    <a:pt x="300" y="36"/>
                  </a:lnTo>
                  <a:lnTo>
                    <a:pt x="302" y="22"/>
                  </a:lnTo>
                  <a:lnTo>
                    <a:pt x="304" y="10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50" y="4"/>
                  </a:lnTo>
                  <a:lnTo>
                    <a:pt x="246" y="8"/>
                  </a:lnTo>
                  <a:lnTo>
                    <a:pt x="232" y="14"/>
                  </a:lnTo>
                  <a:lnTo>
                    <a:pt x="211" y="18"/>
                  </a:lnTo>
                  <a:lnTo>
                    <a:pt x="191" y="20"/>
                  </a:lnTo>
                  <a:lnTo>
                    <a:pt x="191" y="20"/>
                  </a:lnTo>
                  <a:lnTo>
                    <a:pt x="169" y="18"/>
                  </a:lnTo>
                  <a:lnTo>
                    <a:pt x="151" y="14"/>
                  </a:lnTo>
                  <a:lnTo>
                    <a:pt x="137" y="8"/>
                  </a:lnTo>
                  <a:lnTo>
                    <a:pt x="131" y="4"/>
                  </a:lnTo>
                  <a:lnTo>
                    <a:pt x="127" y="0"/>
                  </a:lnTo>
                  <a:lnTo>
                    <a:pt x="125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8" y="22"/>
                  </a:lnTo>
                  <a:lnTo>
                    <a:pt x="80" y="36"/>
                  </a:lnTo>
                  <a:lnTo>
                    <a:pt x="84" y="48"/>
                  </a:lnTo>
                  <a:lnTo>
                    <a:pt x="91" y="59"/>
                  </a:lnTo>
                  <a:lnTo>
                    <a:pt x="99" y="71"/>
                  </a:lnTo>
                  <a:lnTo>
                    <a:pt x="107" y="79"/>
                  </a:lnTo>
                  <a:lnTo>
                    <a:pt x="117" y="89"/>
                  </a:lnTo>
                  <a:lnTo>
                    <a:pt x="129" y="95"/>
                  </a:lnTo>
                  <a:lnTo>
                    <a:pt x="155" y="111"/>
                  </a:lnTo>
                  <a:lnTo>
                    <a:pt x="127" y="123"/>
                  </a:lnTo>
                  <a:lnTo>
                    <a:pt x="127" y="123"/>
                  </a:lnTo>
                  <a:lnTo>
                    <a:pt x="113" y="129"/>
                  </a:lnTo>
                  <a:lnTo>
                    <a:pt x="101" y="137"/>
                  </a:lnTo>
                  <a:lnTo>
                    <a:pt x="76" y="155"/>
                  </a:lnTo>
                  <a:lnTo>
                    <a:pt x="54" y="175"/>
                  </a:lnTo>
                  <a:lnTo>
                    <a:pt x="36" y="202"/>
                  </a:lnTo>
                  <a:lnTo>
                    <a:pt x="20" y="230"/>
                  </a:lnTo>
                  <a:lnTo>
                    <a:pt x="10" y="260"/>
                  </a:lnTo>
                  <a:lnTo>
                    <a:pt x="2" y="294"/>
                  </a:lnTo>
                  <a:lnTo>
                    <a:pt x="0" y="312"/>
                  </a:lnTo>
                  <a:lnTo>
                    <a:pt x="0" y="331"/>
                  </a:lnTo>
                  <a:lnTo>
                    <a:pt x="0" y="331"/>
                  </a:lnTo>
                  <a:lnTo>
                    <a:pt x="0" y="349"/>
                  </a:lnTo>
                  <a:lnTo>
                    <a:pt x="4" y="369"/>
                  </a:lnTo>
                  <a:lnTo>
                    <a:pt x="4" y="369"/>
                  </a:lnTo>
                  <a:lnTo>
                    <a:pt x="22" y="389"/>
                  </a:lnTo>
                  <a:lnTo>
                    <a:pt x="42" y="407"/>
                  </a:lnTo>
                  <a:lnTo>
                    <a:pt x="62" y="423"/>
                  </a:lnTo>
                  <a:lnTo>
                    <a:pt x="87" y="435"/>
                  </a:lnTo>
                  <a:lnTo>
                    <a:pt x="111" y="445"/>
                  </a:lnTo>
                  <a:lnTo>
                    <a:pt x="137" y="453"/>
                  </a:lnTo>
                  <a:lnTo>
                    <a:pt x="163" y="460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191" y="462"/>
                  </a:lnTo>
                  <a:lnTo>
                    <a:pt x="217" y="460"/>
                  </a:lnTo>
                  <a:lnTo>
                    <a:pt x="246" y="453"/>
                  </a:lnTo>
                  <a:lnTo>
                    <a:pt x="270" y="445"/>
                  </a:lnTo>
                  <a:lnTo>
                    <a:pt x="294" y="435"/>
                  </a:lnTo>
                  <a:lnTo>
                    <a:pt x="318" y="423"/>
                  </a:lnTo>
                  <a:lnTo>
                    <a:pt x="340" y="407"/>
                  </a:lnTo>
                  <a:lnTo>
                    <a:pt x="361" y="389"/>
                  </a:lnTo>
                  <a:lnTo>
                    <a:pt x="379" y="369"/>
                  </a:lnTo>
                  <a:lnTo>
                    <a:pt x="379" y="369"/>
                  </a:lnTo>
                  <a:lnTo>
                    <a:pt x="381" y="349"/>
                  </a:lnTo>
                  <a:lnTo>
                    <a:pt x="381" y="331"/>
                  </a:lnTo>
                  <a:lnTo>
                    <a:pt x="381" y="331"/>
                  </a:lnTo>
                  <a:lnTo>
                    <a:pt x="381" y="312"/>
                  </a:lnTo>
                  <a:lnTo>
                    <a:pt x="379" y="294"/>
                  </a:lnTo>
                  <a:lnTo>
                    <a:pt x="371" y="260"/>
                  </a:lnTo>
                  <a:lnTo>
                    <a:pt x="361" y="230"/>
                  </a:lnTo>
                  <a:lnTo>
                    <a:pt x="344" y="202"/>
                  </a:lnTo>
                  <a:lnTo>
                    <a:pt x="326" y="175"/>
                  </a:lnTo>
                  <a:lnTo>
                    <a:pt x="304" y="155"/>
                  </a:lnTo>
                  <a:lnTo>
                    <a:pt x="280" y="137"/>
                  </a:lnTo>
                  <a:lnTo>
                    <a:pt x="268" y="129"/>
                  </a:lnTo>
                  <a:lnTo>
                    <a:pt x="254" y="123"/>
                  </a:lnTo>
                  <a:lnTo>
                    <a:pt x="254" y="123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A7DA7CFE-B1CF-40D0-BBFF-6DB225B608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4276" y="2071688"/>
              <a:ext cx="403225" cy="214312"/>
            </a:xfrm>
            <a:custGeom>
              <a:avLst/>
              <a:gdLst>
                <a:gd name="T0" fmla="*/ 127 w 254"/>
                <a:gd name="T1" fmla="*/ 0 h 135"/>
                <a:gd name="T2" fmla="*/ 127 w 254"/>
                <a:gd name="T3" fmla="*/ 0 h 135"/>
                <a:gd name="T4" fmla="*/ 103 w 254"/>
                <a:gd name="T5" fmla="*/ 2 h 135"/>
                <a:gd name="T6" fmla="*/ 81 w 254"/>
                <a:gd name="T7" fmla="*/ 10 h 135"/>
                <a:gd name="T8" fmla="*/ 59 w 254"/>
                <a:gd name="T9" fmla="*/ 20 h 135"/>
                <a:gd name="T10" fmla="*/ 41 w 254"/>
                <a:gd name="T11" fmla="*/ 34 h 135"/>
                <a:gd name="T12" fmla="*/ 27 w 254"/>
                <a:gd name="T13" fmla="*/ 50 h 135"/>
                <a:gd name="T14" fmla="*/ 14 w 254"/>
                <a:gd name="T15" fmla="*/ 71 h 135"/>
                <a:gd name="T16" fmla="*/ 4 w 254"/>
                <a:gd name="T17" fmla="*/ 93 h 135"/>
                <a:gd name="T18" fmla="*/ 0 w 254"/>
                <a:gd name="T19" fmla="*/ 115 h 135"/>
                <a:gd name="T20" fmla="*/ 16 w 254"/>
                <a:gd name="T21" fmla="*/ 115 h 135"/>
                <a:gd name="T22" fmla="*/ 63 w 254"/>
                <a:gd name="T23" fmla="*/ 115 h 135"/>
                <a:gd name="T24" fmla="*/ 63 w 254"/>
                <a:gd name="T25" fmla="*/ 115 h 135"/>
                <a:gd name="T26" fmla="*/ 67 w 254"/>
                <a:gd name="T27" fmla="*/ 119 h 135"/>
                <a:gd name="T28" fmla="*/ 71 w 254"/>
                <a:gd name="T29" fmla="*/ 123 h 135"/>
                <a:gd name="T30" fmla="*/ 85 w 254"/>
                <a:gd name="T31" fmla="*/ 129 h 135"/>
                <a:gd name="T32" fmla="*/ 105 w 254"/>
                <a:gd name="T33" fmla="*/ 133 h 135"/>
                <a:gd name="T34" fmla="*/ 127 w 254"/>
                <a:gd name="T35" fmla="*/ 135 h 135"/>
                <a:gd name="T36" fmla="*/ 127 w 254"/>
                <a:gd name="T37" fmla="*/ 135 h 135"/>
                <a:gd name="T38" fmla="*/ 149 w 254"/>
                <a:gd name="T39" fmla="*/ 133 h 135"/>
                <a:gd name="T40" fmla="*/ 170 w 254"/>
                <a:gd name="T41" fmla="*/ 129 h 135"/>
                <a:gd name="T42" fmla="*/ 184 w 254"/>
                <a:gd name="T43" fmla="*/ 123 h 135"/>
                <a:gd name="T44" fmla="*/ 188 w 254"/>
                <a:gd name="T45" fmla="*/ 119 h 135"/>
                <a:gd name="T46" fmla="*/ 192 w 254"/>
                <a:gd name="T47" fmla="*/ 115 h 135"/>
                <a:gd name="T48" fmla="*/ 242 w 254"/>
                <a:gd name="T49" fmla="*/ 115 h 135"/>
                <a:gd name="T50" fmla="*/ 254 w 254"/>
                <a:gd name="T51" fmla="*/ 115 h 135"/>
                <a:gd name="T52" fmla="*/ 254 w 254"/>
                <a:gd name="T53" fmla="*/ 115 h 135"/>
                <a:gd name="T54" fmla="*/ 250 w 254"/>
                <a:gd name="T55" fmla="*/ 93 h 135"/>
                <a:gd name="T56" fmla="*/ 240 w 254"/>
                <a:gd name="T57" fmla="*/ 71 h 135"/>
                <a:gd name="T58" fmla="*/ 228 w 254"/>
                <a:gd name="T59" fmla="*/ 50 h 135"/>
                <a:gd name="T60" fmla="*/ 214 w 254"/>
                <a:gd name="T61" fmla="*/ 34 h 135"/>
                <a:gd name="T62" fmla="*/ 196 w 254"/>
                <a:gd name="T63" fmla="*/ 20 h 135"/>
                <a:gd name="T64" fmla="*/ 174 w 254"/>
                <a:gd name="T65" fmla="*/ 10 h 135"/>
                <a:gd name="T66" fmla="*/ 151 w 254"/>
                <a:gd name="T67" fmla="*/ 2 h 135"/>
                <a:gd name="T68" fmla="*/ 127 w 254"/>
                <a:gd name="T69" fmla="*/ 0 h 135"/>
                <a:gd name="T70" fmla="*/ 127 w 254"/>
                <a:gd name="T71" fmla="*/ 0 h 135"/>
                <a:gd name="T72" fmla="*/ 127 w 254"/>
                <a:gd name="T73" fmla="*/ 95 h 135"/>
                <a:gd name="T74" fmla="*/ 127 w 254"/>
                <a:gd name="T75" fmla="*/ 95 h 135"/>
                <a:gd name="T76" fmla="*/ 119 w 254"/>
                <a:gd name="T77" fmla="*/ 93 h 135"/>
                <a:gd name="T78" fmla="*/ 111 w 254"/>
                <a:gd name="T79" fmla="*/ 89 h 135"/>
                <a:gd name="T80" fmla="*/ 107 w 254"/>
                <a:gd name="T81" fmla="*/ 81 h 135"/>
                <a:gd name="T82" fmla="*/ 105 w 254"/>
                <a:gd name="T83" fmla="*/ 73 h 135"/>
                <a:gd name="T84" fmla="*/ 105 w 254"/>
                <a:gd name="T85" fmla="*/ 73 h 135"/>
                <a:gd name="T86" fmla="*/ 107 w 254"/>
                <a:gd name="T87" fmla="*/ 65 h 135"/>
                <a:gd name="T88" fmla="*/ 111 w 254"/>
                <a:gd name="T89" fmla="*/ 56 h 135"/>
                <a:gd name="T90" fmla="*/ 119 w 254"/>
                <a:gd name="T91" fmla="*/ 52 h 135"/>
                <a:gd name="T92" fmla="*/ 127 w 254"/>
                <a:gd name="T93" fmla="*/ 50 h 135"/>
                <a:gd name="T94" fmla="*/ 127 w 254"/>
                <a:gd name="T95" fmla="*/ 50 h 135"/>
                <a:gd name="T96" fmla="*/ 135 w 254"/>
                <a:gd name="T97" fmla="*/ 52 h 135"/>
                <a:gd name="T98" fmla="*/ 143 w 254"/>
                <a:gd name="T99" fmla="*/ 56 h 135"/>
                <a:gd name="T100" fmla="*/ 147 w 254"/>
                <a:gd name="T101" fmla="*/ 65 h 135"/>
                <a:gd name="T102" fmla="*/ 149 w 254"/>
                <a:gd name="T103" fmla="*/ 73 h 135"/>
                <a:gd name="T104" fmla="*/ 149 w 254"/>
                <a:gd name="T105" fmla="*/ 73 h 135"/>
                <a:gd name="T106" fmla="*/ 147 w 254"/>
                <a:gd name="T107" fmla="*/ 81 h 135"/>
                <a:gd name="T108" fmla="*/ 143 w 254"/>
                <a:gd name="T109" fmla="*/ 89 h 135"/>
                <a:gd name="T110" fmla="*/ 135 w 254"/>
                <a:gd name="T111" fmla="*/ 93 h 135"/>
                <a:gd name="T112" fmla="*/ 127 w 254"/>
                <a:gd name="T113" fmla="*/ 95 h 135"/>
                <a:gd name="T114" fmla="*/ 127 w 254"/>
                <a:gd name="T115" fmla="*/ 9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135">
                  <a:moveTo>
                    <a:pt x="127" y="0"/>
                  </a:moveTo>
                  <a:lnTo>
                    <a:pt x="127" y="0"/>
                  </a:lnTo>
                  <a:lnTo>
                    <a:pt x="103" y="2"/>
                  </a:lnTo>
                  <a:lnTo>
                    <a:pt x="81" y="10"/>
                  </a:lnTo>
                  <a:lnTo>
                    <a:pt x="59" y="20"/>
                  </a:lnTo>
                  <a:lnTo>
                    <a:pt x="41" y="34"/>
                  </a:lnTo>
                  <a:lnTo>
                    <a:pt x="27" y="50"/>
                  </a:lnTo>
                  <a:lnTo>
                    <a:pt x="14" y="71"/>
                  </a:lnTo>
                  <a:lnTo>
                    <a:pt x="4" y="93"/>
                  </a:lnTo>
                  <a:lnTo>
                    <a:pt x="0" y="115"/>
                  </a:lnTo>
                  <a:lnTo>
                    <a:pt x="16" y="115"/>
                  </a:lnTo>
                  <a:lnTo>
                    <a:pt x="63" y="115"/>
                  </a:lnTo>
                  <a:lnTo>
                    <a:pt x="63" y="115"/>
                  </a:lnTo>
                  <a:lnTo>
                    <a:pt x="67" y="119"/>
                  </a:lnTo>
                  <a:lnTo>
                    <a:pt x="71" y="123"/>
                  </a:lnTo>
                  <a:lnTo>
                    <a:pt x="85" y="129"/>
                  </a:lnTo>
                  <a:lnTo>
                    <a:pt x="105" y="133"/>
                  </a:lnTo>
                  <a:lnTo>
                    <a:pt x="127" y="135"/>
                  </a:lnTo>
                  <a:lnTo>
                    <a:pt x="127" y="135"/>
                  </a:lnTo>
                  <a:lnTo>
                    <a:pt x="149" y="133"/>
                  </a:lnTo>
                  <a:lnTo>
                    <a:pt x="170" y="129"/>
                  </a:lnTo>
                  <a:lnTo>
                    <a:pt x="184" y="123"/>
                  </a:lnTo>
                  <a:lnTo>
                    <a:pt x="188" y="119"/>
                  </a:lnTo>
                  <a:lnTo>
                    <a:pt x="192" y="115"/>
                  </a:lnTo>
                  <a:lnTo>
                    <a:pt x="242" y="115"/>
                  </a:lnTo>
                  <a:lnTo>
                    <a:pt x="254" y="115"/>
                  </a:lnTo>
                  <a:lnTo>
                    <a:pt x="254" y="115"/>
                  </a:lnTo>
                  <a:lnTo>
                    <a:pt x="250" y="93"/>
                  </a:lnTo>
                  <a:lnTo>
                    <a:pt x="240" y="71"/>
                  </a:lnTo>
                  <a:lnTo>
                    <a:pt x="228" y="50"/>
                  </a:lnTo>
                  <a:lnTo>
                    <a:pt x="214" y="34"/>
                  </a:lnTo>
                  <a:lnTo>
                    <a:pt x="196" y="20"/>
                  </a:lnTo>
                  <a:lnTo>
                    <a:pt x="174" y="10"/>
                  </a:lnTo>
                  <a:lnTo>
                    <a:pt x="151" y="2"/>
                  </a:lnTo>
                  <a:lnTo>
                    <a:pt x="127" y="0"/>
                  </a:lnTo>
                  <a:lnTo>
                    <a:pt x="127" y="0"/>
                  </a:lnTo>
                  <a:close/>
                  <a:moveTo>
                    <a:pt x="127" y="95"/>
                  </a:moveTo>
                  <a:lnTo>
                    <a:pt x="127" y="95"/>
                  </a:lnTo>
                  <a:lnTo>
                    <a:pt x="119" y="93"/>
                  </a:lnTo>
                  <a:lnTo>
                    <a:pt x="111" y="89"/>
                  </a:lnTo>
                  <a:lnTo>
                    <a:pt x="107" y="81"/>
                  </a:lnTo>
                  <a:lnTo>
                    <a:pt x="105" y="73"/>
                  </a:lnTo>
                  <a:lnTo>
                    <a:pt x="105" y="73"/>
                  </a:lnTo>
                  <a:lnTo>
                    <a:pt x="107" y="65"/>
                  </a:lnTo>
                  <a:lnTo>
                    <a:pt x="111" y="56"/>
                  </a:lnTo>
                  <a:lnTo>
                    <a:pt x="119" y="52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35" y="52"/>
                  </a:lnTo>
                  <a:lnTo>
                    <a:pt x="143" y="56"/>
                  </a:lnTo>
                  <a:lnTo>
                    <a:pt x="147" y="65"/>
                  </a:lnTo>
                  <a:lnTo>
                    <a:pt x="149" y="73"/>
                  </a:lnTo>
                  <a:lnTo>
                    <a:pt x="149" y="73"/>
                  </a:lnTo>
                  <a:lnTo>
                    <a:pt x="147" y="81"/>
                  </a:lnTo>
                  <a:lnTo>
                    <a:pt x="143" y="89"/>
                  </a:lnTo>
                  <a:lnTo>
                    <a:pt x="135" y="93"/>
                  </a:lnTo>
                  <a:lnTo>
                    <a:pt x="127" y="95"/>
                  </a:lnTo>
                  <a:lnTo>
                    <a:pt x="127" y="95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rtlCol="0" anchor="t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50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sp>
        <p:nvSpPr>
          <p:cNvPr id="102" name="圆角矩形 123">
            <a:extLst>
              <a:ext uri="{FF2B5EF4-FFF2-40B4-BE49-F238E27FC236}">
                <a16:creationId xmlns:a16="http://schemas.microsoft.com/office/drawing/2014/main" id="{6918178F-9707-4CF2-865F-9534014E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7215" y="4483841"/>
            <a:ext cx="5389008" cy="1022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A5A5A5"/>
            </a:solidFill>
            <a:bevel/>
            <a:headEnd/>
            <a:tailEnd/>
          </a:ln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zh-CN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03" name="圆角矩形 26">
            <a:extLst>
              <a:ext uri="{FF2B5EF4-FFF2-40B4-BE49-F238E27FC236}">
                <a16:creationId xmlns:a16="http://schemas.microsoft.com/office/drawing/2014/main" id="{3E7F5121-53FC-47BA-9CCD-647E07D4A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1718" y="2997236"/>
            <a:ext cx="5389012" cy="10225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A5A5A5"/>
            </a:solidFill>
            <a:bevel/>
            <a:headEnd/>
            <a:tailEnd/>
          </a:ln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zh-CN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04" name="矩形 39">
            <a:extLst>
              <a:ext uri="{FF2B5EF4-FFF2-40B4-BE49-F238E27FC236}">
                <a16:creationId xmlns:a16="http://schemas.microsoft.com/office/drawing/2014/main" id="{1A993879-665E-4C64-A8AC-E121A182D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582" y="4138702"/>
            <a:ext cx="5049407" cy="248751"/>
          </a:xfrm>
          <a:prstGeom prst="rect">
            <a:avLst/>
          </a:prstGeom>
          <a:solidFill>
            <a:srgbClr val="92E1FF"/>
          </a:solidFill>
          <a:ln w="25400">
            <a:noFill/>
            <a:bevel/>
            <a:headEnd/>
            <a:tailEnd/>
          </a:ln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1051" b="1" dirty="0">
                <a:solidFill>
                  <a:srgbClr val="16153A"/>
                </a:solidFill>
                <a:latin typeface=""/>
                <a:ea typeface="微软雅黑" panose="020B0503020204020204" pitchFamily="34" charset="-122"/>
                <a:sym typeface=""/>
              </a:rPr>
              <a:t>任务调度中心</a:t>
            </a:r>
          </a:p>
        </p:txBody>
      </p:sp>
      <p:sp>
        <p:nvSpPr>
          <p:cNvPr id="106" name="下箭头 42">
            <a:extLst>
              <a:ext uri="{FF2B5EF4-FFF2-40B4-BE49-F238E27FC236}">
                <a16:creationId xmlns:a16="http://schemas.microsoft.com/office/drawing/2014/main" id="{64DACB17-3B90-4B2B-98E6-4240F52EBAAA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0612714" y="3844545"/>
            <a:ext cx="208935" cy="344241"/>
          </a:xfrm>
          <a:prstGeom prst="downArrow">
            <a:avLst>
              <a:gd name="adj1" fmla="val 50000"/>
              <a:gd name="adj2" fmla="val 498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zh-CN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08" name="TextBox 104">
            <a:extLst>
              <a:ext uri="{FF2B5EF4-FFF2-40B4-BE49-F238E27FC236}">
                <a16:creationId xmlns:a16="http://schemas.microsoft.com/office/drawing/2014/main" id="{868890FE-9D36-453B-8D66-7C3C8731C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8457" y="4691476"/>
            <a:ext cx="1042139" cy="23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 b="1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资源充足</a:t>
            </a:r>
          </a:p>
        </p:txBody>
      </p:sp>
      <p:sp>
        <p:nvSpPr>
          <p:cNvPr id="110" name="TextBox 105">
            <a:extLst>
              <a:ext uri="{FF2B5EF4-FFF2-40B4-BE49-F238E27FC236}">
                <a16:creationId xmlns:a16="http://schemas.microsoft.com/office/drawing/2014/main" id="{E1640DEF-183D-4B79-A055-DAC93DEFA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531" y="4692628"/>
            <a:ext cx="1042139" cy="23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 b="1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资源耗尽</a:t>
            </a:r>
          </a:p>
        </p:txBody>
      </p:sp>
      <p:sp>
        <p:nvSpPr>
          <p:cNvPr id="114" name="TextBox 117">
            <a:extLst>
              <a:ext uri="{FF2B5EF4-FFF2-40B4-BE49-F238E27FC236}">
                <a16:creationId xmlns:a16="http://schemas.microsoft.com/office/drawing/2014/main" id="{E0B0490E-FD74-4943-B66E-00EDDAF77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925" y="4691476"/>
            <a:ext cx="1043995" cy="23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 b="1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资源充足</a:t>
            </a:r>
          </a:p>
        </p:txBody>
      </p:sp>
      <p:sp>
        <p:nvSpPr>
          <p:cNvPr id="124" name="矩形 122">
            <a:extLst>
              <a:ext uri="{FF2B5EF4-FFF2-40B4-BE49-F238E27FC236}">
                <a16:creationId xmlns:a16="http://schemas.microsoft.com/office/drawing/2014/main" id="{A1D8B9CD-1A18-4B7F-89D0-FF31EA5D8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611" y="2416858"/>
            <a:ext cx="1373053" cy="3001527"/>
          </a:xfrm>
          <a:prstGeom prst="rect">
            <a:avLst/>
          </a:prstGeom>
          <a:noFill/>
          <a:ln w="25400">
            <a:solidFill>
              <a:srgbClr val="0070C0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zh-CN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25" name="TextBox 73">
            <a:extLst>
              <a:ext uri="{FF2B5EF4-FFF2-40B4-BE49-F238E27FC236}">
                <a16:creationId xmlns:a16="http://schemas.microsoft.com/office/drawing/2014/main" id="{2672EA39-C5F2-4679-BF66-33265C7A8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1911" y="3150673"/>
            <a:ext cx="393016" cy="7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1221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计算资源</a:t>
            </a:r>
          </a:p>
        </p:txBody>
      </p:sp>
      <p:sp>
        <p:nvSpPr>
          <p:cNvPr id="126" name="TextBox 73">
            <a:extLst>
              <a:ext uri="{FF2B5EF4-FFF2-40B4-BE49-F238E27FC236}">
                <a16:creationId xmlns:a16="http://schemas.microsoft.com/office/drawing/2014/main" id="{D42EDD7E-37AC-46BB-88F9-D08E71485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1911" y="4651533"/>
            <a:ext cx="393016" cy="78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1221" b="1" dirty="0">
                <a:solidFill>
                  <a:srgbClr val="0070C0"/>
                </a:solidFill>
                <a:latin typeface=""/>
                <a:ea typeface="微软雅黑" panose="020B0503020204020204" pitchFamily="34" charset="-122"/>
                <a:sym typeface=""/>
              </a:rPr>
              <a:t>存储资源</a:t>
            </a:r>
          </a:p>
        </p:txBody>
      </p:sp>
      <p:sp>
        <p:nvSpPr>
          <p:cNvPr id="127" name="矩形 83">
            <a:extLst>
              <a:ext uri="{FF2B5EF4-FFF2-40B4-BE49-F238E27FC236}">
                <a16:creationId xmlns:a16="http://schemas.microsoft.com/office/drawing/2014/main" id="{38C7BB81-AAF8-4F49-8071-6E856339F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287" y="4921465"/>
            <a:ext cx="285980" cy="151859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" tIns="50791" rIns="2880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en-US" altLang="zh-CN" sz="600" b="1" dirty="0">
                <a:solidFill>
                  <a:srgbClr val="16153A"/>
                </a:solidFill>
                <a:latin typeface=""/>
                <a:ea typeface="微软雅黑" panose="020B0503020204020204" pitchFamily="34" charset="-122"/>
                <a:cs typeface="Calibri" panose="020F0502020204030204" pitchFamily="34" charset="0"/>
                <a:sym typeface=""/>
              </a:rPr>
              <a:t>20%</a:t>
            </a:r>
            <a:endParaRPr lang="zh-CN" altLang="en-US" sz="600" b="1" dirty="0">
              <a:solidFill>
                <a:srgbClr val="16153A"/>
              </a:solidFill>
              <a:latin typeface=""/>
              <a:ea typeface="微软雅黑" panose="020B0503020204020204" pitchFamily="34" charset="-122"/>
              <a:cs typeface="Calibri" panose="020F0502020204030204" pitchFamily="34" charset="0"/>
              <a:sym typeface=""/>
            </a:endParaRPr>
          </a:p>
        </p:txBody>
      </p:sp>
      <p:sp>
        <p:nvSpPr>
          <p:cNvPr id="128" name="矩形 85">
            <a:extLst>
              <a:ext uri="{FF2B5EF4-FFF2-40B4-BE49-F238E27FC236}">
                <a16:creationId xmlns:a16="http://schemas.microsoft.com/office/drawing/2014/main" id="{95CBF65E-97C4-436F-8E6A-12AC76A7D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431" y="5100498"/>
            <a:ext cx="663179" cy="150471"/>
          </a:xfrm>
          <a:prstGeom prst="rect">
            <a:avLst/>
          </a:prstGeom>
          <a:solidFill>
            <a:srgbClr val="8440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rPr>
              <a:t>硬盘</a:t>
            </a:r>
            <a:endParaRPr lang="zh-CN" altLang="en-US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29" name="矩形 83">
            <a:extLst>
              <a:ext uri="{FF2B5EF4-FFF2-40B4-BE49-F238E27FC236}">
                <a16:creationId xmlns:a16="http://schemas.microsoft.com/office/drawing/2014/main" id="{DD2940B3-1DB2-40D0-A38C-2D69C7F28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050" y="4921465"/>
            <a:ext cx="1146165" cy="1518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en-US" sz="889" b="1" dirty="0">
              <a:solidFill>
                <a:srgbClr val="16153A"/>
              </a:solidFill>
              <a:latin typeface=""/>
              <a:ea typeface="微软雅黑" panose="020B0503020204020204" pitchFamily="34" charset="-122"/>
              <a:cs typeface="Calibri" panose="020F0502020204030204" pitchFamily="34" charset="0"/>
              <a:sym typeface=""/>
            </a:endParaRPr>
          </a:p>
        </p:txBody>
      </p:sp>
      <p:sp>
        <p:nvSpPr>
          <p:cNvPr id="131" name="矩形 83">
            <a:extLst>
              <a:ext uri="{FF2B5EF4-FFF2-40B4-BE49-F238E27FC236}">
                <a16:creationId xmlns:a16="http://schemas.microsoft.com/office/drawing/2014/main" id="{46FEA1A7-6414-4EF5-8204-C6D6962A2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8384" y="4921465"/>
            <a:ext cx="484749" cy="151859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" tIns="50791" rIns="28800" bIns="50791" anchor="ctr"/>
          <a:lstStyle/>
          <a:p>
            <a:pPr algn="ctr" defTabSz="1015965"/>
            <a:r>
              <a:rPr lang="en-US" altLang="zh-CN" sz="600" b="1" dirty="0">
                <a:solidFill>
                  <a:srgbClr val="16153A"/>
                </a:solidFill>
                <a:latin typeface=""/>
                <a:ea typeface="微软雅黑" panose="020B0503020204020204" pitchFamily="34" charset="-122"/>
                <a:cs typeface="Calibri" panose="020F0502020204030204" pitchFamily="34" charset="0"/>
                <a:sym typeface=""/>
              </a:rPr>
              <a:t>40%</a:t>
            </a:r>
            <a:endParaRPr lang="zh-CN" altLang="en-US" sz="600" b="1" dirty="0">
              <a:solidFill>
                <a:srgbClr val="16153A"/>
              </a:solidFill>
              <a:latin typeface=""/>
              <a:ea typeface="微软雅黑" panose="020B0503020204020204" pitchFamily="34" charset="-122"/>
              <a:cs typeface="Calibri" panose="020F0502020204030204" pitchFamily="34" charset="0"/>
              <a:sym typeface=""/>
            </a:endParaRPr>
          </a:p>
        </p:txBody>
      </p:sp>
      <p:sp>
        <p:nvSpPr>
          <p:cNvPr id="132" name="矩形 85">
            <a:extLst>
              <a:ext uri="{FF2B5EF4-FFF2-40B4-BE49-F238E27FC236}">
                <a16:creationId xmlns:a16="http://schemas.microsoft.com/office/drawing/2014/main" id="{914619FF-5F7B-41CC-B661-23F6E0C1F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6528" y="5100498"/>
            <a:ext cx="663179" cy="150471"/>
          </a:xfrm>
          <a:prstGeom prst="rect">
            <a:avLst/>
          </a:prstGeom>
          <a:solidFill>
            <a:srgbClr val="8440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rPr>
              <a:t>硬盘</a:t>
            </a:r>
            <a:endParaRPr lang="zh-CN" altLang="en-US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33" name="矩形 83">
            <a:extLst>
              <a:ext uri="{FF2B5EF4-FFF2-40B4-BE49-F238E27FC236}">
                <a16:creationId xmlns:a16="http://schemas.microsoft.com/office/drawing/2014/main" id="{BD80BA5F-EF3B-4E82-BE7E-44CFF084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0147" y="4921465"/>
            <a:ext cx="1146165" cy="1518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en-US" sz="889" b="1" dirty="0">
              <a:solidFill>
                <a:srgbClr val="16153A"/>
              </a:solidFill>
              <a:latin typeface=""/>
              <a:ea typeface="微软雅黑" panose="020B0503020204020204" pitchFamily="34" charset="-122"/>
              <a:cs typeface="Calibri" panose="020F0502020204030204" pitchFamily="34" charset="0"/>
              <a:sym typeface=""/>
            </a:endParaRPr>
          </a:p>
        </p:txBody>
      </p:sp>
      <p:sp>
        <p:nvSpPr>
          <p:cNvPr id="134" name="矩形 83">
            <a:extLst>
              <a:ext uri="{FF2B5EF4-FFF2-40B4-BE49-F238E27FC236}">
                <a16:creationId xmlns:a16="http://schemas.microsoft.com/office/drawing/2014/main" id="{FCE91AA8-8BA2-47AD-ADFC-D7AA5EE9A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2337" y="4921465"/>
            <a:ext cx="868699" cy="151859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" tIns="50791" rIns="28800" bIns="50791" anchor="ctr"/>
          <a:lstStyle/>
          <a:p>
            <a:pPr algn="ctr" defTabSz="1015965"/>
            <a:r>
              <a:rPr lang="en-US" altLang="zh-CN" sz="600" b="1" dirty="0">
                <a:solidFill>
                  <a:srgbClr val="16153A"/>
                </a:solidFill>
                <a:latin typeface=""/>
                <a:ea typeface="微软雅黑" panose="020B0503020204020204" pitchFamily="34" charset="-122"/>
                <a:cs typeface="Calibri" panose="020F0502020204030204" pitchFamily="34" charset="0"/>
                <a:sym typeface=""/>
              </a:rPr>
              <a:t>75%</a:t>
            </a:r>
            <a:endParaRPr lang="zh-CN" altLang="en-US" sz="600" b="1" dirty="0">
              <a:solidFill>
                <a:srgbClr val="16153A"/>
              </a:solidFill>
              <a:latin typeface=""/>
              <a:ea typeface="微软雅黑" panose="020B0503020204020204" pitchFamily="34" charset="-122"/>
              <a:cs typeface="Calibri" panose="020F0502020204030204" pitchFamily="34" charset="0"/>
              <a:sym typeface=""/>
            </a:endParaRPr>
          </a:p>
        </p:txBody>
      </p:sp>
      <p:sp>
        <p:nvSpPr>
          <p:cNvPr id="135" name="矩形 85">
            <a:extLst>
              <a:ext uri="{FF2B5EF4-FFF2-40B4-BE49-F238E27FC236}">
                <a16:creationId xmlns:a16="http://schemas.microsoft.com/office/drawing/2014/main" id="{D68C7325-FE5C-4260-85A7-D9A5E73AD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0481" y="5100498"/>
            <a:ext cx="663179" cy="150471"/>
          </a:xfrm>
          <a:prstGeom prst="rect">
            <a:avLst/>
          </a:prstGeom>
          <a:solidFill>
            <a:srgbClr val="8440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rPr>
              <a:t>硬盘</a:t>
            </a:r>
            <a:endParaRPr lang="zh-CN" altLang="en-US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36" name="矩形 83">
            <a:extLst>
              <a:ext uri="{FF2B5EF4-FFF2-40B4-BE49-F238E27FC236}">
                <a16:creationId xmlns:a16="http://schemas.microsoft.com/office/drawing/2014/main" id="{EE3C20FA-6C48-4CC9-BE63-6FAB3C356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100" y="4921465"/>
            <a:ext cx="1146165" cy="1518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en-US" sz="889" b="1" dirty="0">
              <a:solidFill>
                <a:srgbClr val="16153A"/>
              </a:solidFill>
              <a:latin typeface=""/>
              <a:ea typeface="微软雅黑" panose="020B0503020204020204" pitchFamily="34" charset="-122"/>
              <a:cs typeface="Calibri" panose="020F0502020204030204" pitchFamily="34" charset="0"/>
              <a:sym typeface=""/>
            </a:endParaRPr>
          </a:p>
        </p:txBody>
      </p:sp>
      <p:sp>
        <p:nvSpPr>
          <p:cNvPr id="137" name="矩形 83">
            <a:extLst>
              <a:ext uri="{FF2B5EF4-FFF2-40B4-BE49-F238E27FC236}">
                <a16:creationId xmlns:a16="http://schemas.microsoft.com/office/drawing/2014/main" id="{DA850E48-AAE7-4948-8078-5DB75AC6D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299" y="3428961"/>
            <a:ext cx="285980" cy="15047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00" tIns="50791" rIns="2880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en-US" altLang="zh-CN" sz="600" b="1" dirty="0">
                <a:solidFill>
                  <a:srgbClr val="16153A"/>
                </a:solidFill>
                <a:latin typeface=""/>
                <a:ea typeface="微软雅黑" panose="020B0503020204020204" pitchFamily="34" charset="-122"/>
                <a:cs typeface="Calibri" panose="020F0502020204030204" pitchFamily="34" charset="0"/>
                <a:sym typeface=""/>
              </a:rPr>
              <a:t>20%</a:t>
            </a:r>
            <a:endParaRPr lang="zh-CN" altLang="en-US" sz="600" b="1" dirty="0">
              <a:solidFill>
                <a:srgbClr val="16153A"/>
              </a:solidFill>
              <a:latin typeface=""/>
              <a:ea typeface="微软雅黑" panose="020B0503020204020204" pitchFamily="34" charset="-122"/>
              <a:cs typeface="Calibri" panose="020F0502020204030204" pitchFamily="34" charset="0"/>
              <a:sym typeface=""/>
            </a:endParaRPr>
          </a:p>
        </p:txBody>
      </p:sp>
      <p:sp>
        <p:nvSpPr>
          <p:cNvPr id="138" name="矩形 83">
            <a:extLst>
              <a:ext uri="{FF2B5EF4-FFF2-40B4-BE49-F238E27FC236}">
                <a16:creationId xmlns:a16="http://schemas.microsoft.com/office/drawing/2014/main" id="{D5419986-A681-40E2-A9E5-227E8525B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062" y="3428961"/>
            <a:ext cx="1146165" cy="1504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en-US" sz="889" b="1" dirty="0">
              <a:solidFill>
                <a:srgbClr val="16153A"/>
              </a:solidFill>
              <a:latin typeface=""/>
              <a:ea typeface="微软雅黑" panose="020B0503020204020204" pitchFamily="34" charset="-122"/>
              <a:cs typeface="Calibri" panose="020F0502020204030204" pitchFamily="34" charset="0"/>
              <a:sym typeface=""/>
            </a:endParaRP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CC113068-3728-4D48-A4FE-D3C51F3754E5}"/>
              </a:ext>
            </a:extLst>
          </p:cNvPr>
          <p:cNvGrpSpPr/>
          <p:nvPr/>
        </p:nvGrpSpPr>
        <p:grpSpPr>
          <a:xfrm>
            <a:off x="8437395" y="3428961"/>
            <a:ext cx="1147928" cy="150471"/>
            <a:chOff x="938397" y="5676222"/>
            <a:chExt cx="1147928" cy="112473"/>
          </a:xfrm>
        </p:grpSpPr>
        <p:sp>
          <p:nvSpPr>
            <p:cNvPr id="140" name="矩形 83">
              <a:extLst>
                <a:ext uri="{FF2B5EF4-FFF2-40B4-BE49-F238E27FC236}">
                  <a16:creationId xmlns:a16="http://schemas.microsoft.com/office/drawing/2014/main" id="{AE624DD3-B5A9-41BB-B64C-0F99F046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397" y="5676222"/>
              <a:ext cx="484749" cy="11247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8800" tIns="50791" rIns="28800" bIns="50791" anchor="ctr"/>
            <a:lstStyle/>
            <a:p>
              <a:pPr algn="ctr" defTabSz="1015965"/>
              <a:r>
                <a:rPr lang="en-US" altLang="zh-CN" sz="600" b="1" dirty="0">
                  <a:solidFill>
                    <a:srgbClr val="16153A"/>
                  </a:solidFill>
                  <a:latin typeface=""/>
                  <a:ea typeface="微软雅黑" panose="020B0503020204020204" pitchFamily="34" charset="-122"/>
                  <a:cs typeface="Calibri" panose="020F0502020204030204" pitchFamily="34" charset="0"/>
                  <a:sym typeface=""/>
                </a:rPr>
                <a:t>40%</a:t>
              </a:r>
              <a:endParaRPr lang="zh-CN" altLang="en-US" sz="600" b="1" dirty="0">
                <a:solidFill>
                  <a:srgbClr val="16153A"/>
                </a:solidFill>
                <a:latin typeface=""/>
                <a:ea typeface="微软雅黑" panose="020B0503020204020204" pitchFamily="34" charset="-122"/>
                <a:cs typeface="Calibri" panose="020F0502020204030204" pitchFamily="34" charset="0"/>
                <a:sym typeface="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BB067B4D-2DC6-4B7C-A6D9-7069B9EF8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160" y="5676222"/>
              <a:ext cx="1146165" cy="11247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580" tIns="50791" rIns="101580" bIns="50791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015965">
                <a:defRPr/>
              </a:pPr>
              <a:endParaRPr lang="zh-CN" altLang="en-US" sz="889" b="1" dirty="0">
                <a:solidFill>
                  <a:srgbClr val="16153A"/>
                </a:solidFill>
                <a:latin typeface=""/>
                <a:ea typeface="微软雅黑" panose="020B0503020204020204" pitchFamily="34" charset="-122"/>
                <a:cs typeface="Calibri" panose="020F0502020204030204" pitchFamily="34" charset="0"/>
                <a:sym typeface=""/>
              </a:endParaRP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FCDE571-933C-4541-9480-BDE8B41AFCCF}"/>
              </a:ext>
            </a:extLst>
          </p:cNvPr>
          <p:cNvGrpSpPr/>
          <p:nvPr/>
        </p:nvGrpSpPr>
        <p:grpSpPr>
          <a:xfrm>
            <a:off x="10151348" y="3428961"/>
            <a:ext cx="1147928" cy="150471"/>
            <a:chOff x="938397" y="5676222"/>
            <a:chExt cx="1147928" cy="112473"/>
          </a:xfrm>
        </p:grpSpPr>
        <p:sp>
          <p:nvSpPr>
            <p:cNvPr id="144" name="矩形 83">
              <a:extLst>
                <a:ext uri="{FF2B5EF4-FFF2-40B4-BE49-F238E27FC236}">
                  <a16:creationId xmlns:a16="http://schemas.microsoft.com/office/drawing/2014/main" id="{4022BA4F-6A50-45DA-9BF2-8F98DAE47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397" y="5676222"/>
              <a:ext cx="868699" cy="1124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8800" tIns="50791" rIns="28800" bIns="50791" anchor="ctr"/>
            <a:lstStyle/>
            <a:p>
              <a:pPr algn="ctr" defTabSz="1015965"/>
              <a:r>
                <a:rPr lang="en-US" altLang="zh-CN" sz="600" b="1" dirty="0">
                  <a:solidFill>
                    <a:srgbClr val="16153A"/>
                  </a:solidFill>
                  <a:latin typeface=""/>
                  <a:ea typeface="微软雅黑" panose="020B0503020204020204" pitchFamily="34" charset="-122"/>
                  <a:cs typeface="Calibri" panose="020F0502020204030204" pitchFamily="34" charset="0"/>
                  <a:sym typeface=""/>
                </a:rPr>
                <a:t>75%</a:t>
              </a:r>
              <a:endParaRPr lang="zh-CN" altLang="en-US" sz="600" b="1" dirty="0">
                <a:solidFill>
                  <a:srgbClr val="16153A"/>
                </a:solidFill>
                <a:latin typeface=""/>
                <a:ea typeface="微软雅黑" panose="020B0503020204020204" pitchFamily="34" charset="-122"/>
                <a:cs typeface="Calibri" panose="020F0502020204030204" pitchFamily="34" charset="0"/>
                <a:sym typeface=""/>
              </a:endParaRPr>
            </a:p>
          </p:txBody>
        </p:sp>
        <p:sp>
          <p:nvSpPr>
            <p:cNvPr id="149" name="矩形 83">
              <a:extLst>
                <a:ext uri="{FF2B5EF4-FFF2-40B4-BE49-F238E27FC236}">
                  <a16:creationId xmlns:a16="http://schemas.microsoft.com/office/drawing/2014/main" id="{47481B32-F233-4056-BED4-107C65FE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160" y="5676222"/>
              <a:ext cx="1146165" cy="11247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1580" tIns="50791" rIns="101580" bIns="50791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015965">
                <a:defRPr/>
              </a:pPr>
              <a:endParaRPr lang="zh-CN" altLang="en-US" sz="889" b="1" dirty="0">
                <a:solidFill>
                  <a:srgbClr val="16153A"/>
                </a:solidFill>
                <a:latin typeface=""/>
                <a:ea typeface="微软雅黑" panose="020B0503020204020204" pitchFamily="34" charset="-122"/>
                <a:cs typeface="Calibri" panose="020F0502020204030204" pitchFamily="34" charset="0"/>
                <a:sym typeface=""/>
              </a:endParaRPr>
            </a:p>
          </p:txBody>
        </p:sp>
      </p:grpSp>
      <p:sp>
        <p:nvSpPr>
          <p:cNvPr id="152" name="矩形 85">
            <a:extLst>
              <a:ext uri="{FF2B5EF4-FFF2-40B4-BE49-F238E27FC236}">
                <a16:creationId xmlns:a16="http://schemas.microsoft.com/office/drawing/2014/main" id="{AACBF6C4-3FFB-47A9-9DE0-9B9398FB3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443" y="3608677"/>
            <a:ext cx="543739" cy="150471"/>
          </a:xfrm>
          <a:prstGeom prst="rect">
            <a:avLst/>
          </a:prstGeom>
          <a:solidFill>
            <a:srgbClr val="8440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en-US" altLang="zh-CN" sz="889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rPr>
              <a:t>CPU</a:t>
            </a:r>
            <a:endParaRPr lang="zh-CN" altLang="en-US" sz="1333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53" name="矩形 85">
            <a:extLst>
              <a:ext uri="{FF2B5EF4-FFF2-40B4-BE49-F238E27FC236}">
                <a16:creationId xmlns:a16="http://schemas.microsoft.com/office/drawing/2014/main" id="{B802EC62-1D0D-4B15-AB20-5BF633B5B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421" y="3608677"/>
            <a:ext cx="543739" cy="150471"/>
          </a:xfrm>
          <a:prstGeom prst="rect">
            <a:avLst/>
          </a:prstGeom>
          <a:solidFill>
            <a:srgbClr val="8440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rPr>
              <a:t>内存</a:t>
            </a:r>
            <a:endParaRPr lang="zh-CN" altLang="en-US" sz="1333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54" name="矩形 85">
            <a:extLst>
              <a:ext uri="{FF2B5EF4-FFF2-40B4-BE49-F238E27FC236}">
                <a16:creationId xmlns:a16="http://schemas.microsoft.com/office/drawing/2014/main" id="{F424915F-5038-4EEA-BAA8-24966AB99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4607" y="3608677"/>
            <a:ext cx="543739" cy="150471"/>
          </a:xfrm>
          <a:prstGeom prst="rect">
            <a:avLst/>
          </a:prstGeom>
          <a:solidFill>
            <a:srgbClr val="8440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en-US" altLang="zh-CN" sz="889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rPr>
              <a:t>CPU</a:t>
            </a:r>
            <a:endParaRPr lang="zh-CN" altLang="en-US" sz="1333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58" name="矩形 85">
            <a:extLst>
              <a:ext uri="{FF2B5EF4-FFF2-40B4-BE49-F238E27FC236}">
                <a16:creationId xmlns:a16="http://schemas.microsoft.com/office/drawing/2014/main" id="{6B70D368-F517-495D-8C2C-609E39DD3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585" y="3608677"/>
            <a:ext cx="543739" cy="150471"/>
          </a:xfrm>
          <a:prstGeom prst="rect">
            <a:avLst/>
          </a:prstGeom>
          <a:solidFill>
            <a:srgbClr val="8440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rPr>
              <a:t>内存</a:t>
            </a:r>
            <a:endParaRPr lang="zh-CN" altLang="en-US" sz="1333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59" name="矩形 85">
            <a:extLst>
              <a:ext uri="{FF2B5EF4-FFF2-40B4-BE49-F238E27FC236}">
                <a16:creationId xmlns:a16="http://schemas.microsoft.com/office/drawing/2014/main" id="{D2F8DA4A-8364-4DD1-9453-E8579E3E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7668" y="3608677"/>
            <a:ext cx="543739" cy="150471"/>
          </a:xfrm>
          <a:prstGeom prst="rect">
            <a:avLst/>
          </a:prstGeom>
          <a:solidFill>
            <a:srgbClr val="8440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en-US" altLang="zh-CN" sz="889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rPr>
              <a:t>CPU</a:t>
            </a:r>
            <a:endParaRPr lang="zh-CN" altLang="en-US" sz="1333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60" name="矩形 85">
            <a:extLst>
              <a:ext uri="{FF2B5EF4-FFF2-40B4-BE49-F238E27FC236}">
                <a16:creationId xmlns:a16="http://schemas.microsoft.com/office/drawing/2014/main" id="{5CD147DB-5E8E-4A87-A3B3-A2CE4E02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4645" y="3608677"/>
            <a:ext cx="543739" cy="150471"/>
          </a:xfrm>
          <a:prstGeom prst="rect">
            <a:avLst/>
          </a:prstGeom>
          <a:solidFill>
            <a:srgbClr val="8440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 dirty="0">
                <a:solidFill>
                  <a:srgbClr val="FFFFFF"/>
                </a:solidFill>
                <a:latin typeface=""/>
                <a:ea typeface="微软雅黑" panose="020B0503020204020204" pitchFamily="34" charset="-122"/>
                <a:sym typeface=""/>
              </a:rPr>
              <a:t>内存</a:t>
            </a:r>
            <a:endParaRPr lang="zh-CN" altLang="en-US" sz="1333" dirty="0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61" name="下箭头 42">
            <a:extLst>
              <a:ext uri="{FF2B5EF4-FFF2-40B4-BE49-F238E27FC236}">
                <a16:creationId xmlns:a16="http://schemas.microsoft.com/office/drawing/2014/main" id="{59919830-7E65-42AE-8473-530B42A02799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8907774" y="3844545"/>
            <a:ext cx="208935" cy="344241"/>
          </a:xfrm>
          <a:prstGeom prst="downArrow">
            <a:avLst>
              <a:gd name="adj1" fmla="val 50000"/>
              <a:gd name="adj2" fmla="val 498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zh-CN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71" name="下箭头 42">
            <a:extLst>
              <a:ext uri="{FF2B5EF4-FFF2-40B4-BE49-F238E27FC236}">
                <a16:creationId xmlns:a16="http://schemas.microsoft.com/office/drawing/2014/main" id="{D6F5C995-7760-4C65-A6B0-865256567EA8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7195677" y="3844545"/>
            <a:ext cx="208935" cy="344241"/>
          </a:xfrm>
          <a:prstGeom prst="downArrow">
            <a:avLst>
              <a:gd name="adj1" fmla="val 50000"/>
              <a:gd name="adj2" fmla="val 498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zh-CN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73" name="下箭头 42">
            <a:extLst>
              <a:ext uri="{FF2B5EF4-FFF2-40B4-BE49-F238E27FC236}">
                <a16:creationId xmlns:a16="http://schemas.microsoft.com/office/drawing/2014/main" id="{E39F0BFA-64B3-49CB-BB39-49AA77F90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612714" y="4337365"/>
            <a:ext cx="208935" cy="344241"/>
          </a:xfrm>
          <a:prstGeom prst="downArrow">
            <a:avLst>
              <a:gd name="adj1" fmla="val 50000"/>
              <a:gd name="adj2" fmla="val 498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zh-CN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74" name="下箭头 42">
            <a:extLst>
              <a:ext uri="{FF2B5EF4-FFF2-40B4-BE49-F238E27FC236}">
                <a16:creationId xmlns:a16="http://schemas.microsoft.com/office/drawing/2014/main" id="{1C6AAC5D-2ABC-4836-A099-412E1A79EA5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907774" y="4337365"/>
            <a:ext cx="208935" cy="344241"/>
          </a:xfrm>
          <a:prstGeom prst="downArrow">
            <a:avLst>
              <a:gd name="adj1" fmla="val 50000"/>
              <a:gd name="adj2" fmla="val 498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zh-CN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75" name="下箭头 42">
            <a:extLst>
              <a:ext uri="{FF2B5EF4-FFF2-40B4-BE49-F238E27FC236}">
                <a16:creationId xmlns:a16="http://schemas.microsoft.com/office/drawing/2014/main" id="{DB709A91-8708-40A5-8556-19A6322D7D4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195677" y="4337365"/>
            <a:ext cx="208935" cy="344241"/>
          </a:xfrm>
          <a:prstGeom prst="downArrow">
            <a:avLst>
              <a:gd name="adj1" fmla="val 50000"/>
              <a:gd name="adj2" fmla="val 498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zh-CN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76" name="TextBox 104">
            <a:extLst>
              <a:ext uri="{FF2B5EF4-FFF2-40B4-BE49-F238E27FC236}">
                <a16:creationId xmlns:a16="http://schemas.microsoft.com/office/drawing/2014/main" id="{0696BF2B-36C7-40AC-B63A-1D804313E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8457" y="3150559"/>
            <a:ext cx="1042139" cy="23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 b="1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资源充足</a:t>
            </a:r>
          </a:p>
        </p:txBody>
      </p:sp>
      <p:sp>
        <p:nvSpPr>
          <p:cNvPr id="177" name="TextBox 105">
            <a:extLst>
              <a:ext uri="{FF2B5EF4-FFF2-40B4-BE49-F238E27FC236}">
                <a16:creationId xmlns:a16="http://schemas.microsoft.com/office/drawing/2014/main" id="{7D79E81A-4C18-4AB4-8A6C-E781017FC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531" y="3151709"/>
            <a:ext cx="1042139" cy="23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 b="1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资源耗尽</a:t>
            </a:r>
          </a:p>
        </p:txBody>
      </p:sp>
      <p:sp>
        <p:nvSpPr>
          <p:cNvPr id="178" name="TextBox 117">
            <a:extLst>
              <a:ext uri="{FF2B5EF4-FFF2-40B4-BE49-F238E27FC236}">
                <a16:creationId xmlns:a16="http://schemas.microsoft.com/office/drawing/2014/main" id="{8BCB9E27-6105-44AB-A99C-D46C14C72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925" y="3150559"/>
            <a:ext cx="1043995" cy="23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1580" tIns="50791" rIns="101580" bIns="5079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r>
              <a:rPr lang="zh-CN" altLang="en-US" sz="889" b="1" dirty="0">
                <a:solidFill>
                  <a:srgbClr val="000000"/>
                </a:solidFill>
                <a:latin typeface=""/>
                <a:ea typeface="微软雅黑" panose="020B0503020204020204" pitchFamily="34" charset="-122"/>
                <a:sym typeface=""/>
              </a:rPr>
              <a:t>资源充足</a:t>
            </a:r>
          </a:p>
        </p:txBody>
      </p:sp>
      <p:sp>
        <p:nvSpPr>
          <p:cNvPr id="179" name="矩形 122">
            <a:extLst>
              <a:ext uri="{FF2B5EF4-FFF2-40B4-BE49-F238E27FC236}">
                <a16:creationId xmlns:a16="http://schemas.microsoft.com/office/drawing/2014/main" id="{8F1F6A7C-DBD6-4D55-B823-87D92F259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2870" y="2417330"/>
            <a:ext cx="1373053" cy="3001527"/>
          </a:xfrm>
          <a:prstGeom prst="rect">
            <a:avLst/>
          </a:prstGeom>
          <a:noFill/>
          <a:ln w="25400">
            <a:solidFill>
              <a:srgbClr val="0070C0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zh-CN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180" name="矩形 122">
            <a:extLst>
              <a:ext uri="{FF2B5EF4-FFF2-40B4-BE49-F238E27FC236}">
                <a16:creationId xmlns:a16="http://schemas.microsoft.com/office/drawing/2014/main" id="{3AA40C4A-F76F-4C18-B4C8-1D7E90F63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363" y="2410530"/>
            <a:ext cx="1373053" cy="3001527"/>
          </a:xfrm>
          <a:prstGeom prst="rect">
            <a:avLst/>
          </a:prstGeom>
          <a:noFill/>
          <a:ln w="25400">
            <a:solidFill>
              <a:srgbClr val="0070C0"/>
            </a:solidFill>
            <a:prstDash val="sys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580" tIns="50791" rIns="101580" bIns="50791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015965">
              <a:defRPr/>
            </a:pPr>
            <a:endParaRPr lang="zh-CN" altLang="zh-CN" sz="1333">
              <a:solidFill>
                <a:srgbClr val="FFFFFF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95959802-A093-4E6C-8423-91892445B9FE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901980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多级租户管理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0662C5-7AF7-4A08-A898-77D1AC003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334"/>
          <a:stretch/>
        </p:blipFill>
        <p:spPr>
          <a:xfrm>
            <a:off x="263352" y="2323248"/>
            <a:ext cx="5709537" cy="32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5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E48B7C11-77D5-479E-A821-0AFDF9E23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t="2058" r="4202" b="50641"/>
          <a:stretch/>
        </p:blipFill>
        <p:spPr>
          <a:xfrm>
            <a:off x="6600056" y="4365104"/>
            <a:ext cx="4257100" cy="1950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8B889BC9-5320-4B79-AEB1-26C0EBAABB2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276" y="1638484"/>
            <a:ext cx="4166707" cy="1950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8FD0314-48AA-4F3D-A727-0DBB8393632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300" y="1619133"/>
            <a:ext cx="4265856" cy="1956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EDE0FE8-C4D7-41BF-BED3-EB1E7879E1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2" y="4370995"/>
            <a:ext cx="4147040" cy="192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任意多边形 6">
            <a:extLst>
              <a:ext uri="{FF2B5EF4-FFF2-40B4-BE49-F238E27FC236}">
                <a16:creationId xmlns:a16="http://schemas.microsoft.com/office/drawing/2014/main" id="{F5BDF8B0-B1AE-484B-ADBB-76F7AE8D949A}"/>
              </a:ext>
            </a:extLst>
          </p:cNvPr>
          <p:cNvSpPr/>
          <p:nvPr/>
        </p:nvSpPr>
        <p:spPr>
          <a:xfrm>
            <a:off x="3278044" y="5633905"/>
            <a:ext cx="1767125" cy="55605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28594" lvl="1" indent="-228594" algn="just" defTabSz="3555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67" b="1" kern="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可视化运维界面</a:t>
            </a:r>
          </a:p>
          <a:p>
            <a:pPr marL="228594" lvl="1" indent="-228594" algn="just" defTabSz="3555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67" b="1" kern="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服务重启、参数配置</a:t>
            </a:r>
          </a:p>
        </p:txBody>
      </p:sp>
      <p:sp>
        <p:nvSpPr>
          <p:cNvPr id="62" name="任意多边形 13">
            <a:extLst>
              <a:ext uri="{FF2B5EF4-FFF2-40B4-BE49-F238E27FC236}">
                <a16:creationId xmlns:a16="http://schemas.microsoft.com/office/drawing/2014/main" id="{64AC5020-1E9B-4081-8EDD-B3EEFA265BA7}"/>
              </a:ext>
            </a:extLst>
          </p:cNvPr>
          <p:cNvSpPr/>
          <p:nvPr/>
        </p:nvSpPr>
        <p:spPr>
          <a:xfrm>
            <a:off x="3143505" y="1744272"/>
            <a:ext cx="1901664" cy="55605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28594" lvl="1" indent="-228594" algn="just" defTabSz="3555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67" b="1" kern="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用户在线按需</a:t>
            </a:r>
            <a:r>
              <a:rPr lang="zh-CN" altLang="en-US" sz="1067" b="1" kern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申请资源</a:t>
            </a:r>
            <a:endParaRPr lang="en-US" altLang="zh-CN" sz="1067" b="1" kern="0" dirty="0">
              <a:solidFill>
                <a:srgbClr val="002060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marL="228594" lvl="1" indent="-228594" algn="just" defTabSz="3555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67" b="1" kern="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互联网</a:t>
            </a:r>
            <a:r>
              <a:rPr lang="zh-CN" altLang="en-US" sz="1067" b="1" kern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运营方式</a:t>
            </a:r>
            <a:endParaRPr lang="en-US" altLang="zh-CN" sz="1067" b="1" kern="0" dirty="0">
              <a:solidFill>
                <a:srgbClr val="002060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63" name="任意多边形 14">
            <a:extLst>
              <a:ext uri="{FF2B5EF4-FFF2-40B4-BE49-F238E27FC236}">
                <a16:creationId xmlns:a16="http://schemas.microsoft.com/office/drawing/2014/main" id="{89866158-289D-458B-BE58-4AADB6189CD2}"/>
              </a:ext>
            </a:extLst>
          </p:cNvPr>
          <p:cNvSpPr/>
          <p:nvPr/>
        </p:nvSpPr>
        <p:spPr>
          <a:xfrm>
            <a:off x="4526183" y="2667057"/>
            <a:ext cx="1381900" cy="1331481"/>
          </a:xfrm>
          <a:custGeom>
            <a:avLst/>
            <a:gdLst>
              <a:gd name="connsiteX0" fmla="*/ 0 w 943370"/>
              <a:gd name="connsiteY0" fmla="*/ 943370 h 943370"/>
              <a:gd name="connsiteX1" fmla="*/ 943370 w 943370"/>
              <a:gd name="connsiteY1" fmla="*/ 0 h 943370"/>
              <a:gd name="connsiteX2" fmla="*/ 943370 w 943370"/>
              <a:gd name="connsiteY2" fmla="*/ 943370 h 943370"/>
              <a:gd name="connsiteX3" fmla="*/ 0 w 943370"/>
              <a:gd name="connsiteY3" fmla="*/ 943370 h 94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3370" h="943370">
                <a:moveTo>
                  <a:pt x="0" y="943370"/>
                </a:moveTo>
                <a:cubicBezTo>
                  <a:pt x="0" y="422361"/>
                  <a:pt x="422361" y="0"/>
                  <a:pt x="943370" y="0"/>
                </a:cubicBezTo>
                <a:lnTo>
                  <a:pt x="943370" y="943370"/>
                </a:lnTo>
                <a:lnTo>
                  <a:pt x="0" y="94337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2719" tIns="472719" rIns="104309" bIns="104309" numCol="1" spcCol="1270" anchor="ctr" anchorCtr="0">
            <a:noAutofit/>
          </a:bodyPr>
          <a:lstStyle/>
          <a:p>
            <a:pPr algn="ctr" defTabSz="651917">
              <a:spcBef>
                <a:spcPct val="0"/>
              </a:spcBef>
              <a:spcAft>
                <a:spcPct val="35000"/>
              </a:spcAft>
            </a:pPr>
            <a:r>
              <a:rPr lang="zh-CN" altLang="en-US" sz="1467" b="1" dirty="0">
                <a:latin typeface=""/>
                <a:ea typeface="微软雅黑" panose="020B0503020204020204" pitchFamily="34" charset="-122"/>
                <a:sym typeface=""/>
              </a:rPr>
              <a:t>在线申请</a:t>
            </a:r>
          </a:p>
        </p:txBody>
      </p:sp>
      <p:sp>
        <p:nvSpPr>
          <p:cNvPr id="64" name="任意多边形 15">
            <a:extLst>
              <a:ext uri="{FF2B5EF4-FFF2-40B4-BE49-F238E27FC236}">
                <a16:creationId xmlns:a16="http://schemas.microsoft.com/office/drawing/2014/main" id="{3288D925-2B41-4EA7-BFFF-3AD7ED04CCB2}"/>
              </a:ext>
            </a:extLst>
          </p:cNvPr>
          <p:cNvSpPr/>
          <p:nvPr/>
        </p:nvSpPr>
        <p:spPr>
          <a:xfrm>
            <a:off x="5966181" y="2667057"/>
            <a:ext cx="1394192" cy="1331481"/>
          </a:xfrm>
          <a:custGeom>
            <a:avLst/>
            <a:gdLst>
              <a:gd name="connsiteX0" fmla="*/ 0 w 943370"/>
              <a:gd name="connsiteY0" fmla="*/ 943370 h 943370"/>
              <a:gd name="connsiteX1" fmla="*/ 943370 w 943370"/>
              <a:gd name="connsiteY1" fmla="*/ 0 h 943370"/>
              <a:gd name="connsiteX2" fmla="*/ 943370 w 943370"/>
              <a:gd name="connsiteY2" fmla="*/ 943370 h 943370"/>
              <a:gd name="connsiteX3" fmla="*/ 0 w 943370"/>
              <a:gd name="connsiteY3" fmla="*/ 943370 h 94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3370" h="943370">
                <a:moveTo>
                  <a:pt x="0" y="0"/>
                </a:moveTo>
                <a:cubicBezTo>
                  <a:pt x="521009" y="0"/>
                  <a:pt x="943370" y="422361"/>
                  <a:pt x="943370" y="943370"/>
                </a:cubicBezTo>
                <a:lnTo>
                  <a:pt x="0" y="94337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309" tIns="472719" rIns="472719" bIns="104309" numCol="1" spcCol="1270" anchor="ctr" anchorCtr="0">
            <a:noAutofit/>
          </a:bodyPr>
          <a:lstStyle/>
          <a:p>
            <a:pPr algn="ctr" defTabSz="651917">
              <a:spcBef>
                <a:spcPct val="0"/>
              </a:spcBef>
              <a:spcAft>
                <a:spcPct val="35000"/>
              </a:spcAft>
            </a:pPr>
            <a:r>
              <a:rPr lang="zh-CN" altLang="en-US" sz="1467" b="1" dirty="0">
                <a:latin typeface=""/>
                <a:ea typeface="微软雅黑" panose="020B0503020204020204" pitchFamily="34" charset="-122"/>
                <a:sym typeface=""/>
              </a:rPr>
              <a:t>灵活配额</a:t>
            </a:r>
          </a:p>
        </p:txBody>
      </p:sp>
      <p:sp>
        <p:nvSpPr>
          <p:cNvPr id="65" name="任意多边形 16">
            <a:extLst>
              <a:ext uri="{FF2B5EF4-FFF2-40B4-BE49-F238E27FC236}">
                <a16:creationId xmlns:a16="http://schemas.microsoft.com/office/drawing/2014/main" id="{5C5DE523-21B0-43EC-83A9-7CD9800800D4}"/>
              </a:ext>
            </a:extLst>
          </p:cNvPr>
          <p:cNvSpPr/>
          <p:nvPr/>
        </p:nvSpPr>
        <p:spPr>
          <a:xfrm>
            <a:off x="5966181" y="4056636"/>
            <a:ext cx="1394193" cy="1349665"/>
          </a:xfrm>
          <a:custGeom>
            <a:avLst/>
            <a:gdLst>
              <a:gd name="connsiteX0" fmla="*/ 0 w 943370"/>
              <a:gd name="connsiteY0" fmla="*/ 943370 h 943370"/>
              <a:gd name="connsiteX1" fmla="*/ 943370 w 943370"/>
              <a:gd name="connsiteY1" fmla="*/ 0 h 943370"/>
              <a:gd name="connsiteX2" fmla="*/ 943370 w 943370"/>
              <a:gd name="connsiteY2" fmla="*/ 943370 h 943370"/>
              <a:gd name="connsiteX3" fmla="*/ 0 w 943370"/>
              <a:gd name="connsiteY3" fmla="*/ 943370 h 94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3370" h="943370">
                <a:moveTo>
                  <a:pt x="943370" y="0"/>
                </a:moveTo>
                <a:cubicBezTo>
                  <a:pt x="943370" y="521009"/>
                  <a:pt x="521009" y="943370"/>
                  <a:pt x="0" y="943370"/>
                </a:cubicBezTo>
                <a:lnTo>
                  <a:pt x="0" y="0"/>
                </a:lnTo>
                <a:lnTo>
                  <a:pt x="94337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309" tIns="104311" rIns="472719" bIns="472719" numCol="1" spcCol="1270" anchor="ctr" anchorCtr="0">
            <a:noAutofit/>
          </a:bodyPr>
          <a:lstStyle/>
          <a:p>
            <a:pPr algn="ctr" defTabSz="651917">
              <a:spcBef>
                <a:spcPct val="0"/>
              </a:spcBef>
              <a:spcAft>
                <a:spcPct val="35000"/>
              </a:spcAft>
            </a:pPr>
            <a:r>
              <a:rPr lang="zh-CN" altLang="en-US" sz="1467" b="1">
                <a:latin typeface=""/>
                <a:ea typeface="微软雅黑" panose="020B0503020204020204" pitchFamily="34" charset="-122"/>
                <a:sym typeface=""/>
              </a:rPr>
              <a:t>资源监控</a:t>
            </a:r>
          </a:p>
        </p:txBody>
      </p:sp>
      <p:sp>
        <p:nvSpPr>
          <p:cNvPr id="66" name="任意多边形 17">
            <a:extLst>
              <a:ext uri="{FF2B5EF4-FFF2-40B4-BE49-F238E27FC236}">
                <a16:creationId xmlns:a16="http://schemas.microsoft.com/office/drawing/2014/main" id="{21117FAF-240D-4C38-9330-E2B7CE26B4AC}"/>
              </a:ext>
            </a:extLst>
          </p:cNvPr>
          <p:cNvSpPr/>
          <p:nvPr/>
        </p:nvSpPr>
        <p:spPr>
          <a:xfrm>
            <a:off x="4526183" y="4056636"/>
            <a:ext cx="1381900" cy="1349664"/>
          </a:xfrm>
          <a:custGeom>
            <a:avLst/>
            <a:gdLst>
              <a:gd name="connsiteX0" fmla="*/ 0 w 943370"/>
              <a:gd name="connsiteY0" fmla="*/ 943370 h 943370"/>
              <a:gd name="connsiteX1" fmla="*/ 943370 w 943370"/>
              <a:gd name="connsiteY1" fmla="*/ 0 h 943370"/>
              <a:gd name="connsiteX2" fmla="*/ 943370 w 943370"/>
              <a:gd name="connsiteY2" fmla="*/ 943370 h 943370"/>
              <a:gd name="connsiteX3" fmla="*/ 0 w 943370"/>
              <a:gd name="connsiteY3" fmla="*/ 943370 h 94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3370" h="943370">
                <a:moveTo>
                  <a:pt x="943370" y="943370"/>
                </a:moveTo>
                <a:cubicBezTo>
                  <a:pt x="422361" y="943370"/>
                  <a:pt x="0" y="521009"/>
                  <a:pt x="0" y="0"/>
                </a:cubicBezTo>
                <a:lnTo>
                  <a:pt x="943370" y="0"/>
                </a:lnTo>
                <a:lnTo>
                  <a:pt x="943370" y="94337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2719" tIns="104309" rIns="104309" bIns="472719" numCol="1" spcCol="1270" anchor="ctr" anchorCtr="0">
            <a:noAutofit/>
          </a:bodyPr>
          <a:lstStyle/>
          <a:p>
            <a:pPr algn="ctr" defTabSz="651917">
              <a:spcBef>
                <a:spcPct val="0"/>
              </a:spcBef>
              <a:spcAft>
                <a:spcPct val="35000"/>
              </a:spcAft>
            </a:pPr>
            <a:r>
              <a:rPr lang="zh-CN" altLang="en-US" sz="1467" b="1" dirty="0">
                <a:latin typeface=""/>
                <a:ea typeface="微软雅黑" panose="020B0503020204020204" pitchFamily="34" charset="-122"/>
                <a:sym typeface=""/>
              </a:rPr>
              <a:t>自主维护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85B6CC1-A4E9-499D-ABB1-02100E6AB1DB}"/>
              </a:ext>
            </a:extLst>
          </p:cNvPr>
          <p:cNvSpPr/>
          <p:nvPr/>
        </p:nvSpPr>
        <p:spPr>
          <a:xfrm>
            <a:off x="6749165" y="1746213"/>
            <a:ext cx="2961133" cy="55605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28594" lvl="1" indent="-228594" algn="just" defTabSz="3555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67" b="1" kern="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提供能力组件及数据产品的自助订购支撑</a:t>
            </a:r>
          </a:p>
          <a:p>
            <a:pPr marL="228594" lvl="1" indent="-228594" algn="just" defTabSz="3555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67" b="1" kern="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高、中、低多种资源配置模板</a:t>
            </a:r>
          </a:p>
        </p:txBody>
      </p:sp>
      <p:sp>
        <p:nvSpPr>
          <p:cNvPr id="68" name="任意多边形 4">
            <a:extLst>
              <a:ext uri="{FF2B5EF4-FFF2-40B4-BE49-F238E27FC236}">
                <a16:creationId xmlns:a16="http://schemas.microsoft.com/office/drawing/2014/main" id="{C2067927-6837-40F8-9C57-431530D0735B}"/>
              </a:ext>
            </a:extLst>
          </p:cNvPr>
          <p:cNvSpPr/>
          <p:nvPr/>
        </p:nvSpPr>
        <p:spPr>
          <a:xfrm>
            <a:off x="6749166" y="5616757"/>
            <a:ext cx="1614937" cy="55605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28594" lvl="1" indent="-228594" algn="just" defTabSz="3555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67" b="1" kern="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服务器资源监控</a:t>
            </a:r>
          </a:p>
          <a:p>
            <a:pPr marL="228594" lvl="1" indent="-228594" algn="just" defTabSz="3555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067" b="1" kern="0" dirty="0">
                <a:solidFill>
                  <a:srgbClr val="002060"/>
                </a:solidFill>
                <a:latin typeface=""/>
                <a:ea typeface="微软雅黑" panose="020B0503020204020204" pitchFamily="34" charset="-122"/>
                <a:sym typeface=""/>
              </a:rPr>
              <a:t>组件服务监控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BA4019D6-449E-466D-98F9-129398FFC92E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757964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基础资源管理</a:t>
            </a:r>
          </a:p>
        </p:txBody>
      </p:sp>
    </p:spTree>
    <p:extLst>
      <p:ext uri="{BB962C8B-B14F-4D97-AF65-F5344CB8AC3E}">
        <p14:creationId xmlns:p14="http://schemas.microsoft.com/office/powerpoint/2010/main" val="2593122014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标题 1">
            <a:extLst>
              <a:ext uri="{FF2B5EF4-FFF2-40B4-BE49-F238E27FC236}">
                <a16:creationId xmlns:a16="http://schemas.microsoft.com/office/drawing/2014/main" id="{0B0CE16B-97B7-4015-B695-0FACE9DC3571}"/>
              </a:ext>
            </a:extLst>
          </p:cNvPr>
          <p:cNvSpPr txBox="1">
            <a:spLocks/>
          </p:cNvSpPr>
          <p:nvPr/>
        </p:nvSpPr>
        <p:spPr bwMode="auto">
          <a:xfrm>
            <a:off x="316560" y="250280"/>
            <a:ext cx="9379840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数据云产品</a:t>
            </a:r>
            <a:r>
              <a:rPr kumimoji="1" lang="en-US" altLang="zh-CN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2.4</a:t>
            </a: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版本功能框架</a:t>
            </a: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B7D74A7E-9D1A-413F-BD0C-6C0660C81346}"/>
              </a:ext>
            </a:extLst>
          </p:cNvPr>
          <p:cNvSpPr/>
          <p:nvPr/>
        </p:nvSpPr>
        <p:spPr bwMode="auto">
          <a:xfrm>
            <a:off x="597822" y="5583747"/>
            <a:ext cx="7937639" cy="71676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none" rtlCol="0" anchor="b"/>
          <a:lstStyle/>
          <a:p>
            <a:pPr algn="ctr" defTabSz="914377">
              <a:defRPr/>
            </a:pPr>
            <a:endParaRPr kumimoji="1" lang="zh-CN" altLang="en-US" sz="1051" b="1" kern="0" dirty="0">
              <a:solidFill>
                <a:srgbClr val="1F497D"/>
              </a:solidFill>
              <a:latin typeface=""/>
              <a:ea typeface="微软雅黑" panose="020B0503020204020204" pitchFamily="34" charset="-122"/>
              <a:cs typeface="微软雅黑"/>
              <a:sym typeface=""/>
            </a:endParaRPr>
          </a:p>
        </p:txBody>
      </p: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83987B33-0820-4D45-AE1B-7DB7D1BCD7F0}"/>
              </a:ext>
            </a:extLst>
          </p:cNvPr>
          <p:cNvGrpSpPr/>
          <p:nvPr/>
        </p:nvGrpSpPr>
        <p:grpSpPr>
          <a:xfrm>
            <a:off x="1363086" y="5693059"/>
            <a:ext cx="6232577" cy="529446"/>
            <a:chOff x="1803796" y="5914906"/>
            <a:chExt cx="5314452" cy="529447"/>
          </a:xfrm>
        </p:grpSpPr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009DD441-7942-47D1-9C3A-0D401D2D56FF}"/>
                </a:ext>
              </a:extLst>
            </p:cNvPr>
            <p:cNvGrpSpPr/>
            <p:nvPr/>
          </p:nvGrpSpPr>
          <p:grpSpPr>
            <a:xfrm>
              <a:off x="1803796" y="5914906"/>
              <a:ext cx="1763894" cy="529447"/>
              <a:chOff x="1803795" y="5914906"/>
              <a:chExt cx="1890000" cy="529447"/>
            </a:xfrm>
          </p:grpSpPr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51DF8BEB-EEAA-464F-A589-E7DF93C2B501}"/>
                  </a:ext>
                </a:extLst>
              </p:cNvPr>
              <p:cNvSpPr/>
              <p:nvPr/>
            </p:nvSpPr>
            <p:spPr>
              <a:xfrm>
                <a:off x="2333048" y="6212863"/>
                <a:ext cx="583946" cy="19382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Redis</a:t>
                </a:r>
                <a:endPara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36DFC7AC-638A-4C09-8C4E-FA91E6A1DAEC}"/>
                  </a:ext>
                </a:extLst>
              </p:cNvPr>
              <p:cNvSpPr/>
              <p:nvPr/>
            </p:nvSpPr>
            <p:spPr>
              <a:xfrm>
                <a:off x="1845811" y="5914906"/>
                <a:ext cx="1847984" cy="529447"/>
              </a:xfrm>
              <a:prstGeom prst="rect">
                <a:avLst/>
              </a:prstGeom>
              <a:noFill/>
              <a:ln w="6350" cap="flat" cmpd="sng" algn="ctr">
                <a:solidFill>
                  <a:srgbClr val="002060"/>
                </a:solidFill>
                <a:prstDash val="sysDash"/>
              </a:ln>
              <a:effectLst/>
            </p:spPr>
            <p:txBody>
              <a:bodyPr vert="horz" wrap="square" lIns="109711" tIns="54855" rIns="109711" bIns="54855" anchor="t">
                <a:normAutofit/>
              </a:bodyPr>
              <a:lstStyle/>
              <a:p>
                <a:pPr algn="ctr" defTabSz="1097078">
                  <a:defRPr/>
                </a:pPr>
                <a:endParaRPr kumimoji="1" lang="en-US" altLang="zh-CN" sz="1051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endParaRPr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20C7880A-72C3-491D-B367-AC14812B6FD1}"/>
                  </a:ext>
                </a:extLst>
              </p:cNvPr>
              <p:cNvSpPr/>
              <p:nvPr/>
            </p:nvSpPr>
            <p:spPr>
              <a:xfrm>
                <a:off x="2333048" y="5988364"/>
                <a:ext cx="583946" cy="193828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Hive</a:t>
                </a:r>
                <a:r>
                  <a:rPr kumimoji="1" lang="zh-CN" altLang="en-US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 </a:t>
                </a:r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0930B595-CB8A-458C-91F3-70663F1E7EB0}"/>
                  </a:ext>
                </a:extLst>
              </p:cNvPr>
              <p:cNvSpPr/>
              <p:nvPr/>
            </p:nvSpPr>
            <p:spPr>
              <a:xfrm>
                <a:off x="3032931" y="5988364"/>
                <a:ext cx="583946" cy="193828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HDFS</a:t>
                </a:r>
                <a:endPara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9171313A-BF81-4C20-9EC5-EDBA292A244D}"/>
                  </a:ext>
                </a:extLst>
              </p:cNvPr>
              <p:cNvSpPr/>
              <p:nvPr/>
            </p:nvSpPr>
            <p:spPr>
              <a:xfrm>
                <a:off x="3032931" y="6212863"/>
                <a:ext cx="583946" cy="19382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……</a:t>
                </a:r>
                <a:endPara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985760F3-4EC9-453D-9E65-E7F38A77ECDC}"/>
                  </a:ext>
                </a:extLst>
              </p:cNvPr>
              <p:cNvSpPr txBox="1"/>
              <p:nvPr/>
            </p:nvSpPr>
            <p:spPr>
              <a:xfrm>
                <a:off x="1803795" y="5984271"/>
                <a:ext cx="573877" cy="415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kumimoji="1" lang="zh-CN" altLang="en-US" sz="1051" b="1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存储</a:t>
                </a:r>
                <a:endParaRPr kumimoji="1" lang="en-US" altLang="zh-CN" sz="1051" b="1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  <a:p>
                <a:pPr algn="ctr" defTabSz="914377">
                  <a:defRPr/>
                </a:pPr>
                <a:r>
                  <a:rPr kumimoji="1" lang="zh-CN" altLang="en-US" sz="1051" b="1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资源</a:t>
                </a:r>
              </a:p>
            </p:txBody>
          </p:sp>
        </p:grp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164F0D2D-B736-4130-BD62-712E5D8F9DDD}"/>
                </a:ext>
              </a:extLst>
            </p:cNvPr>
            <p:cNvGrpSpPr/>
            <p:nvPr/>
          </p:nvGrpSpPr>
          <p:grpSpPr>
            <a:xfrm>
              <a:off x="3579075" y="5914906"/>
              <a:ext cx="1763894" cy="529447"/>
              <a:chOff x="1803795" y="5914906"/>
              <a:chExt cx="1890000" cy="529447"/>
            </a:xfrm>
          </p:grpSpPr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8572B98F-E030-4F0E-BF3D-FA8A3D05E051}"/>
                  </a:ext>
                </a:extLst>
              </p:cNvPr>
              <p:cNvSpPr/>
              <p:nvPr/>
            </p:nvSpPr>
            <p:spPr>
              <a:xfrm>
                <a:off x="2333048" y="6212863"/>
                <a:ext cx="583946" cy="19382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……</a:t>
                </a:r>
                <a:endPara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1279162A-EA57-487C-A706-6069EEA03366}"/>
                  </a:ext>
                </a:extLst>
              </p:cNvPr>
              <p:cNvSpPr/>
              <p:nvPr/>
            </p:nvSpPr>
            <p:spPr>
              <a:xfrm>
                <a:off x="1845811" y="5914906"/>
                <a:ext cx="1847984" cy="529447"/>
              </a:xfrm>
              <a:prstGeom prst="rect">
                <a:avLst/>
              </a:prstGeom>
              <a:noFill/>
              <a:ln w="6350" cap="flat" cmpd="sng" algn="ctr">
                <a:solidFill>
                  <a:srgbClr val="002060"/>
                </a:solidFill>
                <a:prstDash val="sysDash"/>
              </a:ln>
              <a:effectLst/>
            </p:spPr>
            <p:txBody>
              <a:bodyPr vert="horz" wrap="square" lIns="109711" tIns="54855" rIns="109711" bIns="54855" anchor="t">
                <a:normAutofit/>
              </a:bodyPr>
              <a:lstStyle/>
              <a:p>
                <a:pPr algn="ctr" defTabSz="1097078">
                  <a:defRPr/>
                </a:pPr>
                <a:endParaRPr kumimoji="1" lang="en-US" altLang="zh-CN" sz="1051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endParaRPr>
              </a:p>
            </p:txBody>
          </p: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10F0B7DC-48B7-42A1-9885-4DA94983A769}"/>
                  </a:ext>
                </a:extLst>
              </p:cNvPr>
              <p:cNvSpPr/>
              <p:nvPr/>
            </p:nvSpPr>
            <p:spPr>
              <a:xfrm>
                <a:off x="2333048" y="5988364"/>
                <a:ext cx="583946" cy="193828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Storm</a:t>
                </a:r>
                <a:endPara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604A1CC5-93BE-49DE-8A8D-05E31B8B7B8D}"/>
                  </a:ext>
                </a:extLst>
              </p:cNvPr>
              <p:cNvSpPr/>
              <p:nvPr/>
            </p:nvSpPr>
            <p:spPr>
              <a:xfrm>
                <a:off x="3032931" y="5988364"/>
                <a:ext cx="583946" cy="193828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Kafka</a:t>
                </a:r>
                <a:endPara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ADF01DA1-20A0-4F6D-BB3C-9AF5E0C0E21F}"/>
                  </a:ext>
                </a:extLst>
              </p:cNvPr>
              <p:cNvSpPr txBox="1"/>
              <p:nvPr/>
            </p:nvSpPr>
            <p:spPr>
              <a:xfrm>
                <a:off x="1803795" y="5984271"/>
                <a:ext cx="573877" cy="415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kumimoji="1" lang="zh-CN" altLang="en-US" sz="1051" b="1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计算</a:t>
                </a:r>
                <a:endParaRPr kumimoji="1" lang="en-US" altLang="zh-CN" sz="1051" b="1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  <a:p>
                <a:pPr algn="ctr" defTabSz="914377">
                  <a:defRPr/>
                </a:pPr>
                <a:r>
                  <a:rPr kumimoji="1" lang="zh-CN" altLang="en-US" sz="1051" b="1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资源</a:t>
                </a:r>
              </a:p>
            </p:txBody>
          </p:sp>
        </p:grp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80D43BDC-9789-49A3-84A8-259939C3D4B7}"/>
                </a:ext>
              </a:extLst>
            </p:cNvPr>
            <p:cNvGrpSpPr/>
            <p:nvPr/>
          </p:nvGrpSpPr>
          <p:grpSpPr>
            <a:xfrm>
              <a:off x="5354354" y="5914906"/>
              <a:ext cx="1763894" cy="529447"/>
              <a:chOff x="1803795" y="5914906"/>
              <a:chExt cx="1890000" cy="529447"/>
            </a:xfrm>
          </p:grpSpPr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D4CC4979-5369-4194-A14E-9178697F10F4}"/>
                  </a:ext>
                </a:extLst>
              </p:cNvPr>
              <p:cNvSpPr/>
              <p:nvPr/>
            </p:nvSpPr>
            <p:spPr>
              <a:xfrm>
                <a:off x="2333048" y="6212863"/>
                <a:ext cx="583946" cy="19382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kern="0" dirty="0" err="1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Hbase</a:t>
                </a:r>
                <a:endPara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053908A0-E3AB-4E7E-B157-061B848C0AB1}"/>
                  </a:ext>
                </a:extLst>
              </p:cNvPr>
              <p:cNvSpPr/>
              <p:nvPr/>
            </p:nvSpPr>
            <p:spPr>
              <a:xfrm>
                <a:off x="1845811" y="5914906"/>
                <a:ext cx="1847984" cy="529447"/>
              </a:xfrm>
              <a:prstGeom prst="rect">
                <a:avLst/>
              </a:prstGeom>
              <a:noFill/>
              <a:ln w="6350" cap="flat" cmpd="sng" algn="ctr">
                <a:solidFill>
                  <a:srgbClr val="002060"/>
                </a:solidFill>
                <a:prstDash val="sysDash"/>
              </a:ln>
              <a:effectLst/>
            </p:spPr>
            <p:txBody>
              <a:bodyPr vert="horz" wrap="square" lIns="109711" tIns="54855" rIns="109711" bIns="54855" anchor="t">
                <a:normAutofit/>
              </a:bodyPr>
              <a:lstStyle/>
              <a:p>
                <a:pPr algn="ctr" defTabSz="1097078">
                  <a:defRPr/>
                </a:pPr>
                <a:endParaRPr kumimoji="1" lang="en-US" altLang="zh-CN" sz="1051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endParaRP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E433579A-BD33-4EC1-B3FC-3797043E9FFE}"/>
                  </a:ext>
                </a:extLst>
              </p:cNvPr>
              <p:cNvSpPr/>
              <p:nvPr/>
            </p:nvSpPr>
            <p:spPr>
              <a:xfrm>
                <a:off x="2333048" y="5988364"/>
                <a:ext cx="583946" cy="193828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dirty="0" err="1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CirroData</a:t>
                </a:r>
                <a:endPara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2B19F5BC-6388-44DD-9A66-1CDC79B70B0A}"/>
                  </a:ext>
                </a:extLst>
              </p:cNvPr>
              <p:cNvSpPr/>
              <p:nvPr/>
            </p:nvSpPr>
            <p:spPr>
              <a:xfrm>
                <a:off x="3032931" y="5988364"/>
                <a:ext cx="583946" cy="193828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kern="0" dirty="0" err="1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Mysql</a:t>
                </a:r>
                <a:endPara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98" name="矩形 197">
                <a:extLst>
                  <a:ext uri="{FF2B5EF4-FFF2-40B4-BE49-F238E27FC236}">
                    <a16:creationId xmlns:a16="http://schemas.microsoft.com/office/drawing/2014/main" id="{D10E5C40-CE5C-4559-B73F-652C910D26DA}"/>
                  </a:ext>
                </a:extLst>
              </p:cNvPr>
              <p:cNvSpPr/>
              <p:nvPr/>
            </p:nvSpPr>
            <p:spPr>
              <a:xfrm>
                <a:off x="3032931" y="6212863"/>
                <a:ext cx="583946" cy="19382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……</a:t>
                </a:r>
                <a:endPara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FA49E7EE-2F94-4F8E-937E-5F9A48AFFFDE}"/>
                  </a:ext>
                </a:extLst>
              </p:cNvPr>
              <p:cNvSpPr txBox="1"/>
              <p:nvPr/>
            </p:nvSpPr>
            <p:spPr>
              <a:xfrm>
                <a:off x="1803795" y="5984271"/>
                <a:ext cx="573877" cy="415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kumimoji="1" lang="zh-CN" altLang="en-US" sz="1051" b="1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云数</a:t>
                </a:r>
                <a:endParaRPr kumimoji="1" lang="en-US" altLang="zh-CN" sz="1051" b="1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  <a:p>
                <a:pPr algn="ctr" defTabSz="914377">
                  <a:defRPr/>
                </a:pPr>
                <a:r>
                  <a:rPr kumimoji="1" lang="zh-CN" altLang="en-US" sz="1051" b="1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据库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185D2D-CD20-4A87-8336-3D12674F6365}"/>
              </a:ext>
            </a:extLst>
          </p:cNvPr>
          <p:cNvGrpSpPr/>
          <p:nvPr/>
        </p:nvGrpSpPr>
        <p:grpSpPr>
          <a:xfrm>
            <a:off x="597823" y="2910672"/>
            <a:ext cx="6548380" cy="2563955"/>
            <a:chOff x="597823" y="3470093"/>
            <a:chExt cx="6548380" cy="2004534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63418EB9-5A38-45BC-85FE-DB187377827C}"/>
                </a:ext>
              </a:extLst>
            </p:cNvPr>
            <p:cNvSpPr/>
            <p:nvPr/>
          </p:nvSpPr>
          <p:spPr bwMode="auto">
            <a:xfrm>
              <a:off x="597823" y="3470093"/>
              <a:ext cx="6548380" cy="20045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rtlCol="0" anchor="b"/>
            <a:lstStyle/>
            <a:p>
              <a:pPr algn="ctr" defTabSz="914377">
                <a:defRPr/>
              </a:pPr>
              <a:endParaRPr kumimoji="1" lang="zh-CN" altLang="en-US" sz="1051" b="1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endParaRPr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FD90A054-1D9B-4A30-8B61-AF42A950E568}"/>
                </a:ext>
              </a:extLst>
            </p:cNvPr>
            <p:cNvSpPr/>
            <p:nvPr/>
          </p:nvSpPr>
          <p:spPr>
            <a:xfrm>
              <a:off x="2832523" y="4204363"/>
              <a:ext cx="1259108" cy="1185834"/>
            </a:xfrm>
            <a:prstGeom prst="rect">
              <a:avLst/>
            </a:prstGeom>
            <a:noFill/>
            <a:ln w="6350" cap="flat" cmpd="sng" algn="ctr">
              <a:solidFill>
                <a:srgbClr val="002060"/>
              </a:solidFill>
              <a:prstDash val="sysDash"/>
            </a:ln>
            <a:effectLst/>
          </p:spPr>
          <p:txBody>
            <a:bodyPr vert="horz" wrap="square" lIns="109711" tIns="54855" rIns="109711" bIns="54855" anchor="t">
              <a:normAutofit/>
            </a:bodyPr>
            <a:lstStyle/>
            <a:p>
              <a:pPr algn="ctr" defTabSz="1097078">
                <a:defRPr/>
              </a:pPr>
              <a:r>
                <a:rPr kumimoji="1" lang="zh-CN" altLang="en-US" sz="1051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rPr>
                <a:t>数据集成</a:t>
              </a:r>
              <a:endParaRPr kumimoji="1" lang="en-US" altLang="zh-CN" sz="1051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endParaRPr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5DD7C322-EB8F-460A-B39C-6546A6FDB1B5}"/>
                </a:ext>
              </a:extLst>
            </p:cNvPr>
            <p:cNvSpPr/>
            <p:nvPr/>
          </p:nvSpPr>
          <p:spPr>
            <a:xfrm>
              <a:off x="2978352" y="4439311"/>
              <a:ext cx="992606" cy="193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流程管理</a:t>
              </a: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7DFDE8BB-7655-43EC-A936-37C5326F6D66}"/>
                </a:ext>
              </a:extLst>
            </p:cNvPr>
            <p:cNvSpPr/>
            <p:nvPr/>
          </p:nvSpPr>
          <p:spPr>
            <a:xfrm>
              <a:off x="2978352" y="4672628"/>
              <a:ext cx="992606" cy="193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数据映射</a:t>
              </a: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6937AB67-8231-4317-8AD7-538E979B0D3F}"/>
                </a:ext>
              </a:extLst>
            </p:cNvPr>
            <p:cNvSpPr/>
            <p:nvPr/>
          </p:nvSpPr>
          <p:spPr>
            <a:xfrm>
              <a:off x="2977879" y="4914578"/>
              <a:ext cx="992606" cy="193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流程监控</a:t>
              </a: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060A363F-F049-4F67-B147-DB41B9CDB3BB}"/>
                </a:ext>
              </a:extLst>
            </p:cNvPr>
            <p:cNvSpPr/>
            <p:nvPr/>
          </p:nvSpPr>
          <p:spPr>
            <a:xfrm>
              <a:off x="2977879" y="5147895"/>
              <a:ext cx="992606" cy="1937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en-US" altLang="zh-CN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ETL</a:t>
              </a: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引擎</a:t>
              </a: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F76B6FAE-4918-4717-983D-5F913569AB2F}"/>
                </a:ext>
              </a:extLst>
            </p:cNvPr>
            <p:cNvSpPr/>
            <p:nvPr/>
          </p:nvSpPr>
          <p:spPr>
            <a:xfrm>
              <a:off x="4159160" y="4205809"/>
              <a:ext cx="1390515" cy="1184387"/>
            </a:xfrm>
            <a:prstGeom prst="rect">
              <a:avLst/>
            </a:prstGeom>
            <a:noFill/>
            <a:ln w="6350" cap="flat" cmpd="sng" algn="ctr">
              <a:solidFill>
                <a:srgbClr val="002060"/>
              </a:solidFill>
              <a:prstDash val="sysDash"/>
            </a:ln>
            <a:effectLst/>
          </p:spPr>
          <p:txBody>
            <a:bodyPr vert="horz" wrap="square" lIns="109711" tIns="54855" rIns="109711" bIns="54855" anchor="t">
              <a:normAutofit/>
            </a:bodyPr>
            <a:lstStyle/>
            <a:p>
              <a:pPr algn="ctr" defTabSz="1097078">
                <a:defRPr/>
              </a:pPr>
              <a:r>
                <a:rPr kumimoji="1" lang="zh-CN" altLang="en-US" sz="1051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rPr>
                <a:t>数据建模</a:t>
              </a:r>
              <a:endParaRPr kumimoji="1" lang="en-US" altLang="zh-CN" sz="1051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1DCF081A-3345-42C7-8B73-F458233EFB4E}"/>
                </a:ext>
              </a:extLst>
            </p:cNvPr>
            <p:cNvSpPr/>
            <p:nvPr/>
          </p:nvSpPr>
          <p:spPr>
            <a:xfrm>
              <a:off x="4304990" y="4442945"/>
              <a:ext cx="1139068" cy="1955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数据标准</a:t>
              </a:r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8663B87A-6BAD-466A-AF8D-07076A3E71CD}"/>
                </a:ext>
              </a:extLst>
            </p:cNvPr>
            <p:cNvSpPr/>
            <p:nvPr/>
          </p:nvSpPr>
          <p:spPr>
            <a:xfrm>
              <a:off x="4304990" y="4678433"/>
              <a:ext cx="1139068" cy="1955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可视化建模</a:t>
              </a:r>
              <a:endParaRPr kumimoji="1" lang="zh-CN" altLang="en-US" sz="1000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93C212C6-C838-4DEC-9362-E8C26513E713}"/>
                </a:ext>
              </a:extLst>
            </p:cNvPr>
            <p:cNvSpPr/>
            <p:nvPr/>
          </p:nvSpPr>
          <p:spPr>
            <a:xfrm>
              <a:off x="4304990" y="4910653"/>
              <a:ext cx="1139068" cy="1955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模型监控</a:t>
              </a:r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58D706DF-1625-4251-A588-E2B3A1F0905C}"/>
                </a:ext>
              </a:extLst>
            </p:cNvPr>
            <p:cNvSpPr/>
            <p:nvPr/>
          </p:nvSpPr>
          <p:spPr>
            <a:xfrm>
              <a:off x="4304990" y="5146142"/>
              <a:ext cx="1139068" cy="1955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数据字典</a:t>
              </a:r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889E5882-5BD9-4595-AC37-FCCE136F8632}"/>
                </a:ext>
              </a:extLst>
            </p:cNvPr>
            <p:cNvSpPr/>
            <p:nvPr/>
          </p:nvSpPr>
          <p:spPr>
            <a:xfrm>
              <a:off x="5620814" y="4198802"/>
              <a:ext cx="1390515" cy="1187349"/>
            </a:xfrm>
            <a:prstGeom prst="rect">
              <a:avLst/>
            </a:prstGeom>
            <a:noFill/>
            <a:ln w="6350" cap="flat" cmpd="sng" algn="ctr">
              <a:solidFill>
                <a:srgbClr val="002060"/>
              </a:solidFill>
              <a:prstDash val="sysDash"/>
            </a:ln>
            <a:effectLst/>
          </p:spPr>
          <p:txBody>
            <a:bodyPr vert="horz" wrap="square" lIns="109711" tIns="54855" rIns="109711" bIns="54855" anchor="t">
              <a:normAutofit/>
            </a:bodyPr>
            <a:lstStyle/>
            <a:p>
              <a:pPr algn="ctr" defTabSz="1097078">
                <a:defRPr/>
              </a:pPr>
              <a:r>
                <a:rPr kumimoji="1" lang="zh-CN" altLang="en-US" sz="1051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rPr>
                <a:t>元数据管理</a:t>
              </a:r>
              <a:endParaRPr kumimoji="1" lang="en-US" altLang="zh-CN" sz="1051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endParaRPr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DB93F6EE-533A-46DE-8F16-FCA2CD4DCDBE}"/>
                </a:ext>
              </a:extLst>
            </p:cNvPr>
            <p:cNvSpPr/>
            <p:nvPr/>
          </p:nvSpPr>
          <p:spPr>
            <a:xfrm>
              <a:off x="5731523" y="4425372"/>
              <a:ext cx="1153790" cy="186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元数据发现</a:t>
              </a:r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D1EFE6E9-0940-4A5C-97C8-5714F99DF605}"/>
                </a:ext>
              </a:extLst>
            </p:cNvPr>
            <p:cNvSpPr/>
            <p:nvPr/>
          </p:nvSpPr>
          <p:spPr>
            <a:xfrm>
              <a:off x="5731523" y="4650124"/>
              <a:ext cx="1153790" cy="186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元数据目录</a:t>
              </a:r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A1F7C8EB-2B35-402F-8667-3C6A823C402C}"/>
                </a:ext>
              </a:extLst>
            </p:cNvPr>
            <p:cNvSpPr/>
            <p:nvPr/>
          </p:nvSpPr>
          <p:spPr>
            <a:xfrm>
              <a:off x="5738616" y="4886841"/>
              <a:ext cx="1153790" cy="186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监控元数据</a:t>
              </a:r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8DBF9245-7E50-4DFF-BA08-36A2B547006F}"/>
                </a:ext>
              </a:extLst>
            </p:cNvPr>
            <p:cNvSpPr/>
            <p:nvPr/>
          </p:nvSpPr>
          <p:spPr>
            <a:xfrm>
              <a:off x="5738616" y="5111593"/>
              <a:ext cx="1153790" cy="1868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数据血缘</a:t>
              </a:r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DE8AFB34-8FDA-4BCE-9479-F8ADB7A1CF95}"/>
                </a:ext>
              </a:extLst>
            </p:cNvPr>
            <p:cNvSpPr/>
            <p:nvPr/>
          </p:nvSpPr>
          <p:spPr>
            <a:xfrm>
              <a:off x="1417996" y="4204364"/>
              <a:ext cx="1338748" cy="1187349"/>
            </a:xfrm>
            <a:prstGeom prst="rect">
              <a:avLst/>
            </a:prstGeom>
            <a:noFill/>
            <a:ln w="6350" cap="flat" cmpd="sng" algn="ctr">
              <a:solidFill>
                <a:srgbClr val="002060"/>
              </a:solidFill>
              <a:prstDash val="sysDash"/>
            </a:ln>
            <a:effectLst/>
          </p:spPr>
          <p:txBody>
            <a:bodyPr vert="horz" wrap="square" lIns="109711" tIns="54855" rIns="109711" bIns="54855" anchor="t">
              <a:normAutofit/>
            </a:bodyPr>
            <a:lstStyle/>
            <a:p>
              <a:pPr algn="ctr" defTabSz="1097078">
                <a:defRPr/>
              </a:pPr>
              <a:r>
                <a:rPr kumimoji="1" lang="zh-CN" altLang="en-US" sz="1051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cs typeface="微软雅黑"/>
                  <a:sym typeface=""/>
                </a:rPr>
                <a:t>数据质量</a:t>
              </a:r>
              <a:endParaRPr kumimoji="1" lang="en-US" altLang="zh-CN" sz="1051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endParaRPr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5DF90146-C5F5-4220-ABF1-3A7ADAF81E7C}"/>
                </a:ext>
              </a:extLst>
            </p:cNvPr>
            <p:cNvSpPr/>
            <p:nvPr/>
          </p:nvSpPr>
          <p:spPr>
            <a:xfrm>
              <a:off x="1563826" y="4435108"/>
              <a:ext cx="1073549" cy="1902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稽核规则管理</a:t>
              </a:r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D4697C08-8A8A-4478-82CB-DAD854FB32D2}"/>
                </a:ext>
              </a:extLst>
            </p:cNvPr>
            <p:cNvSpPr/>
            <p:nvPr/>
          </p:nvSpPr>
          <p:spPr>
            <a:xfrm>
              <a:off x="1563826" y="4664250"/>
              <a:ext cx="1073549" cy="1902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稽核结果管理</a:t>
              </a:r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6167429E-92D4-49DA-B5BE-0A0E5FE5EE02}"/>
                </a:ext>
              </a:extLst>
            </p:cNvPr>
            <p:cNvSpPr/>
            <p:nvPr/>
          </p:nvSpPr>
          <p:spPr>
            <a:xfrm>
              <a:off x="1558749" y="4893768"/>
              <a:ext cx="1073549" cy="1902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稽核任务管理</a:t>
              </a:r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38E7667C-678D-470A-B6C8-C2630AB443E1}"/>
                </a:ext>
              </a:extLst>
            </p:cNvPr>
            <p:cNvSpPr/>
            <p:nvPr/>
          </p:nvSpPr>
          <p:spPr>
            <a:xfrm>
              <a:off x="1558749" y="5122910"/>
              <a:ext cx="1073549" cy="1902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defTabSz="914377">
                <a:defRPr/>
              </a:pPr>
              <a:r>
                <a:rPr kumimoji="1" lang="zh-CN" altLang="en-US" sz="1000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质量评估管理</a:t>
              </a:r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D79CFEB4-1904-4EDF-B062-311B1FDFAA24}"/>
                </a:ext>
              </a:extLst>
            </p:cNvPr>
            <p:cNvSpPr/>
            <p:nvPr/>
          </p:nvSpPr>
          <p:spPr>
            <a:xfrm>
              <a:off x="1417996" y="3638884"/>
              <a:ext cx="5593333" cy="504409"/>
            </a:xfrm>
            <a:prstGeom prst="rect">
              <a:avLst/>
            </a:prstGeom>
            <a:noFill/>
            <a:ln w="6350" cap="flat" cmpd="sng" algn="ctr">
              <a:solidFill>
                <a:srgbClr val="002060"/>
              </a:solidFill>
              <a:prstDash val="sysDash"/>
            </a:ln>
            <a:effectLst/>
          </p:spPr>
          <p:txBody>
            <a:bodyPr vert="horz" wrap="square" lIns="109711" tIns="54855" rIns="109711" bIns="54855" anchor="t">
              <a:normAutofit/>
            </a:bodyPr>
            <a:lstStyle/>
            <a:p>
              <a:pPr algn="ctr" defTabSz="1097078">
                <a:defRPr/>
              </a:pPr>
              <a:r>
                <a:rPr kumimoji="1" lang="zh-CN" altLang="en-US" sz="1051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数据资产</a:t>
              </a:r>
            </a:p>
          </p:txBody>
        </p:sp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869F0916-D189-4D35-8812-150746CE6C98}"/>
                </a:ext>
              </a:extLst>
            </p:cNvPr>
            <p:cNvGrpSpPr/>
            <p:nvPr/>
          </p:nvGrpSpPr>
          <p:grpSpPr>
            <a:xfrm>
              <a:off x="1558749" y="3873042"/>
              <a:ext cx="5333656" cy="192463"/>
              <a:chOff x="3056825" y="4905863"/>
              <a:chExt cx="4046498" cy="201493"/>
            </a:xfrm>
          </p:grpSpPr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DEE0F90D-B018-46CE-9368-962DFF68EBEB}"/>
                  </a:ext>
                </a:extLst>
              </p:cNvPr>
              <p:cNvSpPr/>
              <p:nvPr/>
            </p:nvSpPr>
            <p:spPr>
              <a:xfrm>
                <a:off x="3056825" y="4905863"/>
                <a:ext cx="955480" cy="20149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lvl="0" algn="ctr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00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资产注册</a:t>
                </a:r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C0982436-2A74-44EB-8AE3-2FFDEDBE5D69}"/>
                  </a:ext>
                </a:extLst>
              </p:cNvPr>
              <p:cNvSpPr/>
              <p:nvPr/>
            </p:nvSpPr>
            <p:spPr>
              <a:xfrm>
                <a:off x="4087164" y="4905863"/>
                <a:ext cx="955480" cy="20149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lvl="0" algn="ctr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00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资产目录</a:t>
                </a:r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87B2BD28-AB17-4A7D-A43D-A42EB166391C}"/>
                  </a:ext>
                </a:extLst>
              </p:cNvPr>
              <p:cNvSpPr/>
              <p:nvPr/>
            </p:nvSpPr>
            <p:spPr>
              <a:xfrm>
                <a:off x="5117503" y="4905863"/>
                <a:ext cx="955480" cy="20149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lvl="0" algn="ctr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00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资产地图</a:t>
                </a:r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3A4860A4-C2E6-4191-B93F-5060D6FAF7F6}"/>
                  </a:ext>
                </a:extLst>
              </p:cNvPr>
              <p:cNvSpPr/>
              <p:nvPr/>
            </p:nvSpPr>
            <p:spPr>
              <a:xfrm>
                <a:off x="6147843" y="4905863"/>
                <a:ext cx="955480" cy="20149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lvl="0" algn="ctr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zh-CN" altLang="en-US" sz="100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资产变更</a:t>
                </a:r>
              </a:p>
            </p:txBody>
          </p:sp>
        </p:grp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41DAA63D-A75B-4F9B-8F53-A066FB2FF48F}"/>
                </a:ext>
              </a:extLst>
            </p:cNvPr>
            <p:cNvSpPr/>
            <p:nvPr/>
          </p:nvSpPr>
          <p:spPr>
            <a:xfrm>
              <a:off x="829059" y="4084375"/>
              <a:ext cx="453971" cy="415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051" b="1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生产</a:t>
              </a:r>
              <a:endParaRPr kumimoji="1" lang="en-US" altLang="zh-CN" sz="1051" b="1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051" b="1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中心</a:t>
              </a:r>
            </a:p>
          </p:txBody>
        </p:sp>
      </p:grpSp>
      <p:sp>
        <p:nvSpPr>
          <p:cNvPr id="243" name="矩形 242">
            <a:extLst>
              <a:ext uri="{FF2B5EF4-FFF2-40B4-BE49-F238E27FC236}">
                <a16:creationId xmlns:a16="http://schemas.microsoft.com/office/drawing/2014/main" id="{076B7F37-E9EC-4914-A1E6-59F237535BD3}"/>
              </a:ext>
            </a:extLst>
          </p:cNvPr>
          <p:cNvSpPr/>
          <p:nvPr/>
        </p:nvSpPr>
        <p:spPr>
          <a:xfrm>
            <a:off x="840009" y="5768536"/>
            <a:ext cx="453970" cy="415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051" b="1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rPr>
              <a:t>资源</a:t>
            </a:r>
            <a:endParaRPr kumimoji="1" lang="en-US" altLang="zh-CN" sz="1051" b="1" dirty="0">
              <a:solidFill>
                <a:srgbClr val="1F497D"/>
              </a:solidFill>
              <a:latin typeface=""/>
              <a:ea typeface="微软雅黑" panose="020B0503020204020204" pitchFamily="34" charset="-122"/>
              <a:cs typeface="微软雅黑"/>
              <a:sym typeface=""/>
            </a:endParaRPr>
          </a:p>
          <a:p>
            <a:pPr lvl="0" algn="ctr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051" b="1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rPr>
              <a:t>中心</a:t>
            </a:r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05F40E2F-4018-4AAB-B7AD-8A07CD586245}"/>
              </a:ext>
            </a:extLst>
          </p:cNvPr>
          <p:cNvSpPr/>
          <p:nvPr/>
        </p:nvSpPr>
        <p:spPr bwMode="auto">
          <a:xfrm>
            <a:off x="7304477" y="1347773"/>
            <a:ext cx="1399319" cy="412685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rtlCol="0" anchor="b"/>
          <a:lstStyle/>
          <a:p>
            <a:pPr algn="ctr" defTabSz="914377">
              <a:defRPr/>
            </a:pPr>
            <a:endParaRPr kumimoji="1" lang="zh-CN" altLang="en-US" sz="1051" b="1" kern="0" dirty="0">
              <a:solidFill>
                <a:srgbClr val="1F497D"/>
              </a:solidFill>
              <a:latin typeface=""/>
              <a:ea typeface="微软雅黑" panose="020B0503020204020204" pitchFamily="34" charset="-122"/>
              <a:cs typeface="微软雅黑"/>
              <a:sym typeface=""/>
            </a:endParaRP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FABD40A4-6DC1-45CC-A80A-CE2A9D37A1E7}"/>
              </a:ext>
            </a:extLst>
          </p:cNvPr>
          <p:cNvSpPr/>
          <p:nvPr/>
        </p:nvSpPr>
        <p:spPr bwMode="auto">
          <a:xfrm>
            <a:off x="8691096" y="1348467"/>
            <a:ext cx="3010181" cy="495204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rtlCol="0" anchor="t"/>
          <a:lstStyle/>
          <a:p>
            <a:pPr algn="ctr" defTabSz="914377">
              <a:defRPr/>
            </a:pPr>
            <a:endParaRPr kumimoji="1" lang="zh-CN" altLang="en-US" sz="1051" b="1" kern="0" dirty="0">
              <a:solidFill>
                <a:srgbClr val="1F497D"/>
              </a:solidFill>
              <a:latin typeface=""/>
              <a:ea typeface="微软雅黑" panose="020B0503020204020204" pitchFamily="34" charset="-122"/>
              <a:cs typeface="微软雅黑"/>
              <a:sym typeface=""/>
            </a:endParaRPr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7222B5A9-5DF7-45D4-A89C-817938AF00A4}"/>
              </a:ext>
            </a:extLst>
          </p:cNvPr>
          <p:cNvSpPr/>
          <p:nvPr/>
        </p:nvSpPr>
        <p:spPr>
          <a:xfrm>
            <a:off x="8828433" y="1819210"/>
            <a:ext cx="1272595" cy="4370378"/>
          </a:xfrm>
          <a:prstGeom prst="rect">
            <a:avLst/>
          </a:prstGeom>
          <a:noFill/>
          <a:ln w="6350" cap="flat" cmpd="sng" algn="ctr">
            <a:solidFill>
              <a:srgbClr val="002060"/>
            </a:solidFill>
            <a:prstDash val="sysDash"/>
          </a:ln>
          <a:effectLst/>
        </p:spPr>
        <p:txBody>
          <a:bodyPr vert="horz" wrap="square" lIns="109711" tIns="54855" rIns="109711" bIns="54855" anchor="t">
            <a:normAutofit/>
          </a:bodyPr>
          <a:lstStyle/>
          <a:p>
            <a:pPr algn="ctr" defTabSz="1097078">
              <a:defRPr/>
            </a:pPr>
            <a:r>
              <a:rPr kumimoji="1" lang="zh-CN" altLang="en-US" sz="1051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rPr>
              <a:t>平台运营管理</a:t>
            </a:r>
            <a:endParaRPr kumimoji="1" lang="en-US" altLang="zh-CN" sz="1051" kern="0" dirty="0">
              <a:solidFill>
                <a:srgbClr val="1F497D"/>
              </a:solidFill>
              <a:latin typeface=""/>
              <a:ea typeface="微软雅黑" panose="020B0503020204020204" pitchFamily="34" charset="-122"/>
              <a:cs typeface="微软雅黑"/>
              <a:sym typeface=""/>
            </a:endParaRP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2C7A606A-D2BE-43AC-8589-7BFBBEE76591}"/>
              </a:ext>
            </a:extLst>
          </p:cNvPr>
          <p:cNvSpPr/>
          <p:nvPr/>
        </p:nvSpPr>
        <p:spPr>
          <a:xfrm>
            <a:off x="10245931" y="1819211"/>
            <a:ext cx="1272595" cy="4370377"/>
          </a:xfrm>
          <a:prstGeom prst="rect">
            <a:avLst/>
          </a:prstGeom>
          <a:noFill/>
          <a:ln w="6350" cap="flat" cmpd="sng" algn="ctr">
            <a:solidFill>
              <a:srgbClr val="002060"/>
            </a:solidFill>
            <a:prstDash val="sysDash"/>
          </a:ln>
          <a:effectLst/>
        </p:spPr>
        <p:txBody>
          <a:bodyPr vert="horz" wrap="square" lIns="109711" tIns="54855" rIns="109711" bIns="54855" anchor="t">
            <a:normAutofit/>
          </a:bodyPr>
          <a:lstStyle/>
          <a:p>
            <a:pPr algn="ctr" defTabSz="1097078">
              <a:defRPr/>
            </a:pPr>
            <a:r>
              <a:rPr kumimoji="1" lang="zh-CN" altLang="en-US" sz="1051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rPr>
              <a:t>平台运维管理</a:t>
            </a:r>
            <a:endParaRPr kumimoji="1" lang="en-US" altLang="zh-CN" sz="1051" kern="0" dirty="0">
              <a:solidFill>
                <a:srgbClr val="1F497D"/>
              </a:solidFill>
              <a:latin typeface=""/>
              <a:ea typeface="微软雅黑" panose="020B0503020204020204" pitchFamily="34" charset="-122"/>
              <a:cs typeface="微软雅黑"/>
              <a:sym typeface=""/>
            </a:endParaRPr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5543CA98-8906-4AD6-84EF-82B6DE2DABC0}"/>
              </a:ext>
            </a:extLst>
          </p:cNvPr>
          <p:cNvSpPr/>
          <p:nvPr/>
        </p:nvSpPr>
        <p:spPr>
          <a:xfrm>
            <a:off x="8985858" y="1404536"/>
            <a:ext cx="1150519" cy="252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051" b="1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rPr>
              <a:t>运营中心</a:t>
            </a:r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466CE7EB-5570-4616-AAE2-7AEB15DB02C3}"/>
              </a:ext>
            </a:extLst>
          </p:cNvPr>
          <p:cNvSpPr/>
          <p:nvPr/>
        </p:nvSpPr>
        <p:spPr>
          <a:xfrm>
            <a:off x="7669891" y="5696654"/>
            <a:ext cx="606924" cy="529447"/>
          </a:xfrm>
          <a:prstGeom prst="rect">
            <a:avLst/>
          </a:prstGeom>
          <a:noFill/>
          <a:ln w="6350" cap="flat" cmpd="sng" algn="ctr">
            <a:solidFill>
              <a:srgbClr val="002060"/>
            </a:solidFill>
            <a:prstDash val="sysDash"/>
          </a:ln>
          <a:effectLst/>
        </p:spPr>
        <p:txBody>
          <a:bodyPr vert="horz" wrap="square" lIns="109711" tIns="54855" rIns="109711" bIns="54855" anchor="t">
            <a:normAutofit/>
          </a:bodyPr>
          <a:lstStyle/>
          <a:p>
            <a:pPr algn="ctr" defTabSz="1097078">
              <a:defRPr/>
            </a:pPr>
            <a:endParaRPr kumimoji="1" lang="en-US" altLang="zh-CN" sz="1051" kern="0" dirty="0">
              <a:solidFill>
                <a:srgbClr val="1F497D"/>
              </a:solidFill>
              <a:latin typeface=""/>
              <a:ea typeface="微软雅黑" panose="020B0503020204020204" pitchFamily="34" charset="-122"/>
              <a:cs typeface="微软雅黑"/>
              <a:sym typeface="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D53EA924-E955-417A-912A-4C57D4859476}"/>
              </a:ext>
            </a:extLst>
          </p:cNvPr>
          <p:cNvSpPr txBox="1"/>
          <p:nvPr/>
        </p:nvSpPr>
        <p:spPr>
          <a:xfrm>
            <a:off x="7639142" y="5766019"/>
            <a:ext cx="628115" cy="415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kumimoji="1" lang="zh-CN" altLang="en-US" sz="1051" b="1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容器</a:t>
            </a:r>
            <a:endParaRPr kumimoji="1" lang="en-US" altLang="zh-CN" sz="1051" b="1" kern="0" dirty="0">
              <a:solidFill>
                <a:srgbClr val="1F497D"/>
              </a:solidFill>
              <a:latin typeface=""/>
              <a:ea typeface="微软雅黑" panose="020B0503020204020204" pitchFamily="34" charset="-122"/>
              <a:sym typeface=""/>
            </a:endParaRPr>
          </a:p>
          <a:p>
            <a:pPr algn="ctr" defTabSz="914377">
              <a:defRPr/>
            </a:pPr>
            <a:r>
              <a:rPr kumimoji="1" lang="zh-CN" altLang="en-US" sz="1051" b="1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资源</a:t>
            </a:r>
          </a:p>
        </p:txBody>
      </p:sp>
      <p:sp>
        <p:nvSpPr>
          <p:cNvPr id="278" name="矩形 277">
            <a:extLst>
              <a:ext uri="{FF2B5EF4-FFF2-40B4-BE49-F238E27FC236}">
                <a16:creationId xmlns:a16="http://schemas.microsoft.com/office/drawing/2014/main" id="{D074D629-E78A-437A-B6D0-B697D7AA5798}"/>
              </a:ext>
            </a:extLst>
          </p:cNvPr>
          <p:cNvSpPr/>
          <p:nvPr/>
        </p:nvSpPr>
        <p:spPr>
          <a:xfrm>
            <a:off x="7519132" y="1815708"/>
            <a:ext cx="1151053" cy="3569039"/>
          </a:xfrm>
          <a:prstGeom prst="rect">
            <a:avLst/>
          </a:prstGeom>
          <a:noFill/>
          <a:ln w="6350" cap="flat" cmpd="sng" algn="ctr">
            <a:solidFill>
              <a:srgbClr val="002060"/>
            </a:solidFill>
            <a:prstDash val="sysDash"/>
          </a:ln>
          <a:effectLst/>
        </p:spPr>
        <p:txBody>
          <a:bodyPr vert="horz" wrap="square" lIns="109710" tIns="54854" rIns="109710" bIns="54854" anchor="t">
            <a:normAutofit/>
          </a:bodyPr>
          <a:lstStyle/>
          <a:p>
            <a:pPr marL="0" marR="0" lvl="0" indent="0" algn="ctr" defTabSz="1097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"/>
                <a:ea typeface="微软雅黑" panose="020B0503020204020204" pitchFamily="34" charset="-122"/>
                <a:cs typeface="微软雅黑"/>
                <a:sym typeface=""/>
              </a:rPr>
              <a:t>数据</a:t>
            </a:r>
            <a:r>
              <a:rPr kumimoji="1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"/>
                <a:ea typeface="微软雅黑" panose="020B0503020204020204" pitchFamily="34" charset="-122"/>
                <a:cs typeface="微软雅黑"/>
                <a:sym typeface=""/>
              </a:rPr>
              <a:t>安全</a:t>
            </a:r>
            <a:endParaRPr kumimoji="1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"/>
              <a:ea typeface="微软雅黑" panose="020B0503020204020204" pitchFamily="34" charset="-122"/>
              <a:cs typeface="微软雅黑"/>
              <a:sym typeface="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F0AFA01-F990-4188-A5BB-7AC23D103708}"/>
              </a:ext>
            </a:extLst>
          </p:cNvPr>
          <p:cNvGrpSpPr/>
          <p:nvPr/>
        </p:nvGrpSpPr>
        <p:grpSpPr>
          <a:xfrm>
            <a:off x="590388" y="1340768"/>
            <a:ext cx="6543865" cy="1439455"/>
            <a:chOff x="590388" y="1340768"/>
            <a:chExt cx="6543865" cy="1170049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58D22CDB-91DC-445C-B605-FAAA8E5F261A}"/>
                </a:ext>
              </a:extLst>
            </p:cNvPr>
            <p:cNvSpPr/>
            <p:nvPr/>
          </p:nvSpPr>
          <p:spPr bwMode="auto">
            <a:xfrm>
              <a:off x="590388" y="1340768"/>
              <a:ext cx="6543865" cy="11700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rtlCol="0" anchor="b"/>
            <a:lstStyle/>
            <a:p>
              <a:pPr algn="ctr" defTabSz="914377">
                <a:defRPr/>
              </a:pPr>
              <a:endParaRPr kumimoji="1" lang="zh-CN" altLang="en-US" sz="1051" b="1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endParaRPr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D8A5C648-4FF9-4919-B1B9-F669295153F2}"/>
                </a:ext>
              </a:extLst>
            </p:cNvPr>
            <p:cNvSpPr/>
            <p:nvPr/>
          </p:nvSpPr>
          <p:spPr>
            <a:xfrm>
              <a:off x="832575" y="1764317"/>
              <a:ext cx="453970" cy="415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051" b="1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服务</a:t>
              </a:r>
              <a:endParaRPr kumimoji="1" lang="en-US" altLang="zh-CN" sz="1051" b="1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051" b="1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中心</a:t>
              </a: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689403DB-54EC-4DFE-BA2C-4C8FE8F8DD5B}"/>
                </a:ext>
              </a:extLst>
            </p:cNvPr>
            <p:cNvSpPr txBox="1"/>
            <p:nvPr/>
          </p:nvSpPr>
          <p:spPr>
            <a:xfrm>
              <a:off x="1480504" y="1493661"/>
              <a:ext cx="760137" cy="2540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kumimoji="1" lang="zh-CN" altLang="en-US" sz="1051" kern="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服务目录</a:t>
              </a:r>
            </a:p>
          </p:txBody>
        </p:sp>
        <p:grpSp>
          <p:nvGrpSpPr>
            <p:cNvPr id="269" name="组合 268">
              <a:extLst>
                <a:ext uri="{FF2B5EF4-FFF2-40B4-BE49-F238E27FC236}">
                  <a16:creationId xmlns:a16="http://schemas.microsoft.com/office/drawing/2014/main" id="{78252ABD-C284-4C62-A96B-0C9DE0849BA0}"/>
                </a:ext>
              </a:extLst>
            </p:cNvPr>
            <p:cNvGrpSpPr/>
            <p:nvPr/>
          </p:nvGrpSpPr>
          <p:grpSpPr>
            <a:xfrm>
              <a:off x="2261552" y="1514093"/>
              <a:ext cx="4623417" cy="208960"/>
              <a:chOff x="2349718" y="1731121"/>
              <a:chExt cx="4295145" cy="216631"/>
            </a:xfrm>
            <a:solidFill>
              <a:schemeClr val="bg1"/>
            </a:solidFill>
          </p:grpSpPr>
          <p:sp>
            <p:nvSpPr>
              <p:cNvPr id="270" name="矩形 269">
                <a:extLst>
                  <a:ext uri="{FF2B5EF4-FFF2-40B4-BE49-F238E27FC236}">
                    <a16:creationId xmlns:a16="http://schemas.microsoft.com/office/drawing/2014/main" id="{83B95106-6D07-4021-9D2F-1A61679DB464}"/>
                  </a:ext>
                </a:extLst>
              </p:cNvPr>
              <p:cNvSpPr/>
              <p:nvPr/>
            </p:nvSpPr>
            <p:spPr>
              <a:xfrm>
                <a:off x="2349718" y="1731121"/>
                <a:ext cx="1002536" cy="216631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zh-CN" altLang="en-US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存储资源</a:t>
                </a:r>
              </a:p>
            </p:txBody>
          </p:sp>
          <p:sp>
            <p:nvSpPr>
              <p:cNvPr id="271" name="矩形 270">
                <a:extLst>
                  <a:ext uri="{FF2B5EF4-FFF2-40B4-BE49-F238E27FC236}">
                    <a16:creationId xmlns:a16="http://schemas.microsoft.com/office/drawing/2014/main" id="{A62A97A6-22F7-4398-A074-EFBBAA589933}"/>
                  </a:ext>
                </a:extLst>
              </p:cNvPr>
              <p:cNvSpPr/>
              <p:nvPr/>
            </p:nvSpPr>
            <p:spPr>
              <a:xfrm>
                <a:off x="3448171" y="1731121"/>
                <a:ext cx="1002536" cy="216631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zh-CN" altLang="en-US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计算资源</a:t>
                </a:r>
              </a:p>
            </p:txBody>
          </p:sp>
          <p:sp>
            <p:nvSpPr>
              <p:cNvPr id="272" name="矩形 271">
                <a:extLst>
                  <a:ext uri="{FF2B5EF4-FFF2-40B4-BE49-F238E27FC236}">
                    <a16:creationId xmlns:a16="http://schemas.microsoft.com/office/drawing/2014/main" id="{7007B2CE-50A9-40AB-B801-2123C6B4430F}"/>
                  </a:ext>
                </a:extLst>
              </p:cNvPr>
              <p:cNvSpPr/>
              <p:nvPr/>
            </p:nvSpPr>
            <p:spPr>
              <a:xfrm>
                <a:off x="4545405" y="1731121"/>
                <a:ext cx="1002536" cy="216631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zh-CN" altLang="en-US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数据服务</a:t>
                </a:r>
              </a:p>
            </p:txBody>
          </p:sp>
          <p:sp>
            <p:nvSpPr>
              <p:cNvPr id="273" name="矩形 272">
                <a:extLst>
                  <a:ext uri="{FF2B5EF4-FFF2-40B4-BE49-F238E27FC236}">
                    <a16:creationId xmlns:a16="http://schemas.microsoft.com/office/drawing/2014/main" id="{F1046E37-A944-4844-9C28-FF9C098D0FA2}"/>
                  </a:ext>
                </a:extLst>
              </p:cNvPr>
              <p:cNvSpPr/>
              <p:nvPr/>
            </p:nvSpPr>
            <p:spPr>
              <a:xfrm>
                <a:off x="5642327" y="1731121"/>
                <a:ext cx="1002536" cy="216631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rtlCol="0" anchor="ctr"/>
              <a:lstStyle/>
              <a:p>
                <a:pPr algn="ctr" defTabSz="914377">
                  <a:defRPr/>
                </a:pPr>
                <a:r>
                  <a:rPr kumimoji="1" lang="en-US" altLang="zh-CN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API</a:t>
                </a:r>
                <a:r>
                  <a:rPr kumimoji="1" lang="zh-CN" altLang="en-US" sz="1000" kern="0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服务</a:t>
                </a:r>
              </a:p>
            </p:txBody>
          </p:sp>
        </p:grp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8EE1F835-0D0A-4C11-8A8B-B1806B6A83C9}"/>
                </a:ext>
              </a:extLst>
            </p:cNvPr>
            <p:cNvSpPr/>
            <p:nvPr/>
          </p:nvSpPr>
          <p:spPr>
            <a:xfrm>
              <a:off x="1418679" y="1435104"/>
              <a:ext cx="5591587" cy="362041"/>
            </a:xfrm>
            <a:prstGeom prst="rect">
              <a:avLst/>
            </a:prstGeom>
            <a:noFill/>
            <a:ln w="6350" cap="flat" cmpd="sng" algn="ctr">
              <a:solidFill>
                <a:srgbClr val="002060"/>
              </a:solidFill>
              <a:prstDash val="sysDash"/>
            </a:ln>
            <a:effectLst/>
          </p:spPr>
          <p:txBody>
            <a:bodyPr vert="horz" wrap="square" lIns="109711" tIns="54855" rIns="109711" bIns="54855" anchor="t">
              <a:normAutofit/>
            </a:bodyPr>
            <a:lstStyle/>
            <a:p>
              <a:pPr algn="ctr" defTabSz="1097078">
                <a:defRPr/>
              </a:pPr>
              <a:endParaRPr kumimoji="1" lang="en-US" altLang="zh-CN" sz="1051" kern="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cs typeface="微软雅黑"/>
                <a:sym typeface=""/>
              </a:endParaRPr>
            </a:p>
          </p:txBody>
        </p: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D340C4AE-43FD-4BC2-8A54-16785DD8E2E7}"/>
                </a:ext>
              </a:extLst>
            </p:cNvPr>
            <p:cNvGrpSpPr/>
            <p:nvPr/>
          </p:nvGrpSpPr>
          <p:grpSpPr>
            <a:xfrm>
              <a:off x="1410560" y="1878285"/>
              <a:ext cx="5593333" cy="504409"/>
              <a:chOff x="2690845" y="4660719"/>
              <a:chExt cx="5165974" cy="528074"/>
            </a:xfrm>
          </p:grpSpPr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332A3F1F-C47F-4E5F-90B9-192B1AA79AD2}"/>
                  </a:ext>
                </a:extLst>
              </p:cNvPr>
              <p:cNvSpPr/>
              <p:nvPr/>
            </p:nvSpPr>
            <p:spPr>
              <a:xfrm>
                <a:off x="2690845" y="4660719"/>
                <a:ext cx="5165974" cy="528074"/>
              </a:xfrm>
              <a:prstGeom prst="rect">
                <a:avLst/>
              </a:prstGeom>
              <a:noFill/>
              <a:ln w="6350" cap="flat" cmpd="sng" algn="ctr">
                <a:solidFill>
                  <a:srgbClr val="002060"/>
                </a:solidFill>
                <a:prstDash val="sysDash"/>
              </a:ln>
              <a:effectLst/>
            </p:spPr>
            <p:txBody>
              <a:bodyPr vert="horz" wrap="square" lIns="109711" tIns="54855" rIns="109711" bIns="54855" anchor="t">
                <a:normAutofit/>
              </a:bodyPr>
              <a:lstStyle/>
              <a:p>
                <a:pPr algn="ctr" defTabSz="1097078">
                  <a:defRPr/>
                </a:pPr>
                <a:r>
                  <a:rPr kumimoji="1" lang="zh-CN" altLang="en-US" sz="1051" dirty="0">
                    <a:solidFill>
                      <a:srgbClr val="1F497D"/>
                    </a:solidFill>
                    <a:latin typeface=""/>
                    <a:ea typeface="微软雅黑" panose="020B0503020204020204" pitchFamily="34" charset="-122"/>
                    <a:sym typeface=""/>
                  </a:rPr>
                  <a:t>服务管理</a:t>
                </a:r>
              </a:p>
            </p:txBody>
          </p: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5D62C48D-02B5-494E-9DD2-081B3B4F63AE}"/>
                  </a:ext>
                </a:extLst>
              </p:cNvPr>
              <p:cNvGrpSpPr/>
              <p:nvPr/>
            </p:nvGrpSpPr>
            <p:grpSpPr>
              <a:xfrm>
                <a:off x="2820844" y="4905863"/>
                <a:ext cx="4926138" cy="201493"/>
                <a:chOff x="3056825" y="4905863"/>
                <a:chExt cx="4046498" cy="201493"/>
              </a:xfrm>
            </p:grpSpPr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8BF8ADF1-7D2C-4E0B-BE73-B3C74EEFA94B}"/>
                    </a:ext>
                  </a:extLst>
                </p:cNvPr>
                <p:cNvSpPr/>
                <p:nvPr/>
              </p:nvSpPr>
              <p:spPr>
                <a:xfrm>
                  <a:off x="3056825" y="4905863"/>
                  <a:ext cx="955480" cy="201493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rtlCol="0" anchor="ctr"/>
                <a:lstStyle/>
                <a:p>
                  <a:pPr lvl="0" algn="ctr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zh-CN" altLang="en-US" sz="1000" dirty="0">
                      <a:solidFill>
                        <a:srgbClr val="1F497D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服务发布</a:t>
                  </a:r>
                </a:p>
              </p:txBody>
            </p:sp>
            <p:sp>
              <p:nvSpPr>
                <p:cNvPr id="292" name="矩形 291">
                  <a:extLst>
                    <a:ext uri="{FF2B5EF4-FFF2-40B4-BE49-F238E27FC236}">
                      <a16:creationId xmlns:a16="http://schemas.microsoft.com/office/drawing/2014/main" id="{88853741-B0B3-4D47-B7B3-4A68929E51FB}"/>
                    </a:ext>
                  </a:extLst>
                </p:cNvPr>
                <p:cNvSpPr/>
                <p:nvPr/>
              </p:nvSpPr>
              <p:spPr>
                <a:xfrm>
                  <a:off x="4087164" y="4905863"/>
                  <a:ext cx="955480" cy="201493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rtlCol="0" anchor="ctr"/>
                <a:lstStyle/>
                <a:p>
                  <a:pPr lvl="0" algn="ctr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zh-CN" altLang="en-US" sz="1000" dirty="0">
                      <a:solidFill>
                        <a:srgbClr val="1F497D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服务下线</a:t>
                  </a:r>
                </a:p>
              </p:txBody>
            </p:sp>
            <p:sp>
              <p:nvSpPr>
                <p:cNvPr id="293" name="矩形 292">
                  <a:extLst>
                    <a:ext uri="{FF2B5EF4-FFF2-40B4-BE49-F238E27FC236}">
                      <a16:creationId xmlns:a16="http://schemas.microsoft.com/office/drawing/2014/main" id="{F24B50CF-6794-4B28-9A37-706784C5E8CE}"/>
                    </a:ext>
                  </a:extLst>
                </p:cNvPr>
                <p:cNvSpPr/>
                <p:nvPr/>
              </p:nvSpPr>
              <p:spPr>
                <a:xfrm>
                  <a:off x="5117503" y="4905863"/>
                  <a:ext cx="955480" cy="201493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rtlCol="0" anchor="ctr"/>
                <a:lstStyle/>
                <a:p>
                  <a:pPr lvl="0" algn="ctr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zh-CN" altLang="en-US" sz="1000" dirty="0">
                      <a:solidFill>
                        <a:srgbClr val="1F497D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服务授权</a:t>
                  </a:r>
                </a:p>
              </p:txBody>
            </p:sp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B73137FE-78B4-4D6E-8002-405FBA78E9AB}"/>
                    </a:ext>
                  </a:extLst>
                </p:cNvPr>
                <p:cNvSpPr/>
                <p:nvPr/>
              </p:nvSpPr>
              <p:spPr>
                <a:xfrm>
                  <a:off x="6147843" y="4905863"/>
                  <a:ext cx="955480" cy="201493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rtlCol="0" anchor="ctr"/>
                <a:lstStyle/>
                <a:p>
                  <a:pPr lvl="0" algn="ctr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kumimoji="1" lang="zh-CN" altLang="en-US" sz="1000" dirty="0">
                      <a:solidFill>
                        <a:srgbClr val="1F497D"/>
                      </a:solidFill>
                      <a:latin typeface=""/>
                      <a:ea typeface="微软雅黑" panose="020B0503020204020204" pitchFamily="34" charset="-122"/>
                      <a:sym typeface=""/>
                    </a:rPr>
                    <a:t>服务治理</a:t>
                  </a:r>
                </a:p>
              </p:txBody>
            </p:sp>
          </p:grpSp>
        </p:grpSp>
      </p:grpSp>
      <p:sp>
        <p:nvSpPr>
          <p:cNvPr id="304" name="矩形 303">
            <a:extLst>
              <a:ext uri="{FF2B5EF4-FFF2-40B4-BE49-F238E27FC236}">
                <a16:creationId xmlns:a16="http://schemas.microsoft.com/office/drawing/2014/main" id="{4FF29BF9-B6E3-4FDD-9B2C-816E38BBE0F6}"/>
              </a:ext>
            </a:extLst>
          </p:cNvPr>
          <p:cNvSpPr/>
          <p:nvPr/>
        </p:nvSpPr>
        <p:spPr>
          <a:xfrm>
            <a:off x="8976320" y="2629999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用户管理</a:t>
            </a:r>
          </a:p>
        </p:txBody>
      </p:sp>
      <p:sp>
        <p:nvSpPr>
          <p:cNvPr id="305" name="矩形 304">
            <a:extLst>
              <a:ext uri="{FF2B5EF4-FFF2-40B4-BE49-F238E27FC236}">
                <a16:creationId xmlns:a16="http://schemas.microsoft.com/office/drawing/2014/main" id="{D7258F18-6747-4E8F-834A-2BDF949D323D}"/>
              </a:ext>
            </a:extLst>
          </p:cNvPr>
          <p:cNvSpPr/>
          <p:nvPr/>
        </p:nvSpPr>
        <p:spPr>
          <a:xfrm>
            <a:off x="8976320" y="3090014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角色</a:t>
            </a:r>
            <a:r>
              <a:rPr kumimoji="1" lang="en-US" altLang="zh-CN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/</a:t>
            </a: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权限管理</a:t>
            </a:r>
          </a:p>
        </p:txBody>
      </p:sp>
      <p:sp>
        <p:nvSpPr>
          <p:cNvPr id="306" name="矩形 305">
            <a:extLst>
              <a:ext uri="{FF2B5EF4-FFF2-40B4-BE49-F238E27FC236}">
                <a16:creationId xmlns:a16="http://schemas.microsoft.com/office/drawing/2014/main" id="{CA3CF9AB-85EB-4123-98DE-0438A347DC74}"/>
              </a:ext>
            </a:extLst>
          </p:cNvPr>
          <p:cNvSpPr/>
          <p:nvPr/>
        </p:nvSpPr>
        <p:spPr>
          <a:xfrm>
            <a:off x="8976320" y="4470057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页面元素管理</a:t>
            </a:r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88B922A4-82B3-4A58-AC39-9AADEBC9D1EF}"/>
              </a:ext>
            </a:extLst>
          </p:cNvPr>
          <p:cNvSpPr/>
          <p:nvPr/>
        </p:nvSpPr>
        <p:spPr>
          <a:xfrm>
            <a:off x="8976320" y="3550028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应用管理</a:t>
            </a:r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2196DDA0-62DF-4815-9C1E-24DE3F4D162F}"/>
              </a:ext>
            </a:extLst>
          </p:cNvPr>
          <p:cNvSpPr/>
          <p:nvPr/>
        </p:nvSpPr>
        <p:spPr>
          <a:xfrm>
            <a:off x="8976320" y="2169986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租户管理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BD3088E7-7D02-45DD-BD8D-D5E94D451480}"/>
              </a:ext>
            </a:extLst>
          </p:cNvPr>
          <p:cNvSpPr/>
          <p:nvPr/>
        </p:nvSpPr>
        <p:spPr>
          <a:xfrm>
            <a:off x="8976320" y="4930072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菜单／门户管理</a:t>
            </a:r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D9F7C085-71BA-4941-B349-6E9068CBDC2E}"/>
              </a:ext>
            </a:extLst>
          </p:cNvPr>
          <p:cNvSpPr/>
          <p:nvPr/>
        </p:nvSpPr>
        <p:spPr>
          <a:xfrm>
            <a:off x="8976320" y="5390086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统计分析</a:t>
            </a:r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AE4F078F-191A-44CE-85D9-8230178F740F}"/>
              </a:ext>
            </a:extLst>
          </p:cNvPr>
          <p:cNvSpPr/>
          <p:nvPr/>
        </p:nvSpPr>
        <p:spPr>
          <a:xfrm>
            <a:off x="8976320" y="5850100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审核管理</a:t>
            </a:r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81437B06-287F-4701-9083-EA585FAA93C0}"/>
              </a:ext>
            </a:extLst>
          </p:cNvPr>
          <p:cNvSpPr/>
          <p:nvPr/>
        </p:nvSpPr>
        <p:spPr>
          <a:xfrm>
            <a:off x="8976320" y="4010043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功能管理</a:t>
            </a:r>
          </a:p>
        </p:txBody>
      </p:sp>
      <p:sp>
        <p:nvSpPr>
          <p:cNvPr id="313" name="矩形 312">
            <a:extLst>
              <a:ext uri="{FF2B5EF4-FFF2-40B4-BE49-F238E27FC236}">
                <a16:creationId xmlns:a16="http://schemas.microsoft.com/office/drawing/2014/main" id="{4B510B61-5D6E-446F-9946-17747A1D3E9F}"/>
              </a:ext>
            </a:extLst>
          </p:cNvPr>
          <p:cNvSpPr/>
          <p:nvPr/>
        </p:nvSpPr>
        <p:spPr>
          <a:xfrm>
            <a:off x="10386985" y="5031956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容器／应用监控</a:t>
            </a:r>
          </a:p>
        </p:txBody>
      </p:sp>
      <p:sp>
        <p:nvSpPr>
          <p:cNvPr id="314" name="矩形 313">
            <a:extLst>
              <a:ext uri="{FF2B5EF4-FFF2-40B4-BE49-F238E27FC236}">
                <a16:creationId xmlns:a16="http://schemas.microsoft.com/office/drawing/2014/main" id="{1EE82368-DA3D-429F-B8C8-5EA0943A24DB}"/>
              </a:ext>
            </a:extLst>
          </p:cNvPr>
          <p:cNvSpPr/>
          <p:nvPr/>
        </p:nvSpPr>
        <p:spPr>
          <a:xfrm>
            <a:off x="10386985" y="3395677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统一调度监控</a:t>
            </a:r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0DC44342-8D2E-419B-A80B-4707B31B58F3}"/>
              </a:ext>
            </a:extLst>
          </p:cNvPr>
          <p:cNvSpPr/>
          <p:nvPr/>
        </p:nvSpPr>
        <p:spPr>
          <a:xfrm>
            <a:off x="10390198" y="3804746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数据质量监控</a:t>
            </a: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B0B265AB-BAE9-4851-8845-EB0FA654EBA5}"/>
              </a:ext>
            </a:extLst>
          </p:cNvPr>
          <p:cNvSpPr/>
          <p:nvPr/>
        </p:nvSpPr>
        <p:spPr>
          <a:xfrm>
            <a:off x="10386985" y="2577537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主机监控</a:t>
            </a:r>
            <a:endParaRPr kumimoji="1" lang="zh-CN" altLang="en-US" sz="1000" dirty="0">
              <a:solidFill>
                <a:srgbClr val="1F497D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17" name="矩形 316">
            <a:extLst>
              <a:ext uri="{FF2B5EF4-FFF2-40B4-BE49-F238E27FC236}">
                <a16:creationId xmlns:a16="http://schemas.microsoft.com/office/drawing/2014/main" id="{25FE2E09-F629-42DA-A9D6-BE163906BBC2}"/>
              </a:ext>
            </a:extLst>
          </p:cNvPr>
          <p:cNvSpPr/>
          <p:nvPr/>
        </p:nvSpPr>
        <p:spPr>
          <a:xfrm>
            <a:off x="10386985" y="5441026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日志管理</a:t>
            </a:r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C0FDDA58-7A02-4BFB-97C2-A8F8098C5F4B}"/>
              </a:ext>
            </a:extLst>
          </p:cNvPr>
          <p:cNvSpPr/>
          <p:nvPr/>
        </p:nvSpPr>
        <p:spPr>
          <a:xfrm>
            <a:off x="10397606" y="5850100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告警管理</a:t>
            </a:r>
            <a:endParaRPr kumimoji="1" lang="en-US" altLang="zh-CN" sz="1000" dirty="0">
              <a:solidFill>
                <a:srgbClr val="1F497D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386E1E05-A4D0-4430-87FA-92B52AD2C218}"/>
              </a:ext>
            </a:extLst>
          </p:cNvPr>
          <p:cNvSpPr/>
          <p:nvPr/>
        </p:nvSpPr>
        <p:spPr>
          <a:xfrm>
            <a:off x="10386985" y="2168467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集群监控</a:t>
            </a:r>
          </a:p>
        </p:txBody>
      </p:sp>
      <p:sp>
        <p:nvSpPr>
          <p:cNvPr id="320" name="矩形 319">
            <a:extLst>
              <a:ext uri="{FF2B5EF4-FFF2-40B4-BE49-F238E27FC236}">
                <a16:creationId xmlns:a16="http://schemas.microsoft.com/office/drawing/2014/main" id="{A1E745F5-AEF0-4867-870F-BBE25572B891}"/>
              </a:ext>
            </a:extLst>
          </p:cNvPr>
          <p:cNvSpPr/>
          <p:nvPr/>
        </p:nvSpPr>
        <p:spPr>
          <a:xfrm>
            <a:off x="10397606" y="2986607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资源实例监控</a:t>
            </a:r>
          </a:p>
        </p:txBody>
      </p:sp>
      <p:sp>
        <p:nvSpPr>
          <p:cNvPr id="321" name="矩形 320">
            <a:extLst>
              <a:ext uri="{FF2B5EF4-FFF2-40B4-BE49-F238E27FC236}">
                <a16:creationId xmlns:a16="http://schemas.microsoft.com/office/drawing/2014/main" id="{84B6D1AF-8AD3-44E4-8CC5-F91DFE4A7237}"/>
              </a:ext>
            </a:extLst>
          </p:cNvPr>
          <p:cNvSpPr/>
          <p:nvPr/>
        </p:nvSpPr>
        <p:spPr>
          <a:xfrm>
            <a:off x="10386985" y="4213817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批量服务监控</a:t>
            </a:r>
            <a:endParaRPr kumimoji="1" lang="zh-CN" altLang="en-US" sz="1000" dirty="0">
              <a:solidFill>
                <a:srgbClr val="1F497D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22" name="矩形 321">
            <a:extLst>
              <a:ext uri="{FF2B5EF4-FFF2-40B4-BE49-F238E27FC236}">
                <a16:creationId xmlns:a16="http://schemas.microsoft.com/office/drawing/2014/main" id="{9C988645-C80A-4704-A048-75062A18FA20}"/>
              </a:ext>
            </a:extLst>
          </p:cNvPr>
          <p:cNvSpPr/>
          <p:nvPr/>
        </p:nvSpPr>
        <p:spPr>
          <a:xfrm>
            <a:off x="10386985" y="4622886"/>
            <a:ext cx="954978" cy="2210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API</a:t>
            </a:r>
            <a:r>
              <a:rPr kumimoji="1" lang="zh-CN" altLang="en-US" sz="1000" dirty="0">
                <a:solidFill>
                  <a:srgbClr val="1F497D"/>
                </a:solidFill>
                <a:latin typeface=""/>
                <a:ea typeface="微软雅黑" panose="020B0503020204020204" pitchFamily="34" charset="-122"/>
                <a:sym typeface=""/>
              </a:rPr>
              <a:t>监控</a:t>
            </a:r>
          </a:p>
        </p:txBody>
      </p:sp>
      <p:grpSp>
        <p:nvGrpSpPr>
          <p:cNvPr id="332" name="组合 331">
            <a:extLst>
              <a:ext uri="{FF2B5EF4-FFF2-40B4-BE49-F238E27FC236}">
                <a16:creationId xmlns:a16="http://schemas.microsoft.com/office/drawing/2014/main" id="{7EAE0BEF-EFBC-412B-A9BF-C39AF470ACF5}"/>
              </a:ext>
            </a:extLst>
          </p:cNvPr>
          <p:cNvGrpSpPr/>
          <p:nvPr/>
        </p:nvGrpSpPr>
        <p:grpSpPr>
          <a:xfrm>
            <a:off x="7569427" y="2148032"/>
            <a:ext cx="997032" cy="3104991"/>
            <a:chOff x="7493547" y="3088076"/>
            <a:chExt cx="1154211" cy="3733907"/>
          </a:xfrm>
        </p:grpSpPr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F58D8FF3-1394-4949-91C9-87ED1DD22242}"/>
                </a:ext>
              </a:extLst>
            </p:cNvPr>
            <p:cNvSpPr/>
            <p:nvPr/>
          </p:nvSpPr>
          <p:spPr>
            <a:xfrm>
              <a:off x="7504575" y="3088076"/>
              <a:ext cx="1131116" cy="2646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敏感数据识别</a:t>
              </a:r>
            </a:p>
          </p:txBody>
        </p:sp>
        <p:sp>
          <p:nvSpPr>
            <p:cNvPr id="334" name="矩形 333">
              <a:extLst>
                <a:ext uri="{FF2B5EF4-FFF2-40B4-BE49-F238E27FC236}">
                  <a16:creationId xmlns:a16="http://schemas.microsoft.com/office/drawing/2014/main" id="{D9A47341-A2E3-4027-92B1-77653B053F15}"/>
                </a:ext>
              </a:extLst>
            </p:cNvPr>
            <p:cNvSpPr/>
            <p:nvPr/>
          </p:nvSpPr>
          <p:spPr>
            <a:xfrm>
              <a:off x="7511140" y="3583687"/>
              <a:ext cx="1131116" cy="2646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加密／脱敏</a:t>
              </a: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9650612A-C864-4783-B60D-1BC694904436}"/>
                </a:ext>
              </a:extLst>
            </p:cNvPr>
            <p:cNvSpPr/>
            <p:nvPr/>
          </p:nvSpPr>
          <p:spPr>
            <a:xfrm>
              <a:off x="7504575" y="4079299"/>
              <a:ext cx="1131116" cy="2646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日志审计</a:t>
              </a:r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A4316B23-B89B-4642-BB9F-3CCDA0607848}"/>
                </a:ext>
              </a:extLst>
            </p:cNvPr>
            <p:cNvSpPr/>
            <p:nvPr/>
          </p:nvSpPr>
          <p:spPr>
            <a:xfrm>
              <a:off x="7516642" y="4574910"/>
              <a:ext cx="1131116" cy="2646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风险扫描预警</a:t>
              </a:r>
            </a:p>
          </p:txBody>
        </p:sp>
        <p:sp>
          <p:nvSpPr>
            <p:cNvPr id="337" name="矩形 336">
              <a:extLst>
                <a:ext uri="{FF2B5EF4-FFF2-40B4-BE49-F238E27FC236}">
                  <a16:creationId xmlns:a16="http://schemas.microsoft.com/office/drawing/2014/main" id="{587072E4-E4AB-4587-8068-D588037568AB}"/>
                </a:ext>
              </a:extLst>
            </p:cNvPr>
            <p:cNvSpPr/>
            <p:nvPr/>
          </p:nvSpPr>
          <p:spPr>
            <a:xfrm>
              <a:off x="7503875" y="5070521"/>
              <a:ext cx="1131116" cy="2646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数据权限管理</a:t>
              </a: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8DFD633A-E361-4118-A0D5-71537F3AAB26}"/>
                </a:ext>
              </a:extLst>
            </p:cNvPr>
            <p:cNvSpPr/>
            <p:nvPr/>
          </p:nvSpPr>
          <p:spPr>
            <a:xfrm>
              <a:off x="7493547" y="5566133"/>
              <a:ext cx="1131116" cy="2646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数据访问认证</a:t>
              </a:r>
            </a:p>
          </p:txBody>
        </p:sp>
        <p:sp>
          <p:nvSpPr>
            <p:cNvPr id="339" name="矩形 338">
              <a:extLst>
                <a:ext uri="{FF2B5EF4-FFF2-40B4-BE49-F238E27FC236}">
                  <a16:creationId xmlns:a16="http://schemas.microsoft.com/office/drawing/2014/main" id="{50B328B1-4AED-4970-8983-4E5A3A3CCEA4}"/>
                </a:ext>
              </a:extLst>
            </p:cNvPr>
            <p:cNvSpPr/>
            <p:nvPr/>
          </p:nvSpPr>
          <p:spPr>
            <a:xfrm>
              <a:off x="7505615" y="6061744"/>
              <a:ext cx="1131116" cy="2646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安全策略</a:t>
              </a:r>
            </a:p>
          </p:txBody>
        </p:sp>
        <p:sp>
          <p:nvSpPr>
            <p:cNvPr id="340" name="矩形 339">
              <a:extLst>
                <a:ext uri="{FF2B5EF4-FFF2-40B4-BE49-F238E27FC236}">
                  <a16:creationId xmlns:a16="http://schemas.microsoft.com/office/drawing/2014/main" id="{62E2F7B7-DA6A-48FC-A0F0-3DE0062708DC}"/>
                </a:ext>
              </a:extLst>
            </p:cNvPr>
            <p:cNvSpPr/>
            <p:nvPr/>
          </p:nvSpPr>
          <p:spPr>
            <a:xfrm>
              <a:off x="7505901" y="6557352"/>
              <a:ext cx="1131116" cy="2646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000" dirty="0">
                  <a:solidFill>
                    <a:srgbClr val="1F497D"/>
                  </a:solidFill>
                  <a:latin typeface=""/>
                  <a:ea typeface="微软雅黑" panose="020B0503020204020204" pitchFamily="34" charset="-122"/>
                  <a:sym typeface=""/>
                </a:rPr>
                <a:t>数据安全评测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607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147592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marL="361860" marR="0" lvl="0" indent="-36186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数据云产品演进路径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AAFC42-600B-4641-979D-71BB6CFBB678}"/>
              </a:ext>
            </a:extLst>
          </p:cNvPr>
          <p:cNvGrpSpPr/>
          <p:nvPr/>
        </p:nvGrpSpPr>
        <p:grpSpPr>
          <a:xfrm>
            <a:off x="1136647" y="1556141"/>
            <a:ext cx="2620469" cy="2620469"/>
            <a:chOff x="1136647" y="1556141"/>
            <a:chExt cx="2620469" cy="262046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6668590-63AE-417C-AEEF-768C6D526624}"/>
                </a:ext>
              </a:extLst>
            </p:cNvPr>
            <p:cNvSpPr/>
            <p:nvPr/>
          </p:nvSpPr>
          <p:spPr>
            <a:xfrm>
              <a:off x="1136647" y="1556141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0328912-66CE-4E96-9454-1772190CD1F7}"/>
                </a:ext>
              </a:extLst>
            </p:cNvPr>
            <p:cNvSpPr/>
            <p:nvPr/>
          </p:nvSpPr>
          <p:spPr>
            <a:xfrm>
              <a:off x="1282229" y="1701723"/>
              <a:ext cx="2329306" cy="2329306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9ADF126-7624-44CD-9F2F-7AEE9CC376D8}"/>
              </a:ext>
            </a:extLst>
          </p:cNvPr>
          <p:cNvGrpSpPr/>
          <p:nvPr/>
        </p:nvGrpSpPr>
        <p:grpSpPr>
          <a:xfrm>
            <a:off x="4785765" y="3896672"/>
            <a:ext cx="2620469" cy="2620469"/>
            <a:chOff x="4785765" y="3896672"/>
            <a:chExt cx="2620469" cy="262046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EAC68F4-2D59-4A38-8C33-AB7FC736E59D}"/>
                </a:ext>
              </a:extLst>
            </p:cNvPr>
            <p:cNvSpPr/>
            <p:nvPr/>
          </p:nvSpPr>
          <p:spPr>
            <a:xfrm>
              <a:off x="4785765" y="3896672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B8CDF74-7CDF-4FA0-B2E1-A8384F850D94}"/>
                </a:ext>
              </a:extLst>
            </p:cNvPr>
            <p:cNvSpPr/>
            <p:nvPr/>
          </p:nvSpPr>
          <p:spPr>
            <a:xfrm>
              <a:off x="4931347" y="4042254"/>
              <a:ext cx="2329306" cy="2329306"/>
            </a:xfrm>
            <a:prstGeom prst="ellipse">
              <a:avLst/>
            </a:prstGeom>
            <a:solidFill>
              <a:srgbClr val="1F497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7B410D4-40D8-4083-B01E-727DEB06CE17}"/>
              </a:ext>
            </a:extLst>
          </p:cNvPr>
          <p:cNvGrpSpPr/>
          <p:nvPr/>
        </p:nvGrpSpPr>
        <p:grpSpPr>
          <a:xfrm>
            <a:off x="8434884" y="1556141"/>
            <a:ext cx="2620469" cy="2620469"/>
            <a:chOff x="8434884" y="1556141"/>
            <a:chExt cx="2620469" cy="2620469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F01D156-DA12-4EA1-B45B-88BDA26E7500}"/>
                </a:ext>
              </a:extLst>
            </p:cNvPr>
            <p:cNvSpPr/>
            <p:nvPr/>
          </p:nvSpPr>
          <p:spPr>
            <a:xfrm>
              <a:off x="8434884" y="1556141"/>
              <a:ext cx="2620469" cy="2620469"/>
            </a:xfrm>
            <a:prstGeom prst="ellipse">
              <a:avLst/>
            </a:prstGeom>
            <a:noFill/>
            <a:ln>
              <a:solidFill>
                <a:srgbClr val="4857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F8B0938-ADFD-49A3-A40D-E9523D61F1ED}"/>
                </a:ext>
              </a:extLst>
            </p:cNvPr>
            <p:cNvSpPr/>
            <p:nvPr/>
          </p:nvSpPr>
          <p:spPr>
            <a:xfrm>
              <a:off x="8580466" y="1701723"/>
              <a:ext cx="2329306" cy="2329306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A861E30-2366-4655-9965-F3936D35F39C}"/>
              </a:ext>
            </a:extLst>
          </p:cNvPr>
          <p:cNvGrpSpPr/>
          <p:nvPr/>
        </p:nvGrpSpPr>
        <p:grpSpPr>
          <a:xfrm rot="1978849">
            <a:off x="3770058" y="3634004"/>
            <a:ext cx="902848" cy="1074675"/>
            <a:chOff x="6865257" y="1118912"/>
            <a:chExt cx="902848" cy="1074675"/>
          </a:xfrm>
        </p:grpSpPr>
        <p:sp>
          <p:nvSpPr>
            <p:cNvPr id="26" name="燕尾形 67">
              <a:extLst>
                <a:ext uri="{FF2B5EF4-FFF2-40B4-BE49-F238E27FC236}">
                  <a16:creationId xmlns:a16="http://schemas.microsoft.com/office/drawing/2014/main" id="{5A9948CD-C833-45E4-BDEF-AD6F4F791F76}"/>
                </a:ext>
              </a:extLst>
            </p:cNvPr>
            <p:cNvSpPr/>
            <p:nvPr/>
          </p:nvSpPr>
          <p:spPr>
            <a:xfrm>
              <a:off x="6865257" y="1118912"/>
              <a:ext cx="395396" cy="1074675"/>
            </a:xfrm>
            <a:prstGeom prst="chevron">
              <a:avLst/>
            </a:prstGeom>
            <a:solidFill>
              <a:srgbClr val="485766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燕尾形 72">
              <a:extLst>
                <a:ext uri="{FF2B5EF4-FFF2-40B4-BE49-F238E27FC236}">
                  <a16:creationId xmlns:a16="http://schemas.microsoft.com/office/drawing/2014/main" id="{27CE8CC5-8D43-434A-B469-046F5500BDE6}"/>
                </a:ext>
              </a:extLst>
            </p:cNvPr>
            <p:cNvSpPr/>
            <p:nvPr/>
          </p:nvSpPr>
          <p:spPr>
            <a:xfrm>
              <a:off x="7118983" y="1118912"/>
              <a:ext cx="395396" cy="1074675"/>
            </a:xfrm>
            <a:prstGeom prst="chevron">
              <a:avLst/>
            </a:prstGeom>
            <a:solidFill>
              <a:srgbClr val="48576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燕尾形 73">
              <a:extLst>
                <a:ext uri="{FF2B5EF4-FFF2-40B4-BE49-F238E27FC236}">
                  <a16:creationId xmlns:a16="http://schemas.microsoft.com/office/drawing/2014/main" id="{06F4D2FE-C18A-46B3-833F-2109E034A721}"/>
                </a:ext>
              </a:extLst>
            </p:cNvPr>
            <p:cNvSpPr/>
            <p:nvPr/>
          </p:nvSpPr>
          <p:spPr>
            <a:xfrm>
              <a:off x="7372709" y="1118912"/>
              <a:ext cx="395396" cy="1074675"/>
            </a:xfrm>
            <a:prstGeom prst="chevron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3022B08-EB4B-41F1-8C79-50873CA5E42A}"/>
              </a:ext>
            </a:extLst>
          </p:cNvPr>
          <p:cNvGrpSpPr/>
          <p:nvPr/>
        </p:nvGrpSpPr>
        <p:grpSpPr>
          <a:xfrm rot="19312279" flipV="1">
            <a:off x="7557781" y="3639271"/>
            <a:ext cx="902848" cy="1074675"/>
            <a:chOff x="6865257" y="1118912"/>
            <a:chExt cx="902848" cy="1074675"/>
          </a:xfrm>
        </p:grpSpPr>
        <p:sp>
          <p:nvSpPr>
            <p:cNvPr id="30" name="燕尾形 75">
              <a:extLst>
                <a:ext uri="{FF2B5EF4-FFF2-40B4-BE49-F238E27FC236}">
                  <a16:creationId xmlns:a16="http://schemas.microsoft.com/office/drawing/2014/main" id="{EE8F971E-6ADA-4E45-A51C-087E97DD17AB}"/>
                </a:ext>
              </a:extLst>
            </p:cNvPr>
            <p:cNvSpPr/>
            <p:nvPr/>
          </p:nvSpPr>
          <p:spPr>
            <a:xfrm>
              <a:off x="6865257" y="1118912"/>
              <a:ext cx="395396" cy="1074675"/>
            </a:xfrm>
            <a:prstGeom prst="chevron">
              <a:avLst/>
            </a:prstGeom>
            <a:solidFill>
              <a:srgbClr val="485766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燕尾形 76">
              <a:extLst>
                <a:ext uri="{FF2B5EF4-FFF2-40B4-BE49-F238E27FC236}">
                  <a16:creationId xmlns:a16="http://schemas.microsoft.com/office/drawing/2014/main" id="{B9169CDC-E388-4AB4-B9C4-125AAA9F4DE9}"/>
                </a:ext>
              </a:extLst>
            </p:cNvPr>
            <p:cNvSpPr/>
            <p:nvPr/>
          </p:nvSpPr>
          <p:spPr>
            <a:xfrm>
              <a:off x="7118983" y="1118912"/>
              <a:ext cx="395396" cy="1074675"/>
            </a:xfrm>
            <a:prstGeom prst="chevron">
              <a:avLst/>
            </a:prstGeom>
            <a:solidFill>
              <a:srgbClr val="485766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燕尾形 77">
              <a:extLst>
                <a:ext uri="{FF2B5EF4-FFF2-40B4-BE49-F238E27FC236}">
                  <a16:creationId xmlns:a16="http://schemas.microsoft.com/office/drawing/2014/main" id="{ACC5531A-9420-41B3-ABEC-4EFA4FD568FD}"/>
                </a:ext>
              </a:extLst>
            </p:cNvPr>
            <p:cNvSpPr/>
            <p:nvPr/>
          </p:nvSpPr>
          <p:spPr>
            <a:xfrm>
              <a:off x="7372709" y="1118912"/>
              <a:ext cx="395396" cy="1074675"/>
            </a:xfrm>
            <a:prstGeom prst="chevron">
              <a:avLst/>
            </a:prstGeom>
            <a:solidFill>
              <a:srgbClr val="485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719D123D-2718-44B9-ABDE-677B3760E9C7}"/>
              </a:ext>
            </a:extLst>
          </p:cNvPr>
          <p:cNvSpPr/>
          <p:nvPr/>
        </p:nvSpPr>
        <p:spPr>
          <a:xfrm>
            <a:off x="1438447" y="4674381"/>
            <a:ext cx="1903948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标准化服务接入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一体化数据服务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数据资产管理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多角色工作台</a:t>
            </a:r>
            <a:endParaRPr lang="zh-HK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AB10A1-CA93-41A4-90C4-947178A6B7E7}"/>
              </a:ext>
            </a:extLst>
          </p:cNvPr>
          <p:cNvSpPr/>
          <p:nvPr/>
        </p:nvSpPr>
        <p:spPr>
          <a:xfrm>
            <a:off x="5148168" y="1694518"/>
            <a:ext cx="1892139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资产服务一体化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流批一体化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统一指标管理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统一运营运维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全流程数据安全</a:t>
            </a:r>
            <a:endParaRPr lang="zh-HK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236B9D9-B90A-4DC6-8526-C38D8D2881DC}"/>
              </a:ext>
            </a:extLst>
          </p:cNvPr>
          <p:cNvSpPr/>
          <p:nvPr/>
        </p:nvSpPr>
        <p:spPr>
          <a:xfrm>
            <a:off x="8880200" y="4600805"/>
            <a:ext cx="1846371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全结构化实时数仓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全流程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AIOps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1A4B11D-30F8-44F7-8038-FBA48C059708}"/>
              </a:ext>
            </a:extLst>
          </p:cNvPr>
          <p:cNvSpPr/>
          <p:nvPr/>
        </p:nvSpPr>
        <p:spPr>
          <a:xfrm>
            <a:off x="1822353" y="2067890"/>
            <a:ext cx="1249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HK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AC631C2-D9EA-49F8-B986-393618286AC0}"/>
              </a:ext>
            </a:extLst>
          </p:cNvPr>
          <p:cNvSpPr/>
          <p:nvPr/>
        </p:nvSpPr>
        <p:spPr>
          <a:xfrm>
            <a:off x="1506783" y="2655126"/>
            <a:ext cx="181486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数据生产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服务一体化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3CED7B0-AAA3-4A6A-9B85-266FFD900BDD}"/>
              </a:ext>
            </a:extLst>
          </p:cNvPr>
          <p:cNvSpPr/>
          <p:nvPr/>
        </p:nvSpPr>
        <p:spPr>
          <a:xfrm>
            <a:off x="5453205" y="4484524"/>
            <a:ext cx="1249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HK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D5C36B4-5223-4F22-8F16-1789C022E312}"/>
              </a:ext>
            </a:extLst>
          </p:cNvPr>
          <p:cNvSpPr/>
          <p:nvPr/>
        </p:nvSpPr>
        <p:spPr>
          <a:xfrm>
            <a:off x="5394662" y="5074873"/>
            <a:ext cx="1338828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运维运营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端到端打通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E0443FE-8C70-4938-A1BB-D86E00B75581}"/>
              </a:ext>
            </a:extLst>
          </p:cNvPr>
          <p:cNvSpPr/>
          <p:nvPr/>
        </p:nvSpPr>
        <p:spPr>
          <a:xfrm>
            <a:off x="9160437" y="2185360"/>
            <a:ext cx="1249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HK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664D196-3ED4-4251-9A80-B6380274D6CE}"/>
              </a:ext>
            </a:extLst>
          </p:cNvPr>
          <p:cNvSpPr/>
          <p:nvPr/>
        </p:nvSpPr>
        <p:spPr>
          <a:xfrm>
            <a:off x="9230975" y="2780928"/>
            <a:ext cx="1107996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数据平台</a:t>
            </a:r>
            <a:endParaRPr lang="en-US" altLang="zh-HK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435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103445" y="249289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"/>
                <a:ea typeface="微软雅黑" panose="020B0503020204020204" pitchFamily="34" charset="-122"/>
                <a:sym typeface=""/>
              </a:rPr>
              <a:t>谢谢您的时间！</a:t>
            </a:r>
          </a:p>
        </p:txBody>
      </p:sp>
      <p:pic>
        <p:nvPicPr>
          <p:cNvPr id="3" name="Picture 4" descr="BONCICON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332656"/>
            <a:ext cx="2366701" cy="2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大数据平台技术演进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0A1F0C0-E525-4181-AE69-0BAC5259B6C5}"/>
              </a:ext>
            </a:extLst>
          </p:cNvPr>
          <p:cNvSpPr/>
          <p:nvPr/>
        </p:nvSpPr>
        <p:spPr>
          <a:xfrm>
            <a:off x="767408" y="1066270"/>
            <a:ext cx="9865097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在大数据技术发展推动产业从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时代迈入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时代的过程中，涌现了大量经典的技术架构和管理方法，从不同角度帮助企业提升大数据能力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A7898DB-BCFB-4DA5-8076-389DD4F65BFF}"/>
              </a:ext>
            </a:extLst>
          </p:cNvPr>
          <p:cNvGrpSpPr/>
          <p:nvPr/>
        </p:nvGrpSpPr>
        <p:grpSpPr>
          <a:xfrm>
            <a:off x="2945604" y="1868693"/>
            <a:ext cx="7344816" cy="1645325"/>
            <a:chOff x="1703512" y="1968751"/>
            <a:chExt cx="8334736" cy="186707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C24ED74-ADAE-4544-B69A-5EF9BAD21834}"/>
                </a:ext>
              </a:extLst>
            </p:cNvPr>
            <p:cNvGrpSpPr/>
            <p:nvPr/>
          </p:nvGrpSpPr>
          <p:grpSpPr>
            <a:xfrm>
              <a:off x="1703512" y="2024809"/>
              <a:ext cx="8334736" cy="1811021"/>
              <a:chOff x="1991544" y="2420888"/>
              <a:chExt cx="7488832" cy="1627218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62E5A90-A6EF-42DC-A4F6-5629E8C01BBD}"/>
                  </a:ext>
                </a:extLst>
              </p:cNvPr>
              <p:cNvSpPr/>
              <p:nvPr/>
            </p:nvSpPr>
            <p:spPr>
              <a:xfrm>
                <a:off x="1991544" y="2420888"/>
                <a:ext cx="1728192" cy="1627218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3200" b="1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E03B897-9B65-4851-8D6E-4F5ADCAF3B11}"/>
                  </a:ext>
                </a:extLst>
              </p:cNvPr>
              <p:cNvSpPr/>
              <p:nvPr/>
            </p:nvSpPr>
            <p:spPr>
              <a:xfrm>
                <a:off x="7752184" y="2420888"/>
                <a:ext cx="1728192" cy="162721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3200" b="1">
                  <a:solidFill>
                    <a:schemeClr val="bg1"/>
                  </a:solidFill>
                  <a:latin typeface="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箭头: 右 3">
                <a:extLst>
                  <a:ext uri="{FF2B5EF4-FFF2-40B4-BE49-F238E27FC236}">
                    <a16:creationId xmlns:a16="http://schemas.microsoft.com/office/drawing/2014/main" id="{5A50729B-413A-48B2-9208-41AC180FF8BE}"/>
                  </a:ext>
                </a:extLst>
              </p:cNvPr>
              <p:cNvSpPr/>
              <p:nvPr/>
            </p:nvSpPr>
            <p:spPr>
              <a:xfrm>
                <a:off x="4007768" y="3129656"/>
                <a:ext cx="3456384" cy="20968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6BC88A75-7851-4BD9-B7D7-F8F53DD2DE9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126001" y="2876394"/>
                <a:ext cx="1482680" cy="716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20" tIns="45710" rIns="91420" bIns="45710" numCol="1" anchor="ctr" anchorCtr="0" compatLnSpc="1">
                <a:prstTxWarp prst="textNoShape">
                  <a:avLst/>
                </a:prstTxWarp>
                <a:normAutofit/>
              </a:bodyPr>
              <a:lstStyle>
                <a:lvl1pPr marL="361860" indent="-36186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cs typeface="+mj-cs"/>
                  </a:defRPr>
                </a:lvl1pPr>
                <a:lvl2pPr marL="361860" indent="-36186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2pPr>
                <a:lvl3pPr marL="361860" indent="-36186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3pPr>
                <a:lvl4pPr marL="361860" indent="-36186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4pPr>
                <a:lvl5pPr marL="361860" indent="-36186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5pPr>
                <a:lvl6pPr marL="818942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6pPr>
                <a:lvl7pPr marL="127603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7pPr>
                <a:lvl8pPr marL="173312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8pPr>
                <a:lvl9pPr marL="2190209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9pPr>
              </a:lstStyle>
              <a:p>
                <a:pPr lvl="0" algn="ctr">
                  <a:defRPr/>
                </a:pPr>
                <a:r>
                  <a:rPr kumimoji="1" lang="en-US" altLang="zh-CN" sz="2800" kern="0" dirty="0">
                    <a:solidFill>
                      <a:schemeClr val="bg1"/>
                    </a:solidFill>
                    <a:latin typeface=""/>
                    <a:sym typeface=""/>
                  </a:rPr>
                  <a:t>IT</a:t>
                </a:r>
                <a:r>
                  <a:rPr kumimoji="1" lang="zh-CN" altLang="en-US" sz="2800" kern="0" dirty="0">
                    <a:solidFill>
                      <a:schemeClr val="bg1"/>
                    </a:solidFill>
                    <a:latin typeface=""/>
                    <a:sym typeface=""/>
                  </a:rPr>
                  <a:t>时代</a:t>
                </a:r>
              </a:p>
            </p:txBody>
          </p:sp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2CB997DD-D24D-49F1-905B-03A2B7F1870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99677" y="2991014"/>
                <a:ext cx="1433206" cy="4869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20" tIns="45710" rIns="91420" bIns="45710" numCol="1" anchor="ctr" anchorCtr="0" compatLnSpc="1">
                <a:prstTxWarp prst="textNoShape">
                  <a:avLst/>
                </a:prstTxWarp>
                <a:noAutofit/>
              </a:bodyPr>
              <a:lstStyle>
                <a:lvl1pPr marL="361860" indent="-36186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cs typeface="+mj-cs"/>
                  </a:defRPr>
                </a:lvl1pPr>
                <a:lvl2pPr marL="361860" indent="-36186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2pPr>
                <a:lvl3pPr marL="361860" indent="-36186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3pPr>
                <a:lvl4pPr marL="361860" indent="-36186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4pPr>
                <a:lvl5pPr marL="361860" indent="-36186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5pPr>
                <a:lvl6pPr marL="818942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6pPr>
                <a:lvl7pPr marL="127603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7pPr>
                <a:lvl8pPr marL="173312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8pPr>
                <a:lvl9pPr marL="2190209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pitchFamily="34" charset="0"/>
                    <a:ea typeface="黑体" pitchFamily="2" charset="-122"/>
                  </a:defRPr>
                </a:lvl9pPr>
              </a:lstStyle>
              <a:p>
                <a:pPr lvl="0" algn="ctr">
                  <a:defRPr/>
                </a:pPr>
                <a:r>
                  <a:rPr kumimoji="1" lang="en-US" altLang="zh-CN" sz="2800" kern="0" dirty="0">
                    <a:solidFill>
                      <a:schemeClr val="bg1"/>
                    </a:solidFill>
                    <a:latin typeface=""/>
                    <a:sym typeface=""/>
                  </a:rPr>
                  <a:t>DT</a:t>
                </a:r>
                <a:r>
                  <a:rPr kumimoji="1" lang="zh-CN" altLang="en-US" sz="2800" kern="0" dirty="0">
                    <a:solidFill>
                      <a:schemeClr val="bg1"/>
                    </a:solidFill>
                    <a:latin typeface=""/>
                    <a:sym typeface=""/>
                  </a:rPr>
                  <a:t>时代</a:t>
                </a:r>
              </a:p>
            </p:txBody>
          </p:sp>
        </p:grp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D25D28BC-CE6A-4F04-95C5-EDB42B9CEEB6}"/>
                </a:ext>
              </a:extLst>
            </p:cNvPr>
            <p:cNvSpPr/>
            <p:nvPr/>
          </p:nvSpPr>
          <p:spPr>
            <a:xfrm>
              <a:off x="4364389" y="1968751"/>
              <a:ext cx="3088940" cy="752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企业大数据能力优化提升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由点到面地逐步整合大数据支撑能力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31B274F-CC93-4121-8A6A-79AB61429C22}"/>
              </a:ext>
            </a:extLst>
          </p:cNvPr>
          <p:cNvGrpSpPr/>
          <p:nvPr/>
        </p:nvGrpSpPr>
        <p:grpSpPr>
          <a:xfrm>
            <a:off x="1731636" y="4797152"/>
            <a:ext cx="763964" cy="763964"/>
            <a:chOff x="5391434" y="4435200"/>
            <a:chExt cx="601561" cy="60156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4FE32B3-0251-49D7-BA94-F82B9CA8658C}"/>
                </a:ext>
              </a:extLst>
            </p:cNvPr>
            <p:cNvSpPr/>
            <p:nvPr/>
          </p:nvSpPr>
          <p:spPr bwMode="auto">
            <a:xfrm>
              <a:off x="5391434" y="4435200"/>
              <a:ext cx="601561" cy="60156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1333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  <p:grpSp>
          <p:nvGrpSpPr>
            <p:cNvPr id="29" name="组合 51">
              <a:extLst>
                <a:ext uri="{FF2B5EF4-FFF2-40B4-BE49-F238E27FC236}">
                  <a16:creationId xmlns:a16="http://schemas.microsoft.com/office/drawing/2014/main" id="{CC52A9CC-7B42-4092-9726-E06D4C50CB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7336" y="4570145"/>
              <a:ext cx="349756" cy="331670"/>
              <a:chOff x="0" y="0"/>
              <a:chExt cx="347663" cy="342900"/>
            </a:xfrm>
            <a:solidFill>
              <a:schemeClr val="bg1"/>
            </a:solidFill>
          </p:grpSpPr>
          <p:sp>
            <p:nvSpPr>
              <p:cNvPr id="30" name="Freeform 97">
                <a:extLst>
                  <a:ext uri="{FF2B5EF4-FFF2-40B4-BE49-F238E27FC236}">
                    <a16:creationId xmlns:a16="http://schemas.microsoft.com/office/drawing/2014/main" id="{4AE348BF-AE7A-436D-ACB7-C03F0E5DF34C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71463" cy="160338"/>
              </a:xfrm>
              <a:custGeom>
                <a:avLst/>
                <a:gdLst>
                  <a:gd name="T0" fmla="*/ 35 w 70"/>
                  <a:gd name="T1" fmla="*/ 41 h 41"/>
                  <a:gd name="T2" fmla="*/ 70 w 70"/>
                  <a:gd name="T3" fmla="*/ 27 h 41"/>
                  <a:gd name="T4" fmla="*/ 70 w 70"/>
                  <a:gd name="T5" fmla="*/ 14 h 41"/>
                  <a:gd name="T6" fmla="*/ 35 w 70"/>
                  <a:gd name="T7" fmla="*/ 0 h 41"/>
                  <a:gd name="T8" fmla="*/ 0 w 70"/>
                  <a:gd name="T9" fmla="*/ 14 h 41"/>
                  <a:gd name="T10" fmla="*/ 0 w 70"/>
                  <a:gd name="T11" fmla="*/ 27 h 41"/>
                  <a:gd name="T12" fmla="*/ 35 w 70"/>
                  <a:gd name="T13" fmla="*/ 41 h 41"/>
                  <a:gd name="T14" fmla="*/ 35 w 70"/>
                  <a:gd name="T15" fmla="*/ 3 h 41"/>
                  <a:gd name="T16" fmla="*/ 66 w 70"/>
                  <a:gd name="T17" fmla="*/ 14 h 41"/>
                  <a:gd name="T18" fmla="*/ 35 w 70"/>
                  <a:gd name="T19" fmla="*/ 24 h 41"/>
                  <a:gd name="T20" fmla="*/ 4 w 70"/>
                  <a:gd name="T21" fmla="*/ 14 h 41"/>
                  <a:gd name="T22" fmla="*/ 35 w 70"/>
                  <a:gd name="T23" fmla="*/ 3 h 4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0"/>
                  <a:gd name="T37" fmla="*/ 0 h 41"/>
                  <a:gd name="T38" fmla="*/ 70 w 70"/>
                  <a:gd name="T39" fmla="*/ 41 h 4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0" h="41">
                    <a:moveTo>
                      <a:pt x="35" y="41"/>
                    </a:moveTo>
                    <a:cubicBezTo>
                      <a:pt x="54" y="41"/>
                      <a:pt x="70" y="35"/>
                      <a:pt x="70" y="27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6"/>
                      <a:pt x="54" y="0"/>
                      <a:pt x="35" y="0"/>
                    </a:cubicBezTo>
                    <a:cubicBezTo>
                      <a:pt x="16" y="0"/>
                      <a:pt x="0" y="6"/>
                      <a:pt x="0" y="1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5"/>
                      <a:pt x="16" y="41"/>
                      <a:pt x="35" y="41"/>
                    </a:cubicBezTo>
                    <a:close/>
                    <a:moveTo>
                      <a:pt x="35" y="3"/>
                    </a:moveTo>
                    <a:cubicBezTo>
                      <a:pt x="54" y="3"/>
                      <a:pt x="66" y="9"/>
                      <a:pt x="66" y="14"/>
                    </a:cubicBezTo>
                    <a:cubicBezTo>
                      <a:pt x="66" y="18"/>
                      <a:pt x="54" y="24"/>
                      <a:pt x="35" y="24"/>
                    </a:cubicBezTo>
                    <a:cubicBezTo>
                      <a:pt x="16" y="24"/>
                      <a:pt x="4" y="18"/>
                      <a:pt x="4" y="14"/>
                    </a:cubicBezTo>
                    <a:cubicBezTo>
                      <a:pt x="4" y="9"/>
                      <a:pt x="16" y="3"/>
                      <a:pt x="3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400">
                  <a:solidFill>
                    <a:srgbClr val="000000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31" name="Freeform 98">
                <a:extLst>
                  <a:ext uri="{FF2B5EF4-FFF2-40B4-BE49-F238E27FC236}">
                    <a16:creationId xmlns:a16="http://schemas.microsoft.com/office/drawing/2014/main" id="{F855FF29-6F1E-4325-913D-554E0C361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33350"/>
                <a:ext cx="271463" cy="107950"/>
              </a:xfrm>
              <a:custGeom>
                <a:avLst/>
                <a:gdLst>
                  <a:gd name="T0" fmla="*/ 35 w 70"/>
                  <a:gd name="T1" fmla="*/ 28 h 28"/>
                  <a:gd name="T2" fmla="*/ 47 w 70"/>
                  <a:gd name="T3" fmla="*/ 27 h 28"/>
                  <a:gd name="T4" fmla="*/ 70 w 70"/>
                  <a:gd name="T5" fmla="*/ 10 h 28"/>
                  <a:gd name="T6" fmla="*/ 70 w 70"/>
                  <a:gd name="T7" fmla="*/ 0 h 28"/>
                  <a:gd name="T8" fmla="*/ 35 w 70"/>
                  <a:gd name="T9" fmla="*/ 14 h 28"/>
                  <a:gd name="T10" fmla="*/ 0 w 70"/>
                  <a:gd name="T11" fmla="*/ 0 h 28"/>
                  <a:gd name="T12" fmla="*/ 0 w 70"/>
                  <a:gd name="T13" fmla="*/ 14 h 28"/>
                  <a:gd name="T14" fmla="*/ 35 w 70"/>
                  <a:gd name="T15" fmla="*/ 28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0"/>
                  <a:gd name="T25" fmla="*/ 0 h 28"/>
                  <a:gd name="T26" fmla="*/ 70 w 70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0" h="28">
                    <a:moveTo>
                      <a:pt x="35" y="28"/>
                    </a:moveTo>
                    <a:cubicBezTo>
                      <a:pt x="39" y="28"/>
                      <a:pt x="43" y="28"/>
                      <a:pt x="47" y="27"/>
                    </a:cubicBezTo>
                    <a:cubicBezTo>
                      <a:pt x="50" y="18"/>
                      <a:pt x="59" y="10"/>
                      <a:pt x="70" y="1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8"/>
                      <a:pt x="54" y="14"/>
                      <a:pt x="35" y="14"/>
                    </a:cubicBezTo>
                    <a:cubicBezTo>
                      <a:pt x="16" y="14"/>
                      <a:pt x="0" y="8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16" y="28"/>
                      <a:pt x="3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400">
                  <a:solidFill>
                    <a:srgbClr val="000000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32" name="Freeform 99">
                <a:extLst>
                  <a:ext uri="{FF2B5EF4-FFF2-40B4-BE49-F238E27FC236}">
                    <a16:creationId xmlns:a16="http://schemas.microsoft.com/office/drawing/2014/main" id="{018DE902-CC24-43DD-A405-812D80F7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14313"/>
                <a:ext cx="193675" cy="107950"/>
              </a:xfrm>
              <a:custGeom>
                <a:avLst/>
                <a:gdLst>
                  <a:gd name="T0" fmla="*/ 35 w 50"/>
                  <a:gd name="T1" fmla="*/ 14 h 28"/>
                  <a:gd name="T2" fmla="*/ 0 w 50"/>
                  <a:gd name="T3" fmla="*/ 0 h 28"/>
                  <a:gd name="T4" fmla="*/ 0 w 50"/>
                  <a:gd name="T5" fmla="*/ 14 h 28"/>
                  <a:gd name="T6" fmla="*/ 35 w 50"/>
                  <a:gd name="T7" fmla="*/ 28 h 28"/>
                  <a:gd name="T8" fmla="*/ 50 w 50"/>
                  <a:gd name="T9" fmla="*/ 27 h 28"/>
                  <a:gd name="T10" fmla="*/ 46 w 50"/>
                  <a:gd name="T11" fmla="*/ 14 h 28"/>
                  <a:gd name="T12" fmla="*/ 35 w 50"/>
                  <a:gd name="T13" fmla="*/ 1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"/>
                  <a:gd name="T22" fmla="*/ 0 h 28"/>
                  <a:gd name="T23" fmla="*/ 50 w 5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" h="28">
                    <a:moveTo>
                      <a:pt x="35" y="14"/>
                    </a:moveTo>
                    <a:cubicBezTo>
                      <a:pt x="16" y="14"/>
                      <a:pt x="0" y="8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16" y="28"/>
                      <a:pt x="35" y="28"/>
                    </a:cubicBezTo>
                    <a:cubicBezTo>
                      <a:pt x="40" y="28"/>
                      <a:pt x="45" y="28"/>
                      <a:pt x="50" y="27"/>
                    </a:cubicBezTo>
                    <a:cubicBezTo>
                      <a:pt x="47" y="23"/>
                      <a:pt x="46" y="18"/>
                      <a:pt x="46" y="14"/>
                    </a:cubicBezTo>
                    <a:cubicBezTo>
                      <a:pt x="42" y="14"/>
                      <a:pt x="39" y="14"/>
                      <a:pt x="3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400">
                  <a:solidFill>
                    <a:srgbClr val="000000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33" name="Freeform 100">
                <a:extLst>
                  <a:ext uri="{FF2B5EF4-FFF2-40B4-BE49-F238E27FC236}">
                    <a16:creationId xmlns:a16="http://schemas.microsoft.com/office/drawing/2014/main" id="{ECE86C74-09D8-4720-8381-6F06786360B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193675" y="187325"/>
                <a:ext cx="153988" cy="155575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30 w 40"/>
                  <a:gd name="T11" fmla="*/ 23 h 40"/>
                  <a:gd name="T12" fmla="*/ 23 w 40"/>
                  <a:gd name="T13" fmla="*/ 23 h 40"/>
                  <a:gd name="T14" fmla="*/ 23 w 40"/>
                  <a:gd name="T15" fmla="*/ 30 h 40"/>
                  <a:gd name="T16" fmla="*/ 17 w 40"/>
                  <a:gd name="T17" fmla="*/ 30 h 40"/>
                  <a:gd name="T18" fmla="*/ 17 w 40"/>
                  <a:gd name="T19" fmla="*/ 23 h 40"/>
                  <a:gd name="T20" fmla="*/ 10 w 40"/>
                  <a:gd name="T21" fmla="*/ 23 h 40"/>
                  <a:gd name="T22" fmla="*/ 10 w 40"/>
                  <a:gd name="T23" fmla="*/ 17 h 40"/>
                  <a:gd name="T24" fmla="*/ 17 w 40"/>
                  <a:gd name="T25" fmla="*/ 17 h 40"/>
                  <a:gd name="T26" fmla="*/ 17 w 40"/>
                  <a:gd name="T27" fmla="*/ 10 h 40"/>
                  <a:gd name="T28" fmla="*/ 23 w 40"/>
                  <a:gd name="T29" fmla="*/ 10 h 40"/>
                  <a:gd name="T30" fmla="*/ 23 w 40"/>
                  <a:gd name="T31" fmla="*/ 17 h 40"/>
                  <a:gd name="T32" fmla="*/ 30 w 40"/>
                  <a:gd name="T33" fmla="*/ 17 h 40"/>
                  <a:gd name="T34" fmla="*/ 30 w 40"/>
                  <a:gd name="T35" fmla="*/ 23 h 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0"/>
                  <a:gd name="T55" fmla="*/ 0 h 40"/>
                  <a:gd name="T56" fmla="*/ 40 w 40"/>
                  <a:gd name="T57" fmla="*/ 40 h 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30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30" y="17"/>
                      <a:pt x="30" y="17"/>
                      <a:pt x="30" y="17"/>
                    </a:cubicBezTo>
                    <a:lnTo>
                      <a:pt x="3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1400">
                  <a:solidFill>
                    <a:srgbClr val="000000"/>
                  </a:solidFill>
                  <a:latin typeface=""/>
                  <a:ea typeface="微软雅黑" panose="020B0503020204020204" pitchFamily="34" charset="-122"/>
                  <a:sym typeface=""/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92E4C8-5177-47B8-9350-4D59522044B2}"/>
              </a:ext>
            </a:extLst>
          </p:cNvPr>
          <p:cNvGrpSpPr/>
          <p:nvPr/>
        </p:nvGrpSpPr>
        <p:grpSpPr>
          <a:xfrm>
            <a:off x="1731636" y="5850150"/>
            <a:ext cx="763964" cy="763964"/>
            <a:chOff x="3027704" y="5909195"/>
            <a:chExt cx="768133" cy="768133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2CD147C-0085-4542-B053-9671A894736A}"/>
                </a:ext>
              </a:extLst>
            </p:cNvPr>
            <p:cNvSpPr/>
            <p:nvPr/>
          </p:nvSpPr>
          <p:spPr bwMode="auto">
            <a:xfrm>
              <a:off x="3027704" y="5909195"/>
              <a:ext cx="768133" cy="7681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1333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0F2AFB23-6622-4DEF-A868-D5442DC5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672" y="6138511"/>
              <a:ext cx="508306" cy="290197"/>
            </a:xfrm>
            <a:custGeom>
              <a:avLst/>
              <a:gdLst>
                <a:gd name="T0" fmla="*/ 49 w 346"/>
                <a:gd name="T1" fmla="*/ 92 h 196"/>
                <a:gd name="T2" fmla="*/ 46 w 346"/>
                <a:gd name="T3" fmla="*/ 71 h 196"/>
                <a:gd name="T4" fmla="*/ 116 w 346"/>
                <a:gd name="T5" fmla="*/ 0 h 196"/>
                <a:gd name="T6" fmla="*/ 180 w 346"/>
                <a:gd name="T7" fmla="*/ 41 h 196"/>
                <a:gd name="T8" fmla="*/ 223 w 346"/>
                <a:gd name="T9" fmla="*/ 22 h 196"/>
                <a:gd name="T10" fmla="*/ 283 w 346"/>
                <a:gd name="T11" fmla="*/ 82 h 196"/>
                <a:gd name="T12" fmla="*/ 282 w 346"/>
                <a:gd name="T13" fmla="*/ 91 h 196"/>
                <a:gd name="T14" fmla="*/ 294 w 346"/>
                <a:gd name="T15" fmla="*/ 91 h 196"/>
                <a:gd name="T16" fmla="*/ 346 w 346"/>
                <a:gd name="T17" fmla="*/ 144 h 196"/>
                <a:gd name="T18" fmla="*/ 294 w 346"/>
                <a:gd name="T19" fmla="*/ 196 h 196"/>
                <a:gd name="T20" fmla="*/ 52 w 346"/>
                <a:gd name="T21" fmla="*/ 196 h 196"/>
                <a:gd name="T22" fmla="*/ 0 w 346"/>
                <a:gd name="T23" fmla="*/ 144 h 196"/>
                <a:gd name="T24" fmla="*/ 49 w 346"/>
                <a:gd name="T25" fmla="*/ 9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196">
                  <a:moveTo>
                    <a:pt x="49" y="92"/>
                  </a:moveTo>
                  <a:cubicBezTo>
                    <a:pt x="47" y="85"/>
                    <a:pt x="46" y="78"/>
                    <a:pt x="46" y="71"/>
                  </a:cubicBezTo>
                  <a:cubicBezTo>
                    <a:pt x="46" y="32"/>
                    <a:pt x="77" y="0"/>
                    <a:pt x="116" y="0"/>
                  </a:cubicBezTo>
                  <a:cubicBezTo>
                    <a:pt x="144" y="0"/>
                    <a:pt x="169" y="17"/>
                    <a:pt x="180" y="41"/>
                  </a:cubicBezTo>
                  <a:cubicBezTo>
                    <a:pt x="191" y="29"/>
                    <a:pt x="206" y="22"/>
                    <a:pt x="223" y="22"/>
                  </a:cubicBezTo>
                  <a:cubicBezTo>
                    <a:pt x="256" y="22"/>
                    <a:pt x="283" y="49"/>
                    <a:pt x="283" y="82"/>
                  </a:cubicBezTo>
                  <a:cubicBezTo>
                    <a:pt x="283" y="85"/>
                    <a:pt x="283" y="88"/>
                    <a:pt x="282" y="91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323" y="91"/>
                    <a:pt x="346" y="115"/>
                    <a:pt x="346" y="144"/>
                  </a:cubicBezTo>
                  <a:cubicBezTo>
                    <a:pt x="346" y="172"/>
                    <a:pt x="323" y="196"/>
                    <a:pt x="294" y="196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24" y="196"/>
                    <a:pt x="0" y="172"/>
                    <a:pt x="0" y="144"/>
                  </a:cubicBezTo>
                  <a:cubicBezTo>
                    <a:pt x="0" y="116"/>
                    <a:pt x="22" y="94"/>
                    <a:pt x="49" y="92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  <a:round/>
              <a:headEnd/>
              <a:tailEnd/>
            </a:ln>
          </p:spPr>
          <p:txBody>
            <a:bodyPr lIns="60960" tIns="59267" rIns="60960" bIns="59267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"/>
                <a:ea typeface="微软雅黑" panose="020B0503020204020204" pitchFamily="34" charset="-122"/>
                <a:cs typeface="Microsoft YaHei" charset="-122"/>
                <a:sym typeface="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69887BD4-FC66-4948-B4E8-F86B09A14D61}"/>
              </a:ext>
            </a:extLst>
          </p:cNvPr>
          <p:cNvSpPr/>
          <p:nvPr/>
        </p:nvSpPr>
        <p:spPr>
          <a:xfrm>
            <a:off x="456025" y="3946329"/>
            <a:ext cx="1248515" cy="362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1">
              <a:lnSpc>
                <a:spcPct val="120000"/>
              </a:lnSpc>
              <a:defRPr/>
            </a:pPr>
            <a:r>
              <a:rPr lang="zh-CN" altLang="en-US" sz="1600" dirty="0">
                <a:latin typeface=""/>
                <a:ea typeface="微软雅黑" panose="020B0503020204020204" pitchFamily="34" charset="-122"/>
                <a:sym typeface=""/>
              </a:rPr>
              <a:t>数据技术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C4EB043-7CAF-4A4B-8936-CAFECC8C3E4E}"/>
              </a:ext>
            </a:extLst>
          </p:cNvPr>
          <p:cNvSpPr/>
          <p:nvPr/>
        </p:nvSpPr>
        <p:spPr>
          <a:xfrm>
            <a:off x="471340" y="4950113"/>
            <a:ext cx="1248515" cy="362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1">
              <a:lnSpc>
                <a:spcPct val="120000"/>
              </a:lnSpc>
              <a:defRPr/>
            </a:pPr>
            <a:r>
              <a:rPr lang="zh-CN" altLang="en-US" sz="1600" dirty="0">
                <a:latin typeface=""/>
                <a:ea typeface="微软雅黑" panose="020B0503020204020204" pitchFamily="34" charset="-122"/>
                <a:sym typeface=""/>
              </a:rPr>
              <a:t>数据架构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03381EE-2B24-4389-9BDC-AFC0F18D43DD}"/>
              </a:ext>
            </a:extLst>
          </p:cNvPr>
          <p:cNvSpPr/>
          <p:nvPr/>
        </p:nvSpPr>
        <p:spPr>
          <a:xfrm>
            <a:off x="471339" y="6041360"/>
            <a:ext cx="1248515" cy="362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1">
              <a:lnSpc>
                <a:spcPct val="120000"/>
              </a:lnSpc>
              <a:defRPr/>
            </a:pPr>
            <a:r>
              <a:rPr lang="zh-CN" altLang="en-US" sz="1600" dirty="0">
                <a:latin typeface=""/>
                <a:ea typeface="微软雅黑" panose="020B0503020204020204" pitchFamily="34" charset="-122"/>
                <a:sym typeface=""/>
              </a:rPr>
              <a:t>云化技术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CB95873-16B7-4DC4-B23D-3EA889507A02}"/>
              </a:ext>
            </a:extLst>
          </p:cNvPr>
          <p:cNvGrpSpPr/>
          <p:nvPr/>
        </p:nvGrpSpPr>
        <p:grpSpPr>
          <a:xfrm>
            <a:off x="1731636" y="3744154"/>
            <a:ext cx="763964" cy="763964"/>
            <a:chOff x="10452610" y="4223711"/>
            <a:chExt cx="768133" cy="768133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A4781B1-585D-44A4-9264-1F4F8B2E95B6}"/>
                </a:ext>
              </a:extLst>
            </p:cNvPr>
            <p:cNvSpPr/>
            <p:nvPr/>
          </p:nvSpPr>
          <p:spPr bwMode="auto">
            <a:xfrm>
              <a:off x="10452610" y="4223711"/>
              <a:ext cx="768133" cy="76813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endParaRPr lang="zh-CN" altLang="en-US" sz="1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cs typeface="Arial Unicode MS" pitchFamily="34" charset="-122"/>
                <a:sym typeface=""/>
              </a:endParaRPr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EAEDC886-7CF3-40F6-BEC6-08F6CF354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92854" y="4338095"/>
              <a:ext cx="545775" cy="526069"/>
            </a:xfrm>
            <a:custGeom>
              <a:avLst/>
              <a:gdLst>
                <a:gd name="T0" fmla="*/ 1799 w 2278"/>
                <a:gd name="T1" fmla="*/ 879 h 2201"/>
                <a:gd name="T2" fmla="*/ 1711 w 2278"/>
                <a:gd name="T3" fmla="*/ 335 h 2201"/>
                <a:gd name="T4" fmla="*/ 1363 w 2278"/>
                <a:gd name="T5" fmla="*/ 315 h 2201"/>
                <a:gd name="T6" fmla="*/ 1068 w 2278"/>
                <a:gd name="T7" fmla="*/ 0 h 2201"/>
                <a:gd name="T8" fmla="*/ 810 w 2278"/>
                <a:gd name="T9" fmla="*/ 412 h 2201"/>
                <a:gd name="T10" fmla="*/ 408 w 2278"/>
                <a:gd name="T11" fmla="*/ 325 h 2201"/>
                <a:gd name="T12" fmla="*/ 246 w 2278"/>
                <a:gd name="T13" fmla="*/ 841 h 2201"/>
                <a:gd name="T14" fmla="*/ 0 w 2278"/>
                <a:gd name="T15" fmla="*/ 1138 h 2201"/>
                <a:gd name="T16" fmla="*/ 338 w 2278"/>
                <a:gd name="T17" fmla="*/ 1396 h 2201"/>
                <a:gd name="T18" fmla="*/ 166 w 2278"/>
                <a:gd name="T19" fmla="*/ 1885 h 2201"/>
                <a:gd name="T20" fmla="*/ 769 w 2278"/>
                <a:gd name="T21" fmla="*/ 1966 h 2201"/>
                <a:gd name="T22" fmla="*/ 1053 w 2278"/>
                <a:gd name="T23" fmla="*/ 2200 h 2201"/>
                <a:gd name="T24" fmla="*/ 1081 w 2278"/>
                <a:gd name="T25" fmla="*/ 2201 h 2201"/>
                <a:gd name="T26" fmla="*/ 1184 w 2278"/>
                <a:gd name="T27" fmla="*/ 1949 h 2201"/>
                <a:gd name="T28" fmla="*/ 1666 w 2278"/>
                <a:gd name="T29" fmla="*/ 1872 h 2201"/>
                <a:gd name="T30" fmla="*/ 1874 w 2278"/>
                <a:gd name="T31" fmla="*/ 1743 h 2201"/>
                <a:gd name="T32" fmla="*/ 2060 w 2278"/>
                <a:gd name="T33" fmla="*/ 1273 h 2201"/>
                <a:gd name="T34" fmla="*/ 1940 w 2278"/>
                <a:gd name="T35" fmla="*/ 1369 h 2201"/>
                <a:gd name="T36" fmla="*/ 1385 w 2278"/>
                <a:gd name="T37" fmla="*/ 1279 h 2201"/>
                <a:gd name="T38" fmla="*/ 1837 w 2278"/>
                <a:gd name="T39" fmla="*/ 1733 h 2201"/>
                <a:gd name="T40" fmla="*/ 1302 w 2278"/>
                <a:gd name="T41" fmla="*/ 1393 h 2201"/>
                <a:gd name="T42" fmla="*/ 1433 w 2278"/>
                <a:gd name="T43" fmla="*/ 1759 h 2201"/>
                <a:gd name="T44" fmla="*/ 1193 w 2278"/>
                <a:gd name="T45" fmla="*/ 1461 h 2201"/>
                <a:gd name="T46" fmla="*/ 1156 w 2278"/>
                <a:gd name="T47" fmla="*/ 1924 h 2201"/>
                <a:gd name="T48" fmla="*/ 1053 w 2278"/>
                <a:gd name="T49" fmla="*/ 1484 h 2201"/>
                <a:gd name="T50" fmla="*/ 878 w 2278"/>
                <a:gd name="T51" fmla="*/ 1857 h 2201"/>
                <a:gd name="T52" fmla="*/ 804 w 2278"/>
                <a:gd name="T53" fmla="*/ 1753 h 2201"/>
                <a:gd name="T54" fmla="*/ 438 w 2278"/>
                <a:gd name="T55" fmla="*/ 1789 h 2201"/>
                <a:gd name="T56" fmla="*/ 369 w 2278"/>
                <a:gd name="T57" fmla="*/ 1741 h 2201"/>
                <a:gd name="T58" fmla="*/ 551 w 2278"/>
                <a:gd name="T59" fmla="*/ 1362 h 2201"/>
                <a:gd name="T60" fmla="*/ 447 w 2278"/>
                <a:gd name="T61" fmla="*/ 1287 h 2201"/>
                <a:gd name="T62" fmla="*/ 723 w 2278"/>
                <a:gd name="T63" fmla="*/ 1153 h 2201"/>
                <a:gd name="T64" fmla="*/ 253 w 2278"/>
                <a:gd name="T65" fmla="*/ 1023 h 2201"/>
                <a:gd name="T66" fmla="*/ 745 w 2278"/>
                <a:gd name="T67" fmla="*/ 1014 h 2201"/>
                <a:gd name="T68" fmla="*/ 386 w 2278"/>
                <a:gd name="T69" fmla="*/ 736 h 2201"/>
                <a:gd name="T70" fmla="*/ 813 w 2278"/>
                <a:gd name="T71" fmla="*/ 904 h 2201"/>
                <a:gd name="T72" fmla="*/ 701 w 2278"/>
                <a:gd name="T73" fmla="*/ 530 h 2201"/>
                <a:gd name="T74" fmla="*/ 944 w 2278"/>
                <a:gd name="T75" fmla="*/ 815 h 2201"/>
                <a:gd name="T76" fmla="*/ 996 w 2278"/>
                <a:gd name="T77" fmla="*/ 287 h 2201"/>
                <a:gd name="T78" fmla="*/ 1083 w 2278"/>
                <a:gd name="T79" fmla="*/ 792 h 2201"/>
                <a:gd name="T80" fmla="*/ 1253 w 2278"/>
                <a:gd name="T81" fmla="*/ 424 h 2201"/>
                <a:gd name="T82" fmla="*/ 1331 w 2278"/>
                <a:gd name="T83" fmla="*/ 529 h 2201"/>
                <a:gd name="T84" fmla="*/ 1558 w 2278"/>
                <a:gd name="T85" fmla="*/ 488 h 2201"/>
                <a:gd name="T86" fmla="*/ 1618 w 2278"/>
                <a:gd name="T87" fmla="*/ 610 h 2201"/>
                <a:gd name="T88" fmla="*/ 1586 w 2278"/>
                <a:gd name="T89" fmla="*/ 914 h 2201"/>
                <a:gd name="T90" fmla="*/ 1690 w 2278"/>
                <a:gd name="T91" fmla="*/ 989 h 2201"/>
                <a:gd name="T92" fmla="*/ 1414 w 2278"/>
                <a:gd name="T93" fmla="*/ 1123 h 2201"/>
                <a:gd name="T94" fmla="*/ 2028 w 2278"/>
                <a:gd name="T95" fmla="*/ 1253 h 2201"/>
                <a:gd name="T96" fmla="*/ 1292 w 2278"/>
                <a:gd name="T97" fmla="*/ 936 h 2201"/>
                <a:gd name="T98" fmla="*/ 1083 w 2278"/>
                <a:gd name="T99" fmla="*/ 837 h 2201"/>
                <a:gd name="T100" fmla="*/ 945 w 2278"/>
                <a:gd name="T101" fmla="*/ 863 h 2201"/>
                <a:gd name="T102" fmla="*/ 787 w 2278"/>
                <a:gd name="T103" fmla="*/ 1031 h 2201"/>
                <a:gd name="T104" fmla="*/ 787 w 2278"/>
                <a:gd name="T105" fmla="*/ 1245 h 2201"/>
                <a:gd name="T106" fmla="*/ 945 w 2278"/>
                <a:gd name="T107" fmla="*/ 1412 h 2201"/>
                <a:gd name="T108" fmla="*/ 1083 w 2278"/>
                <a:gd name="T109" fmla="*/ 1439 h 2201"/>
                <a:gd name="T110" fmla="*/ 1292 w 2278"/>
                <a:gd name="T111" fmla="*/ 1340 h 2201"/>
                <a:gd name="T112" fmla="*/ 1370 w 2278"/>
                <a:gd name="T113" fmla="*/ 1138 h 2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78" h="2201">
                  <a:moveTo>
                    <a:pt x="2125" y="983"/>
                  </a:moveTo>
                  <a:cubicBezTo>
                    <a:pt x="2074" y="983"/>
                    <a:pt x="2030" y="1007"/>
                    <a:pt x="2002" y="1045"/>
                  </a:cubicBezTo>
                  <a:cubicBezTo>
                    <a:pt x="1787" y="929"/>
                    <a:pt x="1787" y="929"/>
                    <a:pt x="1787" y="929"/>
                  </a:cubicBezTo>
                  <a:cubicBezTo>
                    <a:pt x="1795" y="914"/>
                    <a:pt x="1799" y="897"/>
                    <a:pt x="1799" y="879"/>
                  </a:cubicBezTo>
                  <a:cubicBezTo>
                    <a:pt x="1799" y="828"/>
                    <a:pt x="1764" y="785"/>
                    <a:pt x="1715" y="773"/>
                  </a:cubicBezTo>
                  <a:cubicBezTo>
                    <a:pt x="1729" y="640"/>
                    <a:pt x="1729" y="640"/>
                    <a:pt x="1729" y="640"/>
                  </a:cubicBezTo>
                  <a:cubicBezTo>
                    <a:pt x="1805" y="630"/>
                    <a:pt x="1863" y="566"/>
                    <a:pt x="1863" y="488"/>
                  </a:cubicBezTo>
                  <a:cubicBezTo>
                    <a:pt x="1863" y="404"/>
                    <a:pt x="1795" y="335"/>
                    <a:pt x="1711" y="335"/>
                  </a:cubicBezTo>
                  <a:cubicBezTo>
                    <a:pt x="1645" y="335"/>
                    <a:pt x="1589" y="377"/>
                    <a:pt x="1567" y="435"/>
                  </a:cubicBezTo>
                  <a:cubicBezTo>
                    <a:pt x="1472" y="427"/>
                    <a:pt x="1472" y="427"/>
                    <a:pt x="1472" y="427"/>
                  </a:cubicBezTo>
                  <a:cubicBezTo>
                    <a:pt x="1472" y="426"/>
                    <a:pt x="1472" y="425"/>
                    <a:pt x="1472" y="424"/>
                  </a:cubicBezTo>
                  <a:cubicBezTo>
                    <a:pt x="1472" y="364"/>
                    <a:pt x="1423" y="315"/>
                    <a:pt x="1363" y="315"/>
                  </a:cubicBezTo>
                  <a:cubicBezTo>
                    <a:pt x="1334" y="315"/>
                    <a:pt x="1309" y="326"/>
                    <a:pt x="1289" y="343"/>
                  </a:cubicBezTo>
                  <a:cubicBezTo>
                    <a:pt x="1187" y="250"/>
                    <a:pt x="1187" y="250"/>
                    <a:pt x="1187" y="250"/>
                  </a:cubicBezTo>
                  <a:cubicBezTo>
                    <a:pt x="1208" y="223"/>
                    <a:pt x="1221" y="190"/>
                    <a:pt x="1221" y="153"/>
                  </a:cubicBezTo>
                  <a:cubicBezTo>
                    <a:pt x="1221" y="69"/>
                    <a:pt x="1153" y="0"/>
                    <a:pt x="1068" y="0"/>
                  </a:cubicBezTo>
                  <a:cubicBezTo>
                    <a:pt x="984" y="0"/>
                    <a:pt x="916" y="69"/>
                    <a:pt x="916" y="153"/>
                  </a:cubicBezTo>
                  <a:cubicBezTo>
                    <a:pt x="916" y="197"/>
                    <a:pt x="935" y="237"/>
                    <a:pt x="965" y="265"/>
                  </a:cubicBezTo>
                  <a:cubicBezTo>
                    <a:pt x="856" y="422"/>
                    <a:pt x="856" y="422"/>
                    <a:pt x="856" y="422"/>
                  </a:cubicBezTo>
                  <a:cubicBezTo>
                    <a:pt x="842" y="416"/>
                    <a:pt x="827" y="412"/>
                    <a:pt x="810" y="412"/>
                  </a:cubicBezTo>
                  <a:cubicBezTo>
                    <a:pt x="760" y="412"/>
                    <a:pt x="717" y="446"/>
                    <a:pt x="705" y="493"/>
                  </a:cubicBezTo>
                  <a:cubicBezTo>
                    <a:pt x="561" y="480"/>
                    <a:pt x="561" y="480"/>
                    <a:pt x="561" y="480"/>
                  </a:cubicBezTo>
                  <a:cubicBezTo>
                    <a:pt x="561" y="480"/>
                    <a:pt x="561" y="479"/>
                    <a:pt x="561" y="478"/>
                  </a:cubicBezTo>
                  <a:cubicBezTo>
                    <a:pt x="561" y="394"/>
                    <a:pt x="493" y="325"/>
                    <a:pt x="408" y="325"/>
                  </a:cubicBezTo>
                  <a:cubicBezTo>
                    <a:pt x="324" y="325"/>
                    <a:pt x="256" y="394"/>
                    <a:pt x="256" y="478"/>
                  </a:cubicBezTo>
                  <a:cubicBezTo>
                    <a:pt x="256" y="546"/>
                    <a:pt x="300" y="603"/>
                    <a:pt x="362" y="623"/>
                  </a:cubicBezTo>
                  <a:cubicBezTo>
                    <a:pt x="348" y="732"/>
                    <a:pt x="348" y="732"/>
                    <a:pt x="348" y="732"/>
                  </a:cubicBezTo>
                  <a:cubicBezTo>
                    <a:pt x="291" y="736"/>
                    <a:pt x="246" y="783"/>
                    <a:pt x="246" y="841"/>
                  </a:cubicBezTo>
                  <a:cubicBezTo>
                    <a:pt x="246" y="873"/>
                    <a:pt x="259" y="901"/>
                    <a:pt x="281" y="921"/>
                  </a:cubicBezTo>
                  <a:cubicBezTo>
                    <a:pt x="221" y="1002"/>
                    <a:pt x="221" y="1002"/>
                    <a:pt x="221" y="1002"/>
                  </a:cubicBezTo>
                  <a:cubicBezTo>
                    <a:pt x="201" y="991"/>
                    <a:pt x="177" y="985"/>
                    <a:pt x="153" y="985"/>
                  </a:cubicBezTo>
                  <a:cubicBezTo>
                    <a:pt x="68" y="985"/>
                    <a:pt x="0" y="1054"/>
                    <a:pt x="0" y="1138"/>
                  </a:cubicBezTo>
                  <a:cubicBezTo>
                    <a:pt x="0" y="1222"/>
                    <a:pt x="68" y="1291"/>
                    <a:pt x="153" y="1291"/>
                  </a:cubicBezTo>
                  <a:cubicBezTo>
                    <a:pt x="190" y="1291"/>
                    <a:pt x="225" y="1277"/>
                    <a:pt x="251" y="1254"/>
                  </a:cubicBezTo>
                  <a:cubicBezTo>
                    <a:pt x="354" y="1339"/>
                    <a:pt x="354" y="1339"/>
                    <a:pt x="354" y="1339"/>
                  </a:cubicBezTo>
                  <a:cubicBezTo>
                    <a:pt x="344" y="1356"/>
                    <a:pt x="338" y="1375"/>
                    <a:pt x="338" y="1396"/>
                  </a:cubicBezTo>
                  <a:cubicBezTo>
                    <a:pt x="338" y="1436"/>
                    <a:pt x="359" y="1471"/>
                    <a:pt x="392" y="1490"/>
                  </a:cubicBezTo>
                  <a:cubicBezTo>
                    <a:pt x="332" y="1733"/>
                    <a:pt x="332" y="1733"/>
                    <a:pt x="332" y="1733"/>
                  </a:cubicBezTo>
                  <a:cubicBezTo>
                    <a:pt x="328" y="1732"/>
                    <a:pt x="323" y="1732"/>
                    <a:pt x="319" y="1732"/>
                  </a:cubicBezTo>
                  <a:cubicBezTo>
                    <a:pt x="235" y="1732"/>
                    <a:pt x="166" y="1800"/>
                    <a:pt x="166" y="1885"/>
                  </a:cubicBezTo>
                  <a:cubicBezTo>
                    <a:pt x="166" y="1969"/>
                    <a:pt x="235" y="2038"/>
                    <a:pt x="319" y="2038"/>
                  </a:cubicBezTo>
                  <a:cubicBezTo>
                    <a:pt x="399" y="2038"/>
                    <a:pt x="464" y="1977"/>
                    <a:pt x="471" y="1899"/>
                  </a:cubicBezTo>
                  <a:cubicBezTo>
                    <a:pt x="664" y="1884"/>
                    <a:pt x="664" y="1884"/>
                    <a:pt x="664" y="1884"/>
                  </a:cubicBezTo>
                  <a:cubicBezTo>
                    <a:pt x="676" y="1931"/>
                    <a:pt x="718" y="1966"/>
                    <a:pt x="769" y="1966"/>
                  </a:cubicBezTo>
                  <a:cubicBezTo>
                    <a:pt x="802" y="1966"/>
                    <a:pt x="832" y="1951"/>
                    <a:pt x="852" y="1928"/>
                  </a:cubicBezTo>
                  <a:cubicBezTo>
                    <a:pt x="931" y="1982"/>
                    <a:pt x="931" y="1982"/>
                    <a:pt x="931" y="1982"/>
                  </a:cubicBezTo>
                  <a:cubicBezTo>
                    <a:pt x="921" y="2002"/>
                    <a:pt x="916" y="2024"/>
                    <a:pt x="916" y="2049"/>
                  </a:cubicBezTo>
                  <a:cubicBezTo>
                    <a:pt x="916" y="2128"/>
                    <a:pt x="976" y="2193"/>
                    <a:pt x="1053" y="2200"/>
                  </a:cubicBezTo>
                  <a:cubicBezTo>
                    <a:pt x="1053" y="2201"/>
                    <a:pt x="1053" y="2201"/>
                    <a:pt x="1053" y="2201"/>
                  </a:cubicBezTo>
                  <a:cubicBezTo>
                    <a:pt x="1056" y="2201"/>
                    <a:pt x="1056" y="2201"/>
                    <a:pt x="1056" y="2201"/>
                  </a:cubicBezTo>
                  <a:cubicBezTo>
                    <a:pt x="1060" y="2201"/>
                    <a:pt x="1064" y="2201"/>
                    <a:pt x="1068" y="2201"/>
                  </a:cubicBezTo>
                  <a:cubicBezTo>
                    <a:pt x="1073" y="2201"/>
                    <a:pt x="1077" y="2201"/>
                    <a:pt x="1081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161" y="2193"/>
                    <a:pt x="1221" y="2128"/>
                    <a:pt x="1221" y="2049"/>
                  </a:cubicBezTo>
                  <a:cubicBezTo>
                    <a:pt x="1221" y="2011"/>
                    <a:pt x="1207" y="1976"/>
                    <a:pt x="1184" y="1949"/>
                  </a:cubicBezTo>
                  <a:cubicBezTo>
                    <a:pt x="1268" y="1853"/>
                    <a:pt x="1268" y="1853"/>
                    <a:pt x="1268" y="1853"/>
                  </a:cubicBezTo>
                  <a:cubicBezTo>
                    <a:pt x="1285" y="1863"/>
                    <a:pt x="1304" y="1869"/>
                    <a:pt x="1324" y="1869"/>
                  </a:cubicBezTo>
                  <a:cubicBezTo>
                    <a:pt x="1364" y="1869"/>
                    <a:pt x="1399" y="1847"/>
                    <a:pt x="1418" y="1815"/>
                  </a:cubicBezTo>
                  <a:cubicBezTo>
                    <a:pt x="1666" y="1872"/>
                    <a:pt x="1666" y="1872"/>
                    <a:pt x="1666" y="1872"/>
                  </a:cubicBezTo>
                  <a:cubicBezTo>
                    <a:pt x="1665" y="1876"/>
                    <a:pt x="1665" y="1880"/>
                    <a:pt x="1665" y="1885"/>
                  </a:cubicBezTo>
                  <a:cubicBezTo>
                    <a:pt x="1665" y="1969"/>
                    <a:pt x="1734" y="2038"/>
                    <a:pt x="1818" y="2038"/>
                  </a:cubicBezTo>
                  <a:cubicBezTo>
                    <a:pt x="1902" y="2038"/>
                    <a:pt x="1971" y="1969"/>
                    <a:pt x="1971" y="1885"/>
                  </a:cubicBezTo>
                  <a:cubicBezTo>
                    <a:pt x="1971" y="1820"/>
                    <a:pt x="1931" y="1765"/>
                    <a:pt x="1874" y="1743"/>
                  </a:cubicBezTo>
                  <a:cubicBezTo>
                    <a:pt x="1893" y="1572"/>
                    <a:pt x="1893" y="1572"/>
                    <a:pt x="1893" y="1572"/>
                  </a:cubicBezTo>
                  <a:cubicBezTo>
                    <a:pt x="1949" y="1567"/>
                    <a:pt x="1994" y="1520"/>
                    <a:pt x="1994" y="1463"/>
                  </a:cubicBezTo>
                  <a:cubicBezTo>
                    <a:pt x="1994" y="1436"/>
                    <a:pt x="1984" y="1412"/>
                    <a:pt x="1969" y="1393"/>
                  </a:cubicBezTo>
                  <a:cubicBezTo>
                    <a:pt x="2060" y="1273"/>
                    <a:pt x="2060" y="1273"/>
                    <a:pt x="2060" y="1273"/>
                  </a:cubicBezTo>
                  <a:cubicBezTo>
                    <a:pt x="2080" y="1283"/>
                    <a:pt x="2102" y="1288"/>
                    <a:pt x="2125" y="1288"/>
                  </a:cubicBezTo>
                  <a:cubicBezTo>
                    <a:pt x="2209" y="1288"/>
                    <a:pt x="2278" y="1220"/>
                    <a:pt x="2278" y="1135"/>
                  </a:cubicBezTo>
                  <a:cubicBezTo>
                    <a:pt x="2278" y="1051"/>
                    <a:pt x="2209" y="983"/>
                    <a:pt x="2125" y="983"/>
                  </a:cubicBezTo>
                  <a:close/>
                  <a:moveTo>
                    <a:pt x="1940" y="1369"/>
                  </a:moveTo>
                  <a:cubicBezTo>
                    <a:pt x="1924" y="1359"/>
                    <a:pt x="1905" y="1353"/>
                    <a:pt x="1884" y="1353"/>
                  </a:cubicBezTo>
                  <a:cubicBezTo>
                    <a:pt x="1838" y="1353"/>
                    <a:pt x="1798" y="1383"/>
                    <a:pt x="1782" y="1424"/>
                  </a:cubicBezTo>
                  <a:cubicBezTo>
                    <a:pt x="1392" y="1262"/>
                    <a:pt x="1392" y="1262"/>
                    <a:pt x="1392" y="1262"/>
                  </a:cubicBezTo>
                  <a:cubicBezTo>
                    <a:pt x="1390" y="1268"/>
                    <a:pt x="1387" y="1273"/>
                    <a:pt x="1385" y="1279"/>
                  </a:cubicBezTo>
                  <a:cubicBezTo>
                    <a:pt x="1777" y="1441"/>
                    <a:pt x="1777" y="1441"/>
                    <a:pt x="1777" y="1441"/>
                  </a:cubicBezTo>
                  <a:cubicBezTo>
                    <a:pt x="1776" y="1448"/>
                    <a:pt x="1775" y="1455"/>
                    <a:pt x="1775" y="1463"/>
                  </a:cubicBezTo>
                  <a:cubicBezTo>
                    <a:pt x="1775" y="1513"/>
                    <a:pt x="1809" y="1555"/>
                    <a:pt x="1855" y="1568"/>
                  </a:cubicBezTo>
                  <a:cubicBezTo>
                    <a:pt x="1837" y="1733"/>
                    <a:pt x="1837" y="1733"/>
                    <a:pt x="1837" y="1733"/>
                  </a:cubicBezTo>
                  <a:cubicBezTo>
                    <a:pt x="1831" y="1733"/>
                    <a:pt x="1825" y="1732"/>
                    <a:pt x="1818" y="1732"/>
                  </a:cubicBezTo>
                  <a:cubicBezTo>
                    <a:pt x="1781" y="1732"/>
                    <a:pt x="1746" y="1746"/>
                    <a:pt x="1720" y="1768"/>
                  </a:cubicBezTo>
                  <a:cubicBezTo>
                    <a:pt x="1324" y="1372"/>
                    <a:pt x="1324" y="1372"/>
                    <a:pt x="1324" y="1372"/>
                  </a:cubicBezTo>
                  <a:cubicBezTo>
                    <a:pt x="1317" y="1379"/>
                    <a:pt x="1310" y="1386"/>
                    <a:pt x="1302" y="1393"/>
                  </a:cubicBezTo>
                  <a:cubicBezTo>
                    <a:pt x="1699" y="1789"/>
                    <a:pt x="1699" y="1789"/>
                    <a:pt x="1699" y="1789"/>
                  </a:cubicBezTo>
                  <a:cubicBezTo>
                    <a:pt x="1688" y="1803"/>
                    <a:pt x="1679" y="1818"/>
                    <a:pt x="1674" y="1835"/>
                  </a:cubicBezTo>
                  <a:cubicBezTo>
                    <a:pt x="1432" y="1779"/>
                    <a:pt x="1432" y="1779"/>
                    <a:pt x="1432" y="1779"/>
                  </a:cubicBezTo>
                  <a:cubicBezTo>
                    <a:pt x="1433" y="1773"/>
                    <a:pt x="1433" y="1766"/>
                    <a:pt x="1433" y="1759"/>
                  </a:cubicBezTo>
                  <a:cubicBezTo>
                    <a:pt x="1433" y="1699"/>
                    <a:pt x="1385" y="1650"/>
                    <a:pt x="1324" y="1650"/>
                  </a:cubicBezTo>
                  <a:cubicBezTo>
                    <a:pt x="1313" y="1650"/>
                    <a:pt x="1302" y="1652"/>
                    <a:pt x="1292" y="1655"/>
                  </a:cubicBezTo>
                  <a:cubicBezTo>
                    <a:pt x="1209" y="1454"/>
                    <a:pt x="1209" y="1454"/>
                    <a:pt x="1209" y="1454"/>
                  </a:cubicBezTo>
                  <a:cubicBezTo>
                    <a:pt x="1204" y="1457"/>
                    <a:pt x="1198" y="1459"/>
                    <a:pt x="1193" y="1461"/>
                  </a:cubicBezTo>
                  <a:cubicBezTo>
                    <a:pt x="1276" y="1662"/>
                    <a:pt x="1276" y="1662"/>
                    <a:pt x="1276" y="1662"/>
                  </a:cubicBezTo>
                  <a:cubicBezTo>
                    <a:pt x="1240" y="1680"/>
                    <a:pt x="1215" y="1717"/>
                    <a:pt x="1215" y="1759"/>
                  </a:cubicBezTo>
                  <a:cubicBezTo>
                    <a:pt x="1215" y="1786"/>
                    <a:pt x="1224" y="1810"/>
                    <a:pt x="1240" y="1828"/>
                  </a:cubicBezTo>
                  <a:cubicBezTo>
                    <a:pt x="1156" y="1924"/>
                    <a:pt x="1156" y="1924"/>
                    <a:pt x="1156" y="1924"/>
                  </a:cubicBezTo>
                  <a:cubicBezTo>
                    <a:pt x="1135" y="1909"/>
                    <a:pt x="1110" y="1899"/>
                    <a:pt x="1083" y="1897"/>
                  </a:cubicBezTo>
                  <a:cubicBezTo>
                    <a:pt x="1083" y="1484"/>
                    <a:pt x="1083" y="1484"/>
                    <a:pt x="1083" y="1484"/>
                  </a:cubicBezTo>
                  <a:cubicBezTo>
                    <a:pt x="1078" y="1484"/>
                    <a:pt x="1073" y="1484"/>
                    <a:pt x="1068" y="1484"/>
                  </a:cubicBezTo>
                  <a:cubicBezTo>
                    <a:pt x="1063" y="1484"/>
                    <a:pt x="1058" y="1484"/>
                    <a:pt x="1053" y="1484"/>
                  </a:cubicBezTo>
                  <a:cubicBezTo>
                    <a:pt x="1053" y="1897"/>
                    <a:pt x="1053" y="1897"/>
                    <a:pt x="1053" y="1897"/>
                  </a:cubicBezTo>
                  <a:cubicBezTo>
                    <a:pt x="1013" y="1901"/>
                    <a:pt x="977" y="1920"/>
                    <a:pt x="952" y="1950"/>
                  </a:cubicBezTo>
                  <a:cubicBezTo>
                    <a:pt x="871" y="1895"/>
                    <a:pt x="871" y="1895"/>
                    <a:pt x="871" y="1895"/>
                  </a:cubicBezTo>
                  <a:cubicBezTo>
                    <a:pt x="876" y="1883"/>
                    <a:pt x="878" y="1870"/>
                    <a:pt x="878" y="1857"/>
                  </a:cubicBezTo>
                  <a:cubicBezTo>
                    <a:pt x="878" y="1815"/>
                    <a:pt x="855" y="1779"/>
                    <a:pt x="820" y="1760"/>
                  </a:cubicBezTo>
                  <a:cubicBezTo>
                    <a:pt x="944" y="1461"/>
                    <a:pt x="944" y="1461"/>
                    <a:pt x="944" y="1461"/>
                  </a:cubicBezTo>
                  <a:cubicBezTo>
                    <a:pt x="939" y="1459"/>
                    <a:pt x="933" y="1457"/>
                    <a:pt x="928" y="1454"/>
                  </a:cubicBezTo>
                  <a:cubicBezTo>
                    <a:pt x="804" y="1753"/>
                    <a:pt x="804" y="1753"/>
                    <a:pt x="804" y="1753"/>
                  </a:cubicBezTo>
                  <a:cubicBezTo>
                    <a:pt x="793" y="1749"/>
                    <a:pt x="781" y="1747"/>
                    <a:pt x="769" y="1747"/>
                  </a:cubicBezTo>
                  <a:cubicBezTo>
                    <a:pt x="712" y="1747"/>
                    <a:pt x="666" y="1791"/>
                    <a:pt x="660" y="1846"/>
                  </a:cubicBezTo>
                  <a:cubicBezTo>
                    <a:pt x="470" y="1861"/>
                    <a:pt x="470" y="1861"/>
                    <a:pt x="470" y="1861"/>
                  </a:cubicBezTo>
                  <a:cubicBezTo>
                    <a:pt x="466" y="1834"/>
                    <a:pt x="454" y="1810"/>
                    <a:pt x="438" y="1789"/>
                  </a:cubicBezTo>
                  <a:cubicBezTo>
                    <a:pt x="835" y="1393"/>
                    <a:pt x="835" y="1393"/>
                    <a:pt x="835" y="1393"/>
                  </a:cubicBezTo>
                  <a:cubicBezTo>
                    <a:pt x="827" y="1386"/>
                    <a:pt x="820" y="1379"/>
                    <a:pt x="813" y="1372"/>
                  </a:cubicBezTo>
                  <a:cubicBezTo>
                    <a:pt x="417" y="1768"/>
                    <a:pt x="417" y="1768"/>
                    <a:pt x="417" y="1768"/>
                  </a:cubicBezTo>
                  <a:cubicBezTo>
                    <a:pt x="403" y="1756"/>
                    <a:pt x="387" y="1747"/>
                    <a:pt x="369" y="1741"/>
                  </a:cubicBezTo>
                  <a:cubicBezTo>
                    <a:pt x="428" y="1504"/>
                    <a:pt x="428" y="1504"/>
                    <a:pt x="428" y="1504"/>
                  </a:cubicBezTo>
                  <a:cubicBezTo>
                    <a:pt x="434" y="1505"/>
                    <a:pt x="440" y="1505"/>
                    <a:pt x="447" y="1505"/>
                  </a:cubicBezTo>
                  <a:cubicBezTo>
                    <a:pt x="507" y="1505"/>
                    <a:pt x="556" y="1457"/>
                    <a:pt x="556" y="1396"/>
                  </a:cubicBezTo>
                  <a:cubicBezTo>
                    <a:pt x="556" y="1384"/>
                    <a:pt x="554" y="1373"/>
                    <a:pt x="551" y="1362"/>
                  </a:cubicBezTo>
                  <a:cubicBezTo>
                    <a:pt x="752" y="1279"/>
                    <a:pt x="752" y="1279"/>
                    <a:pt x="752" y="1279"/>
                  </a:cubicBezTo>
                  <a:cubicBezTo>
                    <a:pt x="750" y="1273"/>
                    <a:pt x="747" y="1268"/>
                    <a:pt x="745" y="1262"/>
                  </a:cubicBezTo>
                  <a:cubicBezTo>
                    <a:pt x="544" y="1345"/>
                    <a:pt x="544" y="1345"/>
                    <a:pt x="544" y="1345"/>
                  </a:cubicBezTo>
                  <a:cubicBezTo>
                    <a:pt x="525" y="1311"/>
                    <a:pt x="489" y="1287"/>
                    <a:pt x="447" y="1287"/>
                  </a:cubicBezTo>
                  <a:cubicBezTo>
                    <a:pt x="421" y="1287"/>
                    <a:pt x="397" y="1296"/>
                    <a:pt x="379" y="1311"/>
                  </a:cubicBezTo>
                  <a:cubicBezTo>
                    <a:pt x="277" y="1226"/>
                    <a:pt x="277" y="1226"/>
                    <a:pt x="277" y="1226"/>
                  </a:cubicBezTo>
                  <a:cubicBezTo>
                    <a:pt x="292" y="1205"/>
                    <a:pt x="302" y="1180"/>
                    <a:pt x="305" y="1153"/>
                  </a:cubicBezTo>
                  <a:cubicBezTo>
                    <a:pt x="723" y="1153"/>
                    <a:pt x="723" y="1153"/>
                    <a:pt x="723" y="1153"/>
                  </a:cubicBezTo>
                  <a:cubicBezTo>
                    <a:pt x="722" y="1148"/>
                    <a:pt x="722" y="1143"/>
                    <a:pt x="722" y="1138"/>
                  </a:cubicBezTo>
                  <a:cubicBezTo>
                    <a:pt x="722" y="1133"/>
                    <a:pt x="722" y="1128"/>
                    <a:pt x="723" y="1123"/>
                  </a:cubicBezTo>
                  <a:cubicBezTo>
                    <a:pt x="305" y="1123"/>
                    <a:pt x="305" y="1123"/>
                    <a:pt x="305" y="1123"/>
                  </a:cubicBezTo>
                  <a:cubicBezTo>
                    <a:pt x="301" y="1083"/>
                    <a:pt x="281" y="1048"/>
                    <a:pt x="253" y="1023"/>
                  </a:cubicBezTo>
                  <a:cubicBezTo>
                    <a:pt x="312" y="942"/>
                    <a:pt x="312" y="942"/>
                    <a:pt x="312" y="942"/>
                  </a:cubicBezTo>
                  <a:cubicBezTo>
                    <a:pt x="325" y="947"/>
                    <a:pt x="340" y="950"/>
                    <a:pt x="355" y="950"/>
                  </a:cubicBezTo>
                  <a:cubicBezTo>
                    <a:pt x="397" y="950"/>
                    <a:pt x="433" y="927"/>
                    <a:pt x="451" y="892"/>
                  </a:cubicBezTo>
                  <a:cubicBezTo>
                    <a:pt x="745" y="1014"/>
                    <a:pt x="745" y="1014"/>
                    <a:pt x="745" y="1014"/>
                  </a:cubicBezTo>
                  <a:cubicBezTo>
                    <a:pt x="747" y="1008"/>
                    <a:pt x="750" y="1003"/>
                    <a:pt x="752" y="997"/>
                  </a:cubicBezTo>
                  <a:cubicBezTo>
                    <a:pt x="458" y="875"/>
                    <a:pt x="458" y="875"/>
                    <a:pt x="458" y="875"/>
                  </a:cubicBezTo>
                  <a:cubicBezTo>
                    <a:pt x="462" y="865"/>
                    <a:pt x="464" y="853"/>
                    <a:pt x="464" y="841"/>
                  </a:cubicBezTo>
                  <a:cubicBezTo>
                    <a:pt x="464" y="792"/>
                    <a:pt x="431" y="750"/>
                    <a:pt x="386" y="736"/>
                  </a:cubicBezTo>
                  <a:cubicBezTo>
                    <a:pt x="399" y="630"/>
                    <a:pt x="399" y="630"/>
                    <a:pt x="399" y="630"/>
                  </a:cubicBezTo>
                  <a:cubicBezTo>
                    <a:pt x="402" y="630"/>
                    <a:pt x="405" y="631"/>
                    <a:pt x="408" y="631"/>
                  </a:cubicBezTo>
                  <a:cubicBezTo>
                    <a:pt x="445" y="631"/>
                    <a:pt x="479" y="618"/>
                    <a:pt x="505" y="596"/>
                  </a:cubicBezTo>
                  <a:cubicBezTo>
                    <a:pt x="813" y="904"/>
                    <a:pt x="813" y="904"/>
                    <a:pt x="813" y="904"/>
                  </a:cubicBezTo>
                  <a:cubicBezTo>
                    <a:pt x="820" y="897"/>
                    <a:pt x="827" y="889"/>
                    <a:pt x="835" y="883"/>
                  </a:cubicBezTo>
                  <a:cubicBezTo>
                    <a:pt x="527" y="575"/>
                    <a:pt x="527" y="575"/>
                    <a:pt x="527" y="575"/>
                  </a:cubicBezTo>
                  <a:cubicBezTo>
                    <a:pt x="540" y="558"/>
                    <a:pt x="550" y="539"/>
                    <a:pt x="556" y="518"/>
                  </a:cubicBezTo>
                  <a:cubicBezTo>
                    <a:pt x="701" y="530"/>
                    <a:pt x="701" y="530"/>
                    <a:pt x="701" y="530"/>
                  </a:cubicBezTo>
                  <a:cubicBezTo>
                    <a:pt x="706" y="587"/>
                    <a:pt x="753" y="631"/>
                    <a:pt x="810" y="631"/>
                  </a:cubicBezTo>
                  <a:cubicBezTo>
                    <a:pt x="823" y="631"/>
                    <a:pt x="835" y="628"/>
                    <a:pt x="846" y="624"/>
                  </a:cubicBezTo>
                  <a:cubicBezTo>
                    <a:pt x="928" y="822"/>
                    <a:pt x="928" y="822"/>
                    <a:pt x="928" y="822"/>
                  </a:cubicBezTo>
                  <a:cubicBezTo>
                    <a:pt x="933" y="819"/>
                    <a:pt x="939" y="817"/>
                    <a:pt x="944" y="815"/>
                  </a:cubicBezTo>
                  <a:cubicBezTo>
                    <a:pt x="863" y="617"/>
                    <a:pt x="863" y="617"/>
                    <a:pt x="863" y="617"/>
                  </a:cubicBezTo>
                  <a:cubicBezTo>
                    <a:pt x="896" y="599"/>
                    <a:pt x="919" y="563"/>
                    <a:pt x="919" y="521"/>
                  </a:cubicBezTo>
                  <a:cubicBezTo>
                    <a:pt x="919" y="491"/>
                    <a:pt x="907" y="464"/>
                    <a:pt x="887" y="444"/>
                  </a:cubicBezTo>
                  <a:cubicBezTo>
                    <a:pt x="996" y="287"/>
                    <a:pt x="996" y="287"/>
                    <a:pt x="996" y="287"/>
                  </a:cubicBezTo>
                  <a:cubicBezTo>
                    <a:pt x="1013" y="297"/>
                    <a:pt x="1033" y="303"/>
                    <a:pt x="1053" y="305"/>
                  </a:cubicBezTo>
                  <a:cubicBezTo>
                    <a:pt x="1053" y="792"/>
                    <a:pt x="1053" y="792"/>
                    <a:pt x="1053" y="792"/>
                  </a:cubicBezTo>
                  <a:cubicBezTo>
                    <a:pt x="1058" y="792"/>
                    <a:pt x="1063" y="792"/>
                    <a:pt x="1068" y="792"/>
                  </a:cubicBezTo>
                  <a:cubicBezTo>
                    <a:pt x="1073" y="792"/>
                    <a:pt x="1078" y="792"/>
                    <a:pt x="1083" y="792"/>
                  </a:cubicBezTo>
                  <a:cubicBezTo>
                    <a:pt x="1083" y="305"/>
                    <a:pt x="1083" y="305"/>
                    <a:pt x="1083" y="305"/>
                  </a:cubicBezTo>
                  <a:cubicBezTo>
                    <a:pt x="1112" y="302"/>
                    <a:pt x="1138" y="292"/>
                    <a:pt x="1159" y="276"/>
                  </a:cubicBezTo>
                  <a:cubicBezTo>
                    <a:pt x="1266" y="373"/>
                    <a:pt x="1266" y="373"/>
                    <a:pt x="1266" y="373"/>
                  </a:cubicBezTo>
                  <a:cubicBezTo>
                    <a:pt x="1258" y="388"/>
                    <a:pt x="1253" y="406"/>
                    <a:pt x="1253" y="424"/>
                  </a:cubicBezTo>
                  <a:cubicBezTo>
                    <a:pt x="1253" y="467"/>
                    <a:pt x="1278" y="504"/>
                    <a:pt x="1314" y="522"/>
                  </a:cubicBezTo>
                  <a:cubicBezTo>
                    <a:pt x="1193" y="815"/>
                    <a:pt x="1193" y="815"/>
                    <a:pt x="1193" y="815"/>
                  </a:cubicBezTo>
                  <a:cubicBezTo>
                    <a:pt x="1198" y="817"/>
                    <a:pt x="1204" y="819"/>
                    <a:pt x="1209" y="822"/>
                  </a:cubicBezTo>
                  <a:cubicBezTo>
                    <a:pt x="1331" y="529"/>
                    <a:pt x="1331" y="529"/>
                    <a:pt x="1331" y="529"/>
                  </a:cubicBezTo>
                  <a:cubicBezTo>
                    <a:pt x="1341" y="532"/>
                    <a:pt x="1351" y="533"/>
                    <a:pt x="1363" y="533"/>
                  </a:cubicBezTo>
                  <a:cubicBezTo>
                    <a:pt x="1409" y="533"/>
                    <a:pt x="1448" y="505"/>
                    <a:pt x="1464" y="464"/>
                  </a:cubicBezTo>
                  <a:cubicBezTo>
                    <a:pt x="1559" y="472"/>
                    <a:pt x="1559" y="472"/>
                    <a:pt x="1559" y="472"/>
                  </a:cubicBezTo>
                  <a:cubicBezTo>
                    <a:pt x="1558" y="477"/>
                    <a:pt x="1558" y="483"/>
                    <a:pt x="1558" y="488"/>
                  </a:cubicBezTo>
                  <a:cubicBezTo>
                    <a:pt x="1558" y="527"/>
                    <a:pt x="1572" y="562"/>
                    <a:pt x="1596" y="589"/>
                  </a:cubicBezTo>
                  <a:cubicBezTo>
                    <a:pt x="1302" y="883"/>
                    <a:pt x="1302" y="883"/>
                    <a:pt x="1302" y="883"/>
                  </a:cubicBezTo>
                  <a:cubicBezTo>
                    <a:pt x="1310" y="889"/>
                    <a:pt x="1317" y="897"/>
                    <a:pt x="1324" y="904"/>
                  </a:cubicBezTo>
                  <a:cubicBezTo>
                    <a:pt x="1618" y="610"/>
                    <a:pt x="1618" y="610"/>
                    <a:pt x="1618" y="610"/>
                  </a:cubicBezTo>
                  <a:cubicBezTo>
                    <a:pt x="1639" y="625"/>
                    <a:pt x="1664" y="636"/>
                    <a:pt x="1691" y="640"/>
                  </a:cubicBezTo>
                  <a:cubicBezTo>
                    <a:pt x="1678" y="771"/>
                    <a:pt x="1678" y="771"/>
                    <a:pt x="1678" y="771"/>
                  </a:cubicBezTo>
                  <a:cubicBezTo>
                    <a:pt x="1623" y="777"/>
                    <a:pt x="1581" y="823"/>
                    <a:pt x="1581" y="879"/>
                  </a:cubicBezTo>
                  <a:cubicBezTo>
                    <a:pt x="1581" y="891"/>
                    <a:pt x="1583" y="903"/>
                    <a:pt x="1586" y="914"/>
                  </a:cubicBezTo>
                  <a:cubicBezTo>
                    <a:pt x="1385" y="997"/>
                    <a:pt x="1385" y="997"/>
                    <a:pt x="1385" y="997"/>
                  </a:cubicBezTo>
                  <a:cubicBezTo>
                    <a:pt x="1387" y="1003"/>
                    <a:pt x="1390" y="1008"/>
                    <a:pt x="1392" y="1014"/>
                  </a:cubicBezTo>
                  <a:cubicBezTo>
                    <a:pt x="1593" y="930"/>
                    <a:pt x="1593" y="930"/>
                    <a:pt x="1593" y="930"/>
                  </a:cubicBezTo>
                  <a:cubicBezTo>
                    <a:pt x="1612" y="965"/>
                    <a:pt x="1648" y="989"/>
                    <a:pt x="1690" y="989"/>
                  </a:cubicBezTo>
                  <a:cubicBezTo>
                    <a:pt x="1719" y="989"/>
                    <a:pt x="1745" y="978"/>
                    <a:pt x="1764" y="960"/>
                  </a:cubicBezTo>
                  <a:cubicBezTo>
                    <a:pt x="1983" y="1078"/>
                    <a:pt x="1983" y="1078"/>
                    <a:pt x="1983" y="1078"/>
                  </a:cubicBezTo>
                  <a:cubicBezTo>
                    <a:pt x="1978" y="1092"/>
                    <a:pt x="1974" y="1107"/>
                    <a:pt x="1973" y="1123"/>
                  </a:cubicBezTo>
                  <a:cubicBezTo>
                    <a:pt x="1414" y="1123"/>
                    <a:pt x="1414" y="1123"/>
                    <a:pt x="1414" y="1123"/>
                  </a:cubicBezTo>
                  <a:cubicBezTo>
                    <a:pt x="1415" y="1128"/>
                    <a:pt x="1415" y="1133"/>
                    <a:pt x="1415" y="1138"/>
                  </a:cubicBezTo>
                  <a:cubicBezTo>
                    <a:pt x="1415" y="1143"/>
                    <a:pt x="1415" y="1148"/>
                    <a:pt x="1414" y="1153"/>
                  </a:cubicBezTo>
                  <a:cubicBezTo>
                    <a:pt x="1973" y="1153"/>
                    <a:pt x="1973" y="1153"/>
                    <a:pt x="1973" y="1153"/>
                  </a:cubicBezTo>
                  <a:cubicBezTo>
                    <a:pt x="1978" y="1193"/>
                    <a:pt x="1998" y="1229"/>
                    <a:pt x="2028" y="1253"/>
                  </a:cubicBezTo>
                  <a:lnTo>
                    <a:pt x="1940" y="1369"/>
                  </a:lnTo>
                  <a:close/>
                  <a:moveTo>
                    <a:pt x="1350" y="1031"/>
                  </a:moveTo>
                  <a:cubicBezTo>
                    <a:pt x="1348" y="1025"/>
                    <a:pt x="1345" y="1020"/>
                    <a:pt x="1343" y="1014"/>
                  </a:cubicBezTo>
                  <a:cubicBezTo>
                    <a:pt x="1330" y="985"/>
                    <a:pt x="1313" y="959"/>
                    <a:pt x="1292" y="936"/>
                  </a:cubicBezTo>
                  <a:cubicBezTo>
                    <a:pt x="1285" y="928"/>
                    <a:pt x="1278" y="921"/>
                    <a:pt x="1270" y="915"/>
                  </a:cubicBezTo>
                  <a:cubicBezTo>
                    <a:pt x="1247" y="894"/>
                    <a:pt x="1221" y="876"/>
                    <a:pt x="1192" y="863"/>
                  </a:cubicBezTo>
                  <a:cubicBezTo>
                    <a:pt x="1186" y="861"/>
                    <a:pt x="1181" y="858"/>
                    <a:pt x="1175" y="856"/>
                  </a:cubicBezTo>
                  <a:cubicBezTo>
                    <a:pt x="1147" y="845"/>
                    <a:pt x="1116" y="839"/>
                    <a:pt x="1083" y="837"/>
                  </a:cubicBezTo>
                  <a:cubicBezTo>
                    <a:pt x="1079" y="837"/>
                    <a:pt x="1073" y="837"/>
                    <a:pt x="1068" y="837"/>
                  </a:cubicBezTo>
                  <a:cubicBezTo>
                    <a:pt x="1063" y="837"/>
                    <a:pt x="1058" y="837"/>
                    <a:pt x="1053" y="837"/>
                  </a:cubicBezTo>
                  <a:cubicBezTo>
                    <a:pt x="1021" y="839"/>
                    <a:pt x="990" y="845"/>
                    <a:pt x="962" y="856"/>
                  </a:cubicBezTo>
                  <a:cubicBezTo>
                    <a:pt x="956" y="858"/>
                    <a:pt x="950" y="861"/>
                    <a:pt x="945" y="863"/>
                  </a:cubicBezTo>
                  <a:cubicBezTo>
                    <a:pt x="916" y="876"/>
                    <a:pt x="890" y="894"/>
                    <a:pt x="866" y="915"/>
                  </a:cubicBezTo>
                  <a:cubicBezTo>
                    <a:pt x="859" y="921"/>
                    <a:pt x="852" y="928"/>
                    <a:pt x="845" y="936"/>
                  </a:cubicBezTo>
                  <a:cubicBezTo>
                    <a:pt x="824" y="959"/>
                    <a:pt x="807" y="985"/>
                    <a:pt x="794" y="1014"/>
                  </a:cubicBezTo>
                  <a:cubicBezTo>
                    <a:pt x="791" y="1020"/>
                    <a:pt x="789" y="1025"/>
                    <a:pt x="787" y="1031"/>
                  </a:cubicBezTo>
                  <a:cubicBezTo>
                    <a:pt x="776" y="1060"/>
                    <a:pt x="769" y="1091"/>
                    <a:pt x="768" y="1123"/>
                  </a:cubicBezTo>
                  <a:cubicBezTo>
                    <a:pt x="767" y="1128"/>
                    <a:pt x="767" y="1133"/>
                    <a:pt x="767" y="1138"/>
                  </a:cubicBezTo>
                  <a:cubicBezTo>
                    <a:pt x="767" y="1143"/>
                    <a:pt x="767" y="1148"/>
                    <a:pt x="768" y="1153"/>
                  </a:cubicBezTo>
                  <a:cubicBezTo>
                    <a:pt x="769" y="1185"/>
                    <a:pt x="776" y="1216"/>
                    <a:pt x="787" y="1245"/>
                  </a:cubicBezTo>
                  <a:cubicBezTo>
                    <a:pt x="789" y="1250"/>
                    <a:pt x="791" y="1256"/>
                    <a:pt x="794" y="1261"/>
                  </a:cubicBezTo>
                  <a:cubicBezTo>
                    <a:pt x="807" y="1290"/>
                    <a:pt x="824" y="1317"/>
                    <a:pt x="845" y="1340"/>
                  </a:cubicBezTo>
                  <a:cubicBezTo>
                    <a:pt x="852" y="1347"/>
                    <a:pt x="859" y="1354"/>
                    <a:pt x="866" y="1361"/>
                  </a:cubicBezTo>
                  <a:cubicBezTo>
                    <a:pt x="890" y="1382"/>
                    <a:pt x="916" y="1399"/>
                    <a:pt x="945" y="1412"/>
                  </a:cubicBezTo>
                  <a:cubicBezTo>
                    <a:pt x="950" y="1415"/>
                    <a:pt x="956" y="1417"/>
                    <a:pt x="962" y="1419"/>
                  </a:cubicBezTo>
                  <a:cubicBezTo>
                    <a:pt x="990" y="1430"/>
                    <a:pt x="1021" y="1437"/>
                    <a:pt x="1053" y="1439"/>
                  </a:cubicBezTo>
                  <a:cubicBezTo>
                    <a:pt x="1058" y="1439"/>
                    <a:pt x="1063" y="1439"/>
                    <a:pt x="1068" y="1439"/>
                  </a:cubicBezTo>
                  <a:cubicBezTo>
                    <a:pt x="1073" y="1439"/>
                    <a:pt x="1079" y="1439"/>
                    <a:pt x="1083" y="1439"/>
                  </a:cubicBezTo>
                  <a:cubicBezTo>
                    <a:pt x="1116" y="1437"/>
                    <a:pt x="1147" y="1430"/>
                    <a:pt x="1175" y="1419"/>
                  </a:cubicBezTo>
                  <a:cubicBezTo>
                    <a:pt x="1181" y="1417"/>
                    <a:pt x="1186" y="1415"/>
                    <a:pt x="1192" y="1412"/>
                  </a:cubicBezTo>
                  <a:cubicBezTo>
                    <a:pt x="1221" y="1399"/>
                    <a:pt x="1247" y="1382"/>
                    <a:pt x="1270" y="1361"/>
                  </a:cubicBezTo>
                  <a:cubicBezTo>
                    <a:pt x="1278" y="1354"/>
                    <a:pt x="1285" y="1347"/>
                    <a:pt x="1292" y="1340"/>
                  </a:cubicBezTo>
                  <a:cubicBezTo>
                    <a:pt x="1313" y="1317"/>
                    <a:pt x="1330" y="1290"/>
                    <a:pt x="1343" y="1261"/>
                  </a:cubicBezTo>
                  <a:cubicBezTo>
                    <a:pt x="1345" y="1256"/>
                    <a:pt x="1348" y="1250"/>
                    <a:pt x="1350" y="1245"/>
                  </a:cubicBezTo>
                  <a:cubicBezTo>
                    <a:pt x="1361" y="1216"/>
                    <a:pt x="1368" y="1185"/>
                    <a:pt x="1369" y="1153"/>
                  </a:cubicBezTo>
                  <a:cubicBezTo>
                    <a:pt x="1369" y="1148"/>
                    <a:pt x="1370" y="1143"/>
                    <a:pt x="1370" y="1138"/>
                  </a:cubicBezTo>
                  <a:cubicBezTo>
                    <a:pt x="1370" y="1133"/>
                    <a:pt x="1369" y="1128"/>
                    <a:pt x="1369" y="1123"/>
                  </a:cubicBezTo>
                  <a:cubicBezTo>
                    <a:pt x="1368" y="1091"/>
                    <a:pt x="1361" y="1060"/>
                    <a:pt x="1350" y="10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505050"/>
                </a:solidFill>
                <a:latin typeface=""/>
                <a:ea typeface="微软雅黑" panose="020B0503020204020204" pitchFamily="34" charset="-122"/>
                <a:sym typeface="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F845F9-7F91-4E43-A2C5-C55324ACC65A}"/>
              </a:ext>
            </a:extLst>
          </p:cNvPr>
          <p:cNvGrpSpPr/>
          <p:nvPr/>
        </p:nvGrpSpPr>
        <p:grpSpPr>
          <a:xfrm>
            <a:off x="2709225" y="3755883"/>
            <a:ext cx="8225998" cy="2882214"/>
            <a:chOff x="2982570" y="3731900"/>
            <a:chExt cx="7369663" cy="2882214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00D176F-7FE1-44E0-B1C8-47A38A6F44CF}"/>
                </a:ext>
              </a:extLst>
            </p:cNvPr>
            <p:cNvGrpSpPr/>
            <p:nvPr/>
          </p:nvGrpSpPr>
          <p:grpSpPr>
            <a:xfrm>
              <a:off x="2982570" y="3744154"/>
              <a:ext cx="3389915" cy="763964"/>
              <a:chOff x="3808745" y="3816162"/>
              <a:chExt cx="3389915" cy="763964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9EFA72E-FEDB-4198-B7F4-02F92DD2563F}"/>
                  </a:ext>
                </a:extLst>
              </p:cNvPr>
              <p:cNvSpPr/>
              <p:nvPr/>
            </p:nvSpPr>
            <p:spPr>
              <a:xfrm>
                <a:off x="3878440" y="3907438"/>
                <a:ext cx="3043735" cy="526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hangingPunct="1">
                  <a:lnSpc>
                    <a:spcPct val="150000"/>
                  </a:lnSpc>
                  <a:defRPr/>
                </a:pPr>
                <a:r>
                  <a:rPr lang="en-US" altLang="zh-CN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Oracle</a:t>
                </a: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、</a:t>
                </a:r>
                <a:r>
                  <a:rPr lang="en-US" altLang="zh-CN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DB2</a:t>
                </a: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、</a:t>
                </a:r>
                <a:r>
                  <a:rPr lang="en-US" altLang="zh-CN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Teradata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等传统数据库，多批次、长时间处理大量数据的分析工作</a:t>
                </a: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FD874482-D583-4198-AB98-93845979B995}"/>
                  </a:ext>
                </a:extLst>
              </p:cNvPr>
              <p:cNvSpPr/>
              <p:nvPr/>
            </p:nvSpPr>
            <p:spPr bwMode="auto">
              <a:xfrm>
                <a:off x="3808745" y="3816162"/>
                <a:ext cx="3389915" cy="76396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FB62C45B-B738-4A93-8B83-98F20B7030BF}"/>
                </a:ext>
              </a:extLst>
            </p:cNvPr>
            <p:cNvGrpSpPr/>
            <p:nvPr/>
          </p:nvGrpSpPr>
          <p:grpSpPr>
            <a:xfrm>
              <a:off x="6912730" y="3731900"/>
              <a:ext cx="3439503" cy="776218"/>
              <a:chOff x="3808745" y="3803908"/>
              <a:chExt cx="3439503" cy="776218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09C2937-E817-4AC8-9030-FCC87F4BAB0E}"/>
                  </a:ext>
                </a:extLst>
              </p:cNvPr>
              <p:cNvSpPr/>
              <p:nvPr/>
            </p:nvSpPr>
            <p:spPr>
              <a:xfrm>
                <a:off x="3858333" y="3803908"/>
                <a:ext cx="3389915" cy="757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zh-CN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Hadoop(Hive</a:t>
                </a: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、</a:t>
                </a:r>
                <a:r>
                  <a:rPr lang="en-US" altLang="zh-CN" sz="1000" b="1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Hbase</a:t>
                </a: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、</a:t>
                </a:r>
                <a:r>
                  <a:rPr lang="en-US" altLang="zh-CN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Spark)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快速批处理海量数据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1000" b="1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VERtice</a:t>
                </a:r>
                <a:r>
                  <a:rPr lang="en-US" altLang="zh-CN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/GP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进行批海量数据的关联查询分析</a:t>
                </a:r>
                <a:endParaRPr lang="en-US" altLang="zh-CN" sz="1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zh-CN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Storm</a:t>
                </a: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、</a:t>
                </a:r>
                <a:r>
                  <a:rPr lang="en-US" altLang="zh-CN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 </a:t>
                </a:r>
                <a:r>
                  <a:rPr lang="en-US" altLang="zh-CN" sz="1000" b="1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Flink</a:t>
                </a:r>
                <a:r>
                  <a:rPr lang="en-US" altLang="zh-CN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 </a:t>
                </a: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、</a:t>
                </a:r>
                <a:r>
                  <a:rPr lang="en-US" altLang="zh-CN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Kafka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获取实时数据、完成流处理作业</a:t>
                </a: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17E8D71-0911-4C4A-B965-2B499CCB61DF}"/>
                  </a:ext>
                </a:extLst>
              </p:cNvPr>
              <p:cNvSpPr/>
              <p:nvPr/>
            </p:nvSpPr>
            <p:spPr bwMode="auto">
              <a:xfrm>
                <a:off x="3808745" y="3816162"/>
                <a:ext cx="3389915" cy="76396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AC05F288-6403-4614-8004-B40F9D8A21B1}"/>
                </a:ext>
              </a:extLst>
            </p:cNvPr>
            <p:cNvGrpSpPr/>
            <p:nvPr/>
          </p:nvGrpSpPr>
          <p:grpSpPr>
            <a:xfrm>
              <a:off x="2983039" y="4801320"/>
              <a:ext cx="3389915" cy="763964"/>
              <a:chOff x="3808745" y="3816162"/>
              <a:chExt cx="3389915" cy="763964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78F4822-7E5A-41CB-AC5D-8D225B319A1E}"/>
                  </a:ext>
                </a:extLst>
              </p:cNvPr>
              <p:cNvSpPr/>
              <p:nvPr/>
            </p:nvSpPr>
            <p:spPr>
              <a:xfrm>
                <a:off x="3877971" y="3923244"/>
                <a:ext cx="3043735" cy="526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hangingPunct="1">
                  <a:lnSpc>
                    <a:spcPct val="150000"/>
                  </a:lnSpc>
                  <a:defRPr/>
                </a:pP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数据仓库</a:t>
                </a:r>
                <a:r>
                  <a:rPr lang="en-US" altLang="zh-CN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+</a:t>
                </a: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数据集市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，各个集市提前汇总数据，集市之间数据基本不互通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E1FA5227-D33F-4231-93C7-8971C05E13A6}"/>
                  </a:ext>
                </a:extLst>
              </p:cNvPr>
              <p:cNvSpPr/>
              <p:nvPr/>
            </p:nvSpPr>
            <p:spPr bwMode="auto">
              <a:xfrm>
                <a:off x="3808745" y="3816162"/>
                <a:ext cx="3389915" cy="76396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"/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A914B95-10E4-4323-B331-758A4F7DB113}"/>
                </a:ext>
              </a:extLst>
            </p:cNvPr>
            <p:cNvGrpSpPr/>
            <p:nvPr/>
          </p:nvGrpSpPr>
          <p:grpSpPr>
            <a:xfrm>
              <a:off x="2982570" y="5850150"/>
              <a:ext cx="3389915" cy="763964"/>
              <a:chOff x="3808745" y="3816162"/>
              <a:chExt cx="3389915" cy="763964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A332240-02FB-42EA-8828-7DB39F40287A}"/>
                  </a:ext>
                </a:extLst>
              </p:cNvPr>
              <p:cNvSpPr/>
              <p:nvPr/>
            </p:nvSpPr>
            <p:spPr>
              <a:xfrm>
                <a:off x="3877971" y="3923244"/>
                <a:ext cx="3043735" cy="526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hangingPunct="1">
                  <a:lnSpc>
                    <a:spcPct val="150000"/>
                  </a:lnSpc>
                  <a:defRPr/>
                </a:pP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小型机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构建独立系统，所有系统独立部署、独立运维，资源存在冗余</a:t>
                </a: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C82F621-504F-4253-BECC-51DB23DC813D}"/>
                  </a:ext>
                </a:extLst>
              </p:cNvPr>
              <p:cNvSpPr/>
              <p:nvPr/>
            </p:nvSpPr>
            <p:spPr bwMode="auto">
              <a:xfrm>
                <a:off x="3808745" y="3816162"/>
                <a:ext cx="3389915" cy="76396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1A27F3C5-5F3D-41FA-B715-833E94ACE19A}"/>
                </a:ext>
              </a:extLst>
            </p:cNvPr>
            <p:cNvGrpSpPr/>
            <p:nvPr/>
          </p:nvGrpSpPr>
          <p:grpSpPr>
            <a:xfrm>
              <a:off x="6912729" y="4800095"/>
              <a:ext cx="3389915" cy="763964"/>
              <a:chOff x="3808745" y="3816162"/>
              <a:chExt cx="3389915" cy="763964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6D6DA8B-04D4-41F5-873E-8A5FD3130053}"/>
                  </a:ext>
                </a:extLst>
              </p:cNvPr>
              <p:cNvSpPr/>
              <p:nvPr/>
            </p:nvSpPr>
            <p:spPr>
              <a:xfrm>
                <a:off x="3877971" y="3923244"/>
                <a:ext cx="3043735" cy="526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hangingPunct="1">
                  <a:lnSpc>
                    <a:spcPct val="150000"/>
                  </a:lnSpc>
                  <a:defRPr/>
                </a:pP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数据中台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，统一数据标准、统一数据实体、统一数据服务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9958CF05-3628-4FB2-8D1C-875E864BDC4E}"/>
                  </a:ext>
                </a:extLst>
              </p:cNvPr>
              <p:cNvSpPr/>
              <p:nvPr/>
            </p:nvSpPr>
            <p:spPr bwMode="auto">
              <a:xfrm>
                <a:off x="3808745" y="3816162"/>
                <a:ext cx="3389915" cy="76396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0E001439-CBC1-4C79-821F-1C02FD795959}"/>
                </a:ext>
              </a:extLst>
            </p:cNvPr>
            <p:cNvGrpSpPr/>
            <p:nvPr/>
          </p:nvGrpSpPr>
          <p:grpSpPr>
            <a:xfrm>
              <a:off x="6912729" y="5850150"/>
              <a:ext cx="3389915" cy="763964"/>
              <a:chOff x="3808745" y="3816162"/>
              <a:chExt cx="3389915" cy="763964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5BAFB336-FDD0-4D63-BC17-A2064D86C569}"/>
                  </a:ext>
                </a:extLst>
              </p:cNvPr>
              <p:cNvSpPr/>
              <p:nvPr/>
            </p:nvSpPr>
            <p:spPr>
              <a:xfrm>
                <a:off x="3877971" y="3923244"/>
                <a:ext cx="3043735" cy="526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hangingPunct="1">
                  <a:lnSpc>
                    <a:spcPct val="150000"/>
                  </a:lnSpc>
                  <a:defRPr/>
                </a:pP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资源云化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，存储、计算资源统一管理、按需分配</a:t>
                </a:r>
                <a:endPara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endParaRPr>
              </a:p>
              <a:p>
                <a:pPr lvl="0" hangingPunct="1">
                  <a:lnSpc>
                    <a:spcPct val="150000"/>
                  </a:lnSpc>
                  <a:defRPr/>
                </a:pPr>
                <a:r>
                  <a:rPr lang="zh-CN" altLang="en-US" sz="1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服务云化</a:t>
                </a:r>
                <a:r>
                  <a: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"/>
                  </a:rPr>
                  <a:t>，数据、工具、资源服务化，实时响应</a:t>
                </a: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FE3B3393-7E5B-48AE-BFB4-9BCA644417C5}"/>
                  </a:ext>
                </a:extLst>
              </p:cNvPr>
              <p:cNvSpPr/>
              <p:nvPr/>
            </p:nvSpPr>
            <p:spPr bwMode="auto">
              <a:xfrm>
                <a:off x="3808745" y="3816162"/>
                <a:ext cx="3389915" cy="76396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  <a:effectLst>
                <a:outerShdw blurRad="1016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lstStyle/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E6AB1967-4CBC-4630-BB7E-8A7BCC9F693D}"/>
                </a:ext>
              </a:extLst>
            </p:cNvPr>
            <p:cNvGrpSpPr/>
            <p:nvPr/>
          </p:nvGrpSpPr>
          <p:grpSpPr>
            <a:xfrm flipH="1" flipV="1">
              <a:off x="6511076" y="3927361"/>
              <a:ext cx="277753" cy="2615634"/>
              <a:chOff x="5619279" y="2787408"/>
              <a:chExt cx="277753" cy="2433018"/>
            </a:xfrm>
          </p:grpSpPr>
          <p:sp>
            <p:nvSpPr>
              <p:cNvPr id="83" name="箭头: V 形 82">
                <a:extLst>
                  <a:ext uri="{FF2B5EF4-FFF2-40B4-BE49-F238E27FC236}">
                    <a16:creationId xmlns:a16="http://schemas.microsoft.com/office/drawing/2014/main" id="{018EB7D0-43CE-4DD4-BC1D-670665C1AA9F}"/>
                  </a:ext>
                </a:extLst>
              </p:cNvPr>
              <p:cNvSpPr/>
              <p:nvPr/>
            </p:nvSpPr>
            <p:spPr>
              <a:xfrm flipH="1">
                <a:off x="5619279" y="2787408"/>
                <a:ext cx="277753" cy="437212"/>
              </a:xfrm>
              <a:prstGeom prst="chevron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箭头: V 形 83">
                <a:extLst>
                  <a:ext uri="{FF2B5EF4-FFF2-40B4-BE49-F238E27FC236}">
                    <a16:creationId xmlns:a16="http://schemas.microsoft.com/office/drawing/2014/main" id="{810A68E7-8EFF-4EE0-A800-DD23FEA9D6D9}"/>
                  </a:ext>
                </a:extLst>
              </p:cNvPr>
              <p:cNvSpPr/>
              <p:nvPr/>
            </p:nvSpPr>
            <p:spPr>
              <a:xfrm flipH="1">
                <a:off x="5619279" y="3785311"/>
                <a:ext cx="277753" cy="437212"/>
              </a:xfrm>
              <a:prstGeom prst="chevron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箭头: V 形 84">
                <a:extLst>
                  <a:ext uri="{FF2B5EF4-FFF2-40B4-BE49-F238E27FC236}">
                    <a16:creationId xmlns:a16="http://schemas.microsoft.com/office/drawing/2014/main" id="{19CFE96A-9BCC-4A2B-B1EA-61A9774ACAB0}"/>
                  </a:ext>
                </a:extLst>
              </p:cNvPr>
              <p:cNvSpPr/>
              <p:nvPr/>
            </p:nvSpPr>
            <p:spPr>
              <a:xfrm flipH="1">
                <a:off x="5619279" y="4783214"/>
                <a:ext cx="277753" cy="437212"/>
              </a:xfrm>
              <a:prstGeom prst="chevron">
                <a:avLst/>
              </a:prstGeom>
              <a:solidFill>
                <a:srgbClr val="2159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166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lvl="0">
              <a:defRPr/>
            </a:pPr>
            <a:r>
              <a:rPr kumimoji="1" lang="zh-CN" altLang="en-US" kern="0" dirty="0">
                <a:solidFill>
                  <a:schemeClr val="accent5">
                    <a:lumMod val="75000"/>
                  </a:schemeClr>
                </a:solidFill>
                <a:latin typeface=""/>
                <a:sym typeface=""/>
              </a:rPr>
              <a:t>数据云平台产品定位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8CBB0AA-2530-4E30-A0F8-199A933D7665}"/>
              </a:ext>
            </a:extLst>
          </p:cNvPr>
          <p:cNvSpPr/>
          <p:nvPr/>
        </p:nvSpPr>
        <p:spPr>
          <a:xfrm>
            <a:off x="748355" y="1139016"/>
            <a:ext cx="10623689" cy="790741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东方国信整合内部优秀的大数据产品，打造涵盖大数据开发全业务链条的一站式平台，提供企业在数据生产管理、数据开发管理和数据运营管理方面的高效支撑能力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空心弧 36">
            <a:extLst>
              <a:ext uri="{FF2B5EF4-FFF2-40B4-BE49-F238E27FC236}">
                <a16:creationId xmlns:a16="http://schemas.microsoft.com/office/drawing/2014/main" id="{604A3E4E-8F75-4C44-9A32-23BF00BF8DE3}"/>
              </a:ext>
            </a:extLst>
          </p:cNvPr>
          <p:cNvSpPr/>
          <p:nvPr/>
        </p:nvSpPr>
        <p:spPr>
          <a:xfrm rot="5400000">
            <a:off x="1847528" y="2087736"/>
            <a:ext cx="4085281" cy="4085281"/>
          </a:xfrm>
          <a:prstGeom prst="blockArc">
            <a:avLst>
              <a:gd name="adj1" fmla="val 12558587"/>
              <a:gd name="adj2" fmla="val 19887482"/>
              <a:gd name="adj3" fmla="val 2588"/>
            </a:avLst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0ABFFC5-F22B-4855-8959-08E2AE1F92BF}"/>
              </a:ext>
            </a:extLst>
          </p:cNvPr>
          <p:cNvGrpSpPr/>
          <p:nvPr/>
        </p:nvGrpSpPr>
        <p:grpSpPr>
          <a:xfrm>
            <a:off x="5620614" y="3807866"/>
            <a:ext cx="4986224" cy="626272"/>
            <a:chOff x="2123728" y="1272952"/>
            <a:chExt cx="4320480" cy="542654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EE9852B-2C30-4E20-89AE-6550F7A57F56}"/>
                </a:ext>
              </a:extLst>
            </p:cNvPr>
            <p:cNvGrpSpPr/>
            <p:nvPr/>
          </p:nvGrpSpPr>
          <p:grpSpPr>
            <a:xfrm>
              <a:off x="2123728" y="1272952"/>
              <a:ext cx="4320480" cy="542654"/>
              <a:chOff x="2123728" y="1272952"/>
              <a:chExt cx="4320480" cy="542654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B4B7CA2F-5ED8-4DBE-BDC8-D82F2288D535}"/>
                  </a:ext>
                </a:extLst>
              </p:cNvPr>
              <p:cNvSpPr/>
              <p:nvPr/>
            </p:nvSpPr>
            <p:spPr>
              <a:xfrm>
                <a:off x="2123728" y="1275606"/>
                <a:ext cx="540000" cy="540000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rgbClr val="004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5">
                <a:extLst>
                  <a:ext uri="{FF2B5EF4-FFF2-40B4-BE49-F238E27FC236}">
                    <a16:creationId xmlns:a16="http://schemas.microsoft.com/office/drawing/2014/main" id="{008293EA-B3E9-4F54-8DCC-C26703A75D3C}"/>
                  </a:ext>
                </a:extLst>
              </p:cNvPr>
              <p:cNvSpPr/>
              <p:nvPr/>
            </p:nvSpPr>
            <p:spPr>
              <a:xfrm>
                <a:off x="2633720" y="1272952"/>
                <a:ext cx="669639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669639" h="540000">
                    <a:moveTo>
                      <a:pt x="0" y="0"/>
                    </a:moveTo>
                    <a:lnTo>
                      <a:pt x="669639" y="0"/>
                    </a:lnTo>
                    <a:lnTo>
                      <a:pt x="669639" y="540000"/>
                    </a:lnTo>
                    <a:lnTo>
                      <a:pt x="0" y="540000"/>
                    </a:lnTo>
                    <a:cubicBezTo>
                      <a:pt x="86768" y="481595"/>
                      <a:pt x="143825" y="382461"/>
                      <a:pt x="143825" y="270000"/>
                    </a:cubicBezTo>
                    <a:cubicBezTo>
                      <a:pt x="143825" y="157539"/>
                      <a:pt x="86768" y="58405"/>
                      <a:pt x="0" y="0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圆角矩形 52">
                <a:extLst>
                  <a:ext uri="{FF2B5EF4-FFF2-40B4-BE49-F238E27FC236}">
                    <a16:creationId xmlns:a16="http://schemas.microsoft.com/office/drawing/2014/main" id="{264F7F3F-8F53-435C-8A2F-489FE4BCBD1F}"/>
                  </a:ext>
                </a:extLst>
              </p:cNvPr>
              <p:cNvSpPr/>
              <p:nvPr/>
            </p:nvSpPr>
            <p:spPr>
              <a:xfrm>
                <a:off x="2870101" y="1272952"/>
                <a:ext cx="3574107" cy="540000"/>
              </a:xfrm>
              <a:prstGeom prst="roundRect">
                <a:avLst>
                  <a:gd name="adj" fmla="val 50000"/>
                </a:avLst>
              </a:pr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TextBox 5">
              <a:extLst>
                <a:ext uri="{FF2B5EF4-FFF2-40B4-BE49-F238E27FC236}">
                  <a16:creationId xmlns:a16="http://schemas.microsoft.com/office/drawing/2014/main" id="{89A1EC9C-E7BD-43F7-8D38-5D300023909F}"/>
                </a:ext>
              </a:extLst>
            </p:cNvPr>
            <p:cNvSpPr txBox="1"/>
            <p:nvPr/>
          </p:nvSpPr>
          <p:spPr>
            <a:xfrm>
              <a:off x="2210825" y="1312119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TextBox 55">
              <a:extLst>
                <a:ext uri="{FF2B5EF4-FFF2-40B4-BE49-F238E27FC236}">
                  <a16:creationId xmlns:a16="http://schemas.microsoft.com/office/drawing/2014/main" id="{D917F9D5-6C23-46E0-803D-38923BA9C611}"/>
                </a:ext>
              </a:extLst>
            </p:cNvPr>
            <p:cNvSpPr txBox="1"/>
            <p:nvPr/>
          </p:nvSpPr>
          <p:spPr>
            <a:xfrm>
              <a:off x="2932173" y="1406314"/>
              <a:ext cx="3148622" cy="293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企业数据</a:t>
              </a:r>
              <a:r>
                <a:rPr lang="zh-CN" altLang="en-US" sz="16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开发与治理</a:t>
              </a: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中心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3848DAE-5C94-4913-AB40-73D5FF823AA2}"/>
              </a:ext>
            </a:extLst>
          </p:cNvPr>
          <p:cNvGrpSpPr/>
          <p:nvPr/>
        </p:nvGrpSpPr>
        <p:grpSpPr>
          <a:xfrm>
            <a:off x="4818909" y="2191592"/>
            <a:ext cx="4986224" cy="626272"/>
            <a:chOff x="2123728" y="1272952"/>
            <a:chExt cx="4320480" cy="542654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37CA386-8374-4A38-87A0-F51CCD3D5383}"/>
                </a:ext>
              </a:extLst>
            </p:cNvPr>
            <p:cNvGrpSpPr/>
            <p:nvPr/>
          </p:nvGrpSpPr>
          <p:grpSpPr>
            <a:xfrm>
              <a:off x="2123728" y="1272952"/>
              <a:ext cx="4320480" cy="542654"/>
              <a:chOff x="2123728" y="1272952"/>
              <a:chExt cx="4320480" cy="542654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B5E85088-AC3F-494A-939D-8421E4C6486A}"/>
                  </a:ext>
                </a:extLst>
              </p:cNvPr>
              <p:cNvSpPr/>
              <p:nvPr/>
            </p:nvSpPr>
            <p:spPr>
              <a:xfrm>
                <a:off x="2123728" y="1275606"/>
                <a:ext cx="540000" cy="540000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rgbClr val="004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45">
                <a:extLst>
                  <a:ext uri="{FF2B5EF4-FFF2-40B4-BE49-F238E27FC236}">
                    <a16:creationId xmlns:a16="http://schemas.microsoft.com/office/drawing/2014/main" id="{AF19F5C7-950D-432A-ACD1-8E12240726CC}"/>
                  </a:ext>
                </a:extLst>
              </p:cNvPr>
              <p:cNvSpPr/>
              <p:nvPr/>
            </p:nvSpPr>
            <p:spPr>
              <a:xfrm>
                <a:off x="2633720" y="1272952"/>
                <a:ext cx="669639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669639" h="540000">
                    <a:moveTo>
                      <a:pt x="0" y="0"/>
                    </a:moveTo>
                    <a:lnTo>
                      <a:pt x="669639" y="0"/>
                    </a:lnTo>
                    <a:lnTo>
                      <a:pt x="669639" y="540000"/>
                    </a:lnTo>
                    <a:lnTo>
                      <a:pt x="0" y="540000"/>
                    </a:lnTo>
                    <a:cubicBezTo>
                      <a:pt x="86768" y="481595"/>
                      <a:pt x="143825" y="382461"/>
                      <a:pt x="143825" y="270000"/>
                    </a:cubicBezTo>
                    <a:cubicBezTo>
                      <a:pt x="143825" y="157539"/>
                      <a:pt x="86768" y="58405"/>
                      <a:pt x="0" y="0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3" name="圆角矩形 72">
                <a:extLst>
                  <a:ext uri="{FF2B5EF4-FFF2-40B4-BE49-F238E27FC236}">
                    <a16:creationId xmlns:a16="http://schemas.microsoft.com/office/drawing/2014/main" id="{CC1FC3F6-0BAA-4D22-9398-0288DC34F30C}"/>
                  </a:ext>
                </a:extLst>
              </p:cNvPr>
              <p:cNvSpPr/>
              <p:nvPr/>
            </p:nvSpPr>
            <p:spPr>
              <a:xfrm>
                <a:off x="2870101" y="1272952"/>
                <a:ext cx="3574107" cy="540000"/>
              </a:xfrm>
              <a:prstGeom prst="roundRect">
                <a:avLst>
                  <a:gd name="adj" fmla="val 50000"/>
                </a:avLst>
              </a:pr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TextBox 68">
              <a:extLst>
                <a:ext uri="{FF2B5EF4-FFF2-40B4-BE49-F238E27FC236}">
                  <a16:creationId xmlns:a16="http://schemas.microsoft.com/office/drawing/2014/main" id="{EF3A2E87-3550-47DA-AC1E-6A5FCF595CDA}"/>
                </a:ext>
              </a:extLst>
            </p:cNvPr>
            <p:cNvSpPr txBox="1"/>
            <p:nvPr/>
          </p:nvSpPr>
          <p:spPr>
            <a:xfrm>
              <a:off x="2210825" y="1312119"/>
              <a:ext cx="323909" cy="40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TextBox 69">
              <a:extLst>
                <a:ext uri="{FF2B5EF4-FFF2-40B4-BE49-F238E27FC236}">
                  <a16:creationId xmlns:a16="http://schemas.microsoft.com/office/drawing/2014/main" id="{AA430CED-F2D1-4ECA-A3CA-18573C0DFD8E}"/>
                </a:ext>
              </a:extLst>
            </p:cNvPr>
            <p:cNvSpPr txBox="1"/>
            <p:nvPr/>
          </p:nvSpPr>
          <p:spPr>
            <a:xfrm>
              <a:off x="2932173" y="1406314"/>
              <a:ext cx="3148622" cy="293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企业数据的</a:t>
              </a:r>
              <a:r>
                <a:rPr lang="zh-CN" altLang="en-US" sz="16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整合与生产</a:t>
              </a: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中心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9003493-CD0A-42D5-80C6-BCDCABB0A061}"/>
              </a:ext>
            </a:extLst>
          </p:cNvPr>
          <p:cNvGrpSpPr/>
          <p:nvPr/>
        </p:nvGrpSpPr>
        <p:grpSpPr>
          <a:xfrm>
            <a:off x="4818909" y="5415936"/>
            <a:ext cx="4986224" cy="626272"/>
            <a:chOff x="2123728" y="1272952"/>
            <a:chExt cx="4320480" cy="542654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1A7BD141-FA4D-4830-AC7D-C4278FEAB624}"/>
                </a:ext>
              </a:extLst>
            </p:cNvPr>
            <p:cNvGrpSpPr/>
            <p:nvPr/>
          </p:nvGrpSpPr>
          <p:grpSpPr>
            <a:xfrm>
              <a:off x="2123728" y="1272952"/>
              <a:ext cx="4320480" cy="542654"/>
              <a:chOff x="2123728" y="1272952"/>
              <a:chExt cx="4320480" cy="542654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9EE8904-D00E-49D5-96AA-9F1567222DA6}"/>
                  </a:ext>
                </a:extLst>
              </p:cNvPr>
              <p:cNvSpPr/>
              <p:nvPr/>
            </p:nvSpPr>
            <p:spPr>
              <a:xfrm>
                <a:off x="2123728" y="1275606"/>
                <a:ext cx="540000" cy="540000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rgbClr val="0043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45">
                <a:extLst>
                  <a:ext uri="{FF2B5EF4-FFF2-40B4-BE49-F238E27FC236}">
                    <a16:creationId xmlns:a16="http://schemas.microsoft.com/office/drawing/2014/main" id="{A9D41D96-FB61-4ECD-AD3B-95D34F767A3B}"/>
                  </a:ext>
                </a:extLst>
              </p:cNvPr>
              <p:cNvSpPr/>
              <p:nvPr/>
            </p:nvSpPr>
            <p:spPr>
              <a:xfrm>
                <a:off x="2633720" y="1272952"/>
                <a:ext cx="669639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669639" h="540000">
                    <a:moveTo>
                      <a:pt x="0" y="0"/>
                    </a:moveTo>
                    <a:lnTo>
                      <a:pt x="669639" y="0"/>
                    </a:lnTo>
                    <a:lnTo>
                      <a:pt x="669639" y="540000"/>
                    </a:lnTo>
                    <a:lnTo>
                      <a:pt x="0" y="540000"/>
                    </a:lnTo>
                    <a:cubicBezTo>
                      <a:pt x="86768" y="481595"/>
                      <a:pt x="143825" y="382461"/>
                      <a:pt x="143825" y="270000"/>
                    </a:cubicBezTo>
                    <a:cubicBezTo>
                      <a:pt x="143825" y="157539"/>
                      <a:pt x="86768" y="58405"/>
                      <a:pt x="0" y="0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79">
                <a:extLst>
                  <a:ext uri="{FF2B5EF4-FFF2-40B4-BE49-F238E27FC236}">
                    <a16:creationId xmlns:a16="http://schemas.microsoft.com/office/drawing/2014/main" id="{C0124337-8B77-4E32-B7C5-7D9DAFE8BB1F}"/>
                  </a:ext>
                </a:extLst>
              </p:cNvPr>
              <p:cNvSpPr/>
              <p:nvPr/>
            </p:nvSpPr>
            <p:spPr>
              <a:xfrm>
                <a:off x="2870101" y="1272952"/>
                <a:ext cx="3574107" cy="540000"/>
              </a:xfrm>
              <a:prstGeom prst="roundRect">
                <a:avLst>
                  <a:gd name="adj" fmla="val 50000"/>
                </a:avLst>
              </a:pr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TextBox 75">
              <a:extLst>
                <a:ext uri="{FF2B5EF4-FFF2-40B4-BE49-F238E27FC236}">
                  <a16:creationId xmlns:a16="http://schemas.microsoft.com/office/drawing/2014/main" id="{A480559D-BFD3-4F8B-8334-3DC06F2CA27E}"/>
                </a:ext>
              </a:extLst>
            </p:cNvPr>
            <p:cNvSpPr txBox="1"/>
            <p:nvPr/>
          </p:nvSpPr>
          <p:spPr>
            <a:xfrm>
              <a:off x="2210825" y="1312119"/>
              <a:ext cx="323909" cy="40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5F5F5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TextBox 76">
              <a:extLst>
                <a:ext uri="{FF2B5EF4-FFF2-40B4-BE49-F238E27FC236}">
                  <a16:creationId xmlns:a16="http://schemas.microsoft.com/office/drawing/2014/main" id="{833F60EC-E9EA-46C8-9E22-9DE972F899B4}"/>
                </a:ext>
              </a:extLst>
            </p:cNvPr>
            <p:cNvSpPr txBox="1"/>
            <p:nvPr/>
          </p:nvSpPr>
          <p:spPr>
            <a:xfrm>
              <a:off x="2932173" y="1406314"/>
              <a:ext cx="3148622" cy="293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企业数据</a:t>
              </a:r>
              <a:r>
                <a:rPr lang="zh-CN" altLang="en-US" sz="16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运营与共享</a:t>
              </a:r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中心</a:t>
              </a:r>
            </a:p>
          </p:txBody>
        </p:sp>
      </p:grpSp>
      <p:sp>
        <p:nvSpPr>
          <p:cNvPr id="81" name="TextBox 132">
            <a:extLst>
              <a:ext uri="{FF2B5EF4-FFF2-40B4-BE49-F238E27FC236}">
                <a16:creationId xmlns:a16="http://schemas.microsoft.com/office/drawing/2014/main" id="{46ABFB23-E59F-4370-8C9A-9D2D6953D5A8}"/>
              </a:ext>
            </a:extLst>
          </p:cNvPr>
          <p:cNvSpPr txBox="1"/>
          <p:nvPr/>
        </p:nvSpPr>
        <p:spPr>
          <a:xfrm>
            <a:off x="6060199" y="2865378"/>
            <a:ext cx="4932345" cy="63214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集中化的数据存储和计算，标准化的数据融合加工，结合强大的全结构化数据处理能力，实现一致、高效、稳定的数据生产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83" name="TextBox 132">
            <a:extLst>
              <a:ext uri="{FF2B5EF4-FFF2-40B4-BE49-F238E27FC236}">
                <a16:creationId xmlns:a16="http://schemas.microsoft.com/office/drawing/2014/main" id="{240FF8E9-4731-4ADE-A12B-F9B9737861A3}"/>
              </a:ext>
            </a:extLst>
          </p:cNvPr>
          <p:cNvSpPr txBox="1"/>
          <p:nvPr/>
        </p:nvSpPr>
        <p:spPr>
          <a:xfrm>
            <a:off x="6481996" y="4482382"/>
            <a:ext cx="5014604" cy="63214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云化部署、在线开发、自助运维、协同治理，管理与工具相结合，实现数据模型的快速迭代和持续治理</a:t>
            </a: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84" name="TextBox 132">
            <a:extLst>
              <a:ext uri="{FF2B5EF4-FFF2-40B4-BE49-F238E27FC236}">
                <a16:creationId xmlns:a16="http://schemas.microsoft.com/office/drawing/2014/main" id="{1F3E6AEC-D990-4143-9D8D-7A292DA0D370}"/>
              </a:ext>
            </a:extLst>
          </p:cNvPr>
          <p:cNvSpPr txBox="1"/>
          <p:nvPr/>
        </p:nvSpPr>
        <p:spPr>
          <a:xfrm>
            <a:off x="6060199" y="6109225"/>
            <a:ext cx="4932345" cy="63214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以数据资产为中心，打通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数据的检索、授权、封装、使用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和保障全流程，加快数据赋能，以资产复用促进数据共享生态</a:t>
            </a:r>
            <a:endParaRPr 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2458257-EFE3-4610-B0F2-6475FDE931B4}"/>
              </a:ext>
            </a:extLst>
          </p:cNvPr>
          <p:cNvGrpSpPr/>
          <p:nvPr/>
        </p:nvGrpSpPr>
        <p:grpSpPr>
          <a:xfrm>
            <a:off x="720072" y="2323183"/>
            <a:ext cx="3951175" cy="3585219"/>
            <a:chOff x="839416" y="2503196"/>
            <a:chExt cx="3951175" cy="3585219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240800B7-4DE6-4468-870F-F0E7F3761DD1}"/>
                </a:ext>
              </a:extLst>
            </p:cNvPr>
            <p:cNvSpPr/>
            <p:nvPr/>
          </p:nvSpPr>
          <p:spPr>
            <a:xfrm>
              <a:off x="839416" y="2936163"/>
              <a:ext cx="3951175" cy="2695349"/>
            </a:xfrm>
            <a:prstGeom prst="roundRect">
              <a:avLst>
                <a:gd name="adj" fmla="val 5475"/>
              </a:avLst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kumimoji="1"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B920560-9D3B-4468-A954-564A565B21F6}"/>
                </a:ext>
              </a:extLst>
            </p:cNvPr>
            <p:cNvSpPr/>
            <p:nvPr/>
          </p:nvSpPr>
          <p:spPr>
            <a:xfrm>
              <a:off x="1404221" y="3042931"/>
              <a:ext cx="3147071" cy="16512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A31AD78-6308-47D8-8100-AE5D8569A5F7}"/>
                </a:ext>
              </a:extLst>
            </p:cNvPr>
            <p:cNvSpPr/>
            <p:nvPr/>
          </p:nvSpPr>
          <p:spPr>
            <a:xfrm>
              <a:off x="1404222" y="4783744"/>
              <a:ext cx="3147071" cy="3633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718BA40-6522-4B20-862C-D1557F540561}"/>
                </a:ext>
              </a:extLst>
            </p:cNvPr>
            <p:cNvSpPr/>
            <p:nvPr/>
          </p:nvSpPr>
          <p:spPr>
            <a:xfrm>
              <a:off x="1920713" y="4822351"/>
              <a:ext cx="22251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OLAP</a:t>
              </a:r>
              <a:r>
                <a:rPr lang="zh-CN" altLang="en-US" sz="16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一体化融合数仓</a:t>
              </a: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08EA329D-5EA4-4BC5-BC44-4AC22189EB82}"/>
                </a:ext>
              </a:extLst>
            </p:cNvPr>
            <p:cNvGrpSpPr/>
            <p:nvPr/>
          </p:nvGrpSpPr>
          <p:grpSpPr>
            <a:xfrm>
              <a:off x="1583767" y="4301103"/>
              <a:ext cx="2409601" cy="342417"/>
              <a:chOff x="2823755" y="4153825"/>
              <a:chExt cx="1456899" cy="633133"/>
            </a:xfrm>
          </p:grpSpPr>
          <p:sp>
            <p:nvSpPr>
              <p:cNvPr id="77" name="矩形: 圆角 22">
                <a:extLst>
                  <a:ext uri="{FF2B5EF4-FFF2-40B4-BE49-F238E27FC236}">
                    <a16:creationId xmlns:a16="http://schemas.microsoft.com/office/drawing/2014/main" id="{C7FF3080-CE96-47AE-8475-C44291D8F17F}"/>
                  </a:ext>
                </a:extLst>
              </p:cNvPr>
              <p:cNvSpPr/>
              <p:nvPr/>
            </p:nvSpPr>
            <p:spPr>
              <a:xfrm>
                <a:off x="2823755" y="4153825"/>
                <a:ext cx="1456899" cy="612437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AD556F74-500A-40FB-8AD7-DAAB96A96171}"/>
                  </a:ext>
                </a:extLst>
              </p:cNvPr>
              <p:cNvSpPr/>
              <p:nvPr/>
            </p:nvSpPr>
            <p:spPr>
              <a:xfrm>
                <a:off x="3279275" y="4217875"/>
                <a:ext cx="545860" cy="569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数据开发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0384ACD-C513-424D-892C-BA21080535C4}"/>
                </a:ext>
              </a:extLst>
            </p:cNvPr>
            <p:cNvGrpSpPr/>
            <p:nvPr/>
          </p:nvGrpSpPr>
          <p:grpSpPr>
            <a:xfrm>
              <a:off x="1590533" y="3513309"/>
              <a:ext cx="2403828" cy="331224"/>
              <a:chOff x="2823755" y="4153822"/>
              <a:chExt cx="1456899" cy="612438"/>
            </a:xfrm>
          </p:grpSpPr>
          <p:sp>
            <p:nvSpPr>
              <p:cNvPr id="75" name="矩形: 圆角 37">
                <a:extLst>
                  <a:ext uri="{FF2B5EF4-FFF2-40B4-BE49-F238E27FC236}">
                    <a16:creationId xmlns:a16="http://schemas.microsoft.com/office/drawing/2014/main" id="{6A746387-9581-4147-8F7A-51E8B19E7198}"/>
                  </a:ext>
                </a:extLst>
              </p:cNvPr>
              <p:cNvSpPr/>
              <p:nvPr/>
            </p:nvSpPr>
            <p:spPr>
              <a:xfrm>
                <a:off x="2823755" y="4153822"/>
                <a:ext cx="1456899" cy="612438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989C7C2-9E99-400B-8746-3FAF91A0CE3C}"/>
                  </a:ext>
                </a:extLst>
              </p:cNvPr>
              <p:cNvSpPr/>
              <p:nvPr/>
            </p:nvSpPr>
            <p:spPr>
              <a:xfrm>
                <a:off x="3275789" y="4191997"/>
                <a:ext cx="547171" cy="569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数据服务</a:t>
                </a: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0C0FC6D-44F3-4225-8801-CD6400CE0868}"/>
                </a:ext>
              </a:extLst>
            </p:cNvPr>
            <p:cNvGrpSpPr/>
            <p:nvPr/>
          </p:nvGrpSpPr>
          <p:grpSpPr>
            <a:xfrm>
              <a:off x="1590534" y="3907120"/>
              <a:ext cx="2403829" cy="331224"/>
              <a:chOff x="2823755" y="4153820"/>
              <a:chExt cx="1456899" cy="612438"/>
            </a:xfrm>
          </p:grpSpPr>
          <p:sp>
            <p:nvSpPr>
              <p:cNvPr id="73" name="矩形: 圆角 37">
                <a:extLst>
                  <a:ext uri="{FF2B5EF4-FFF2-40B4-BE49-F238E27FC236}">
                    <a16:creationId xmlns:a16="http://schemas.microsoft.com/office/drawing/2014/main" id="{014535A3-7754-4B8E-8A97-4862215CED8D}"/>
                  </a:ext>
                </a:extLst>
              </p:cNvPr>
              <p:cNvSpPr/>
              <p:nvPr/>
            </p:nvSpPr>
            <p:spPr>
              <a:xfrm>
                <a:off x="2823755" y="4153820"/>
                <a:ext cx="1456899" cy="612438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C736FE0-CC15-4CDC-AF50-0AFE41715052}"/>
                  </a:ext>
                </a:extLst>
              </p:cNvPr>
              <p:cNvSpPr/>
              <p:nvPr/>
            </p:nvSpPr>
            <p:spPr>
              <a:xfrm>
                <a:off x="3166980" y="4191997"/>
                <a:ext cx="764796" cy="569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数据资产管理</a:t>
                </a: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0D65637-5221-4901-8AFA-727DA48611F7}"/>
                </a:ext>
              </a:extLst>
            </p:cNvPr>
            <p:cNvGrpSpPr/>
            <p:nvPr/>
          </p:nvGrpSpPr>
          <p:grpSpPr>
            <a:xfrm>
              <a:off x="1487488" y="2503196"/>
              <a:ext cx="2669956" cy="331224"/>
              <a:chOff x="2823755" y="4153822"/>
              <a:chExt cx="1456899" cy="612438"/>
            </a:xfrm>
          </p:grpSpPr>
          <p:sp>
            <p:nvSpPr>
              <p:cNvPr id="72" name="矩形: 圆角 37">
                <a:extLst>
                  <a:ext uri="{FF2B5EF4-FFF2-40B4-BE49-F238E27FC236}">
                    <a16:creationId xmlns:a16="http://schemas.microsoft.com/office/drawing/2014/main" id="{42EE0125-0FB4-47F4-9AEB-39073DF3E50E}"/>
                  </a:ext>
                </a:extLst>
              </p:cNvPr>
              <p:cNvSpPr/>
              <p:nvPr/>
            </p:nvSpPr>
            <p:spPr>
              <a:xfrm>
                <a:off x="2823755" y="4153822"/>
                <a:ext cx="1456899" cy="612438"/>
              </a:xfrm>
              <a:prstGeom prst="roundRect">
                <a:avLst>
                  <a:gd name="adj" fmla="val 30476"/>
                </a:avLst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14C066AC-AF3C-4D95-A2FE-F92E4D2A9CA7}"/>
                  </a:ext>
                </a:extLst>
              </p:cNvPr>
              <p:cNvSpPr/>
              <p:nvPr/>
            </p:nvSpPr>
            <p:spPr>
              <a:xfrm>
                <a:off x="3303058" y="4191999"/>
                <a:ext cx="492632" cy="569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数据应用</a:t>
                </a: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1B574B28-92D6-4754-8986-3DF2BFBECDAC}"/>
                </a:ext>
              </a:extLst>
            </p:cNvPr>
            <p:cNvGrpSpPr/>
            <p:nvPr/>
          </p:nvGrpSpPr>
          <p:grpSpPr>
            <a:xfrm>
              <a:off x="1500098" y="5757191"/>
              <a:ext cx="2669956" cy="331224"/>
              <a:chOff x="2823755" y="4153820"/>
              <a:chExt cx="1456899" cy="612438"/>
            </a:xfrm>
          </p:grpSpPr>
          <p:sp>
            <p:nvSpPr>
              <p:cNvPr id="85" name="矩形: 圆角 37">
                <a:extLst>
                  <a:ext uri="{FF2B5EF4-FFF2-40B4-BE49-F238E27FC236}">
                    <a16:creationId xmlns:a16="http://schemas.microsoft.com/office/drawing/2014/main" id="{F41165FB-AEF2-4CD7-9915-F8AC0F9BEAF9}"/>
                  </a:ext>
                </a:extLst>
              </p:cNvPr>
              <p:cNvSpPr/>
              <p:nvPr/>
            </p:nvSpPr>
            <p:spPr>
              <a:xfrm>
                <a:off x="2823755" y="4153820"/>
                <a:ext cx="1456899" cy="612438"/>
              </a:xfrm>
              <a:prstGeom prst="roundRect">
                <a:avLst>
                  <a:gd name="adj" fmla="val 25298"/>
                </a:avLst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3DC18D59-15B6-4E4D-AB90-F1977CB5E5A9}"/>
                  </a:ext>
                </a:extLst>
              </p:cNvPr>
              <p:cNvSpPr/>
              <p:nvPr/>
            </p:nvSpPr>
            <p:spPr>
              <a:xfrm>
                <a:off x="3352043" y="4191997"/>
                <a:ext cx="394665" cy="569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数据源</a:t>
                </a: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8D5DF469-D443-4E7D-B97F-2BA683F15BEB}"/>
                </a:ext>
              </a:extLst>
            </p:cNvPr>
            <p:cNvGrpSpPr/>
            <p:nvPr/>
          </p:nvGrpSpPr>
          <p:grpSpPr>
            <a:xfrm>
              <a:off x="1590534" y="3123096"/>
              <a:ext cx="2403828" cy="331224"/>
              <a:chOff x="2823755" y="4153822"/>
              <a:chExt cx="1456899" cy="612438"/>
            </a:xfrm>
          </p:grpSpPr>
          <p:sp>
            <p:nvSpPr>
              <p:cNvPr id="92" name="矩形: 圆角 37">
                <a:extLst>
                  <a:ext uri="{FF2B5EF4-FFF2-40B4-BE49-F238E27FC236}">
                    <a16:creationId xmlns:a16="http://schemas.microsoft.com/office/drawing/2014/main" id="{121AE6B2-7CFF-459C-B719-A1A43912780E}"/>
                  </a:ext>
                </a:extLst>
              </p:cNvPr>
              <p:cNvSpPr/>
              <p:nvPr/>
            </p:nvSpPr>
            <p:spPr>
              <a:xfrm>
                <a:off x="2823755" y="4153822"/>
                <a:ext cx="1456899" cy="612438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B86786FC-102F-4F22-8A33-148FE1D0DB88}"/>
                  </a:ext>
                </a:extLst>
              </p:cNvPr>
              <p:cNvSpPr/>
              <p:nvPr/>
            </p:nvSpPr>
            <p:spPr>
              <a:xfrm>
                <a:off x="3275789" y="4191999"/>
                <a:ext cx="547171" cy="569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数据分析</a:t>
                </a: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454F1A06-87D9-4DC2-8AAC-340E1C494C27}"/>
                </a:ext>
              </a:extLst>
            </p:cNvPr>
            <p:cNvGrpSpPr/>
            <p:nvPr/>
          </p:nvGrpSpPr>
          <p:grpSpPr>
            <a:xfrm>
              <a:off x="4061277" y="3119482"/>
              <a:ext cx="341070" cy="1512841"/>
              <a:chOff x="2823755" y="4153821"/>
              <a:chExt cx="1456899" cy="646715"/>
            </a:xfrm>
          </p:grpSpPr>
          <p:sp>
            <p:nvSpPr>
              <p:cNvPr id="95" name="矩形: 圆角 37">
                <a:extLst>
                  <a:ext uri="{FF2B5EF4-FFF2-40B4-BE49-F238E27FC236}">
                    <a16:creationId xmlns:a16="http://schemas.microsoft.com/office/drawing/2014/main" id="{92D592D7-10D2-4866-8EFE-D9A6DEA4C7F8}"/>
                  </a:ext>
                </a:extLst>
              </p:cNvPr>
              <p:cNvSpPr/>
              <p:nvPr/>
            </p:nvSpPr>
            <p:spPr>
              <a:xfrm>
                <a:off x="2823755" y="4153821"/>
                <a:ext cx="1456899" cy="646715"/>
              </a:xfrm>
              <a:prstGeom prst="rect">
                <a:avLst/>
              </a:prstGeom>
              <a:solidFill>
                <a:srgbClr val="1F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3A409E56-1E1F-4AF8-9D52-AED98BAFDD60}"/>
                  </a:ext>
                </a:extLst>
              </p:cNvPr>
              <p:cNvSpPr/>
              <p:nvPr/>
            </p:nvSpPr>
            <p:spPr>
              <a:xfrm>
                <a:off x="3184923" y="4290991"/>
                <a:ext cx="725220" cy="407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数据安全</a:t>
                </a: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C5BC8E-476B-4509-865B-E8D88FBA30A9}"/>
                </a:ext>
              </a:extLst>
            </p:cNvPr>
            <p:cNvSpPr/>
            <p:nvPr/>
          </p:nvSpPr>
          <p:spPr>
            <a:xfrm>
              <a:off x="909825" y="3391712"/>
              <a:ext cx="43960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zh-CN" altLang="en-US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rPr>
                <a:t>数据云平台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2DDC1A5A-0A72-47F4-91B6-146E084D00A0}"/>
                </a:ext>
              </a:extLst>
            </p:cNvPr>
            <p:cNvSpPr/>
            <p:nvPr/>
          </p:nvSpPr>
          <p:spPr>
            <a:xfrm>
              <a:off x="1403132" y="5231937"/>
              <a:ext cx="3147071" cy="272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rgbClr val="1F49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云化资源管理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29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B646A33-F96E-42BC-ADBB-87C8CF09A8F5}"/>
              </a:ext>
            </a:extLst>
          </p:cNvPr>
          <p:cNvSpPr/>
          <p:nvPr/>
        </p:nvSpPr>
        <p:spPr>
          <a:xfrm>
            <a:off x="0" y="2264140"/>
            <a:ext cx="12192000" cy="15841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CE6775-EBC1-4C6A-93AB-CA9215F90A56}"/>
              </a:ext>
            </a:extLst>
          </p:cNvPr>
          <p:cNvSpPr/>
          <p:nvPr/>
        </p:nvSpPr>
        <p:spPr>
          <a:xfrm>
            <a:off x="4147212" y="2684239"/>
            <a:ext cx="6053244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数据云  </a:t>
            </a:r>
            <a:r>
              <a:rPr lang="en-US" altLang="zh-CN" sz="4400" b="1" dirty="0">
                <a:solidFill>
                  <a:schemeClr val="bg1"/>
                </a:solidFill>
                <a:latin typeface=""/>
                <a:ea typeface="微软雅黑" panose="020B0503020204020204" pitchFamily="34" charset="-122"/>
                <a:sym typeface=""/>
              </a:rPr>
              <a:t>Data Cloud</a:t>
            </a:r>
            <a:endParaRPr lang="zh-CN" altLang="en-US" sz="4400" b="1" dirty="0">
              <a:solidFill>
                <a:schemeClr val="bg1"/>
              </a:solidFill>
              <a:latin typeface=""/>
              <a:ea typeface="微软雅黑" panose="020B0503020204020204" pitchFamily="34" charset="-122"/>
              <a:sym typeface="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DF438A-5A54-4D05-A42B-1B7DDC20A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103728"/>
            <a:ext cx="1905000" cy="19050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AA03F76-78A1-4561-AC7F-5CCCA0C3C24E}"/>
              </a:ext>
            </a:extLst>
          </p:cNvPr>
          <p:cNvSpPr txBox="1">
            <a:spLocks/>
          </p:cNvSpPr>
          <p:nvPr/>
        </p:nvSpPr>
        <p:spPr bwMode="auto">
          <a:xfrm>
            <a:off x="3503712" y="4169140"/>
            <a:ext cx="5184576" cy="859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1F497D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数据云产品定位</a:t>
            </a:r>
          </a:p>
        </p:txBody>
      </p:sp>
    </p:spTree>
    <p:extLst>
      <p:ext uri="{BB962C8B-B14F-4D97-AF65-F5344CB8AC3E}">
        <p14:creationId xmlns:p14="http://schemas.microsoft.com/office/powerpoint/2010/main" val="4227934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marL="361860" marR="0" lvl="0" indent="-36186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"/>
                <a:sym typeface=""/>
              </a:rPr>
              <a:t>数据云建设理念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7A14364-8E8B-4F2F-AB73-F7312FF348B2}"/>
              </a:ext>
            </a:extLst>
          </p:cNvPr>
          <p:cNvSpPr/>
          <p:nvPr/>
        </p:nvSpPr>
        <p:spPr>
          <a:xfrm>
            <a:off x="479376" y="3284984"/>
            <a:ext cx="1368152" cy="136815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FD7CBB-4A97-469A-9476-E7F9BE2A404F}"/>
              </a:ext>
            </a:extLst>
          </p:cNvPr>
          <p:cNvSpPr txBox="1"/>
          <p:nvPr/>
        </p:nvSpPr>
        <p:spPr>
          <a:xfrm>
            <a:off x="625494" y="3784394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数据云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2D52A604-E0B1-4199-956B-A10FE0DBCBC7}"/>
              </a:ext>
            </a:extLst>
          </p:cNvPr>
          <p:cNvSpPr/>
          <p:nvPr/>
        </p:nvSpPr>
        <p:spPr>
          <a:xfrm>
            <a:off x="10402706" y="3241605"/>
            <a:ext cx="1368152" cy="136815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840C820-8394-4639-9256-214A9ADA93D7}"/>
              </a:ext>
            </a:extLst>
          </p:cNvPr>
          <p:cNvSpPr/>
          <p:nvPr/>
        </p:nvSpPr>
        <p:spPr>
          <a:xfrm>
            <a:off x="10432596" y="3603140"/>
            <a:ext cx="1308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企业数据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D756AF0-B0E7-4037-B861-05F6F29C922E}"/>
              </a:ext>
            </a:extLst>
          </p:cNvPr>
          <p:cNvSpPr/>
          <p:nvPr/>
        </p:nvSpPr>
        <p:spPr>
          <a:xfrm>
            <a:off x="2552602" y="1967744"/>
            <a:ext cx="1440160" cy="668652"/>
          </a:xfrm>
          <a:prstGeom prst="roundRect">
            <a:avLst>
              <a:gd name="adj" fmla="val 396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融合数仓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11926EE-CB41-4024-BCB8-AFCB41329F99}"/>
              </a:ext>
            </a:extLst>
          </p:cNvPr>
          <p:cNvSpPr/>
          <p:nvPr/>
        </p:nvSpPr>
        <p:spPr>
          <a:xfrm>
            <a:off x="2552602" y="3591357"/>
            <a:ext cx="1440160" cy="668652"/>
          </a:xfrm>
          <a:prstGeom prst="roundRect">
            <a:avLst>
              <a:gd name="adj" fmla="val 3735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数据开发</a:t>
            </a:r>
            <a:r>
              <a:rPr kumimoji="1" lang="en-US" altLang="zh-CN" sz="1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&amp;</a:t>
            </a:r>
            <a:r>
              <a:rPr kumimoji="1" lang="zh-CN" altLang="en-US" sz="1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运维一体化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5A9B101-7B42-43B3-8759-3E8D04C2E3A5}"/>
              </a:ext>
            </a:extLst>
          </p:cNvPr>
          <p:cNvSpPr/>
          <p:nvPr/>
        </p:nvSpPr>
        <p:spPr>
          <a:xfrm>
            <a:off x="2624610" y="5214968"/>
            <a:ext cx="1296144" cy="668652"/>
          </a:xfrm>
          <a:prstGeom prst="roundRect">
            <a:avLst>
              <a:gd name="adj" fmla="val 3735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数据资产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一体化运营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9DA798B-E7CF-4A14-B9AC-A1ED07A4DC91}"/>
              </a:ext>
            </a:extLst>
          </p:cNvPr>
          <p:cNvSpPr/>
          <p:nvPr/>
        </p:nvSpPr>
        <p:spPr>
          <a:xfrm>
            <a:off x="4214372" y="1676404"/>
            <a:ext cx="3745307" cy="1251332"/>
          </a:xfrm>
          <a:prstGeom prst="roundRect">
            <a:avLst>
              <a:gd name="adj" fmla="val 1765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1A81BA3-B6A5-4941-ADE5-997E6ECE5D16}"/>
              </a:ext>
            </a:extLst>
          </p:cNvPr>
          <p:cNvSpPr/>
          <p:nvPr/>
        </p:nvSpPr>
        <p:spPr>
          <a:xfrm>
            <a:off x="4214372" y="3300017"/>
            <a:ext cx="3745307" cy="1251332"/>
          </a:xfrm>
          <a:prstGeom prst="roundRect">
            <a:avLst>
              <a:gd name="adj" fmla="val 1680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65F5BF0-9A1A-452A-87A0-055F237F2237}"/>
              </a:ext>
            </a:extLst>
          </p:cNvPr>
          <p:cNvSpPr/>
          <p:nvPr/>
        </p:nvSpPr>
        <p:spPr>
          <a:xfrm>
            <a:off x="4214372" y="4923628"/>
            <a:ext cx="3745307" cy="1251332"/>
          </a:xfrm>
          <a:prstGeom prst="roundRect">
            <a:avLst>
              <a:gd name="adj" fmla="val 1510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80A566E-8E13-4F8F-94C2-D6891BCA6C6C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>
            <a:off x="3992762" y="2302070"/>
            <a:ext cx="221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949F087-4FA4-4C43-89F3-E2D77FDF5028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>
            <a:off x="3992762" y="3925683"/>
            <a:ext cx="221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A0F0F33-E480-4D3A-A929-001B4C651864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3920754" y="5549294"/>
            <a:ext cx="293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D82B3354-828D-47C6-B2FC-74B82CBBCEA4}"/>
              </a:ext>
            </a:extLst>
          </p:cNvPr>
          <p:cNvSpPr/>
          <p:nvPr/>
        </p:nvSpPr>
        <p:spPr>
          <a:xfrm>
            <a:off x="8184232" y="1967744"/>
            <a:ext cx="1440160" cy="668652"/>
          </a:xfrm>
          <a:prstGeom prst="roundRect">
            <a:avLst>
              <a:gd name="adj" fmla="val 4195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数据生产管理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E03CCD9-43E1-4759-8B3C-693C5C33B8C2}"/>
              </a:ext>
            </a:extLst>
          </p:cNvPr>
          <p:cNvSpPr/>
          <p:nvPr/>
        </p:nvSpPr>
        <p:spPr>
          <a:xfrm>
            <a:off x="8184232" y="3591357"/>
            <a:ext cx="1440160" cy="668652"/>
          </a:xfrm>
          <a:prstGeom prst="roundRect">
            <a:avLst>
              <a:gd name="adj" fmla="val 4195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数据开发管理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57246F8-D113-460E-9153-7118C3EDBF92}"/>
              </a:ext>
            </a:extLst>
          </p:cNvPr>
          <p:cNvSpPr/>
          <p:nvPr/>
        </p:nvSpPr>
        <p:spPr>
          <a:xfrm>
            <a:off x="8184232" y="5214968"/>
            <a:ext cx="1440160" cy="668652"/>
          </a:xfrm>
          <a:prstGeom prst="roundRect">
            <a:avLst>
              <a:gd name="adj" fmla="val 4195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数据运营管理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B5CB87F-6B44-4583-8DB2-BE52036AF33F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>
            <a:off x="7959679" y="2302070"/>
            <a:ext cx="224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F1D8A04-C774-4347-936F-029641EF2A64}"/>
              </a:ext>
            </a:extLst>
          </p:cNvPr>
          <p:cNvCxnSpPr>
            <a:cxnSpLocks/>
            <a:stCxn id="26" idx="3"/>
            <a:endCxn id="39" idx="1"/>
          </p:cNvCxnSpPr>
          <p:nvPr/>
        </p:nvCxnSpPr>
        <p:spPr>
          <a:xfrm>
            <a:off x="7959679" y="3925683"/>
            <a:ext cx="224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896F6CD-B298-442F-8EE9-AEFEE95A482A}"/>
              </a:ext>
            </a:extLst>
          </p:cNvPr>
          <p:cNvCxnSpPr>
            <a:cxnSpLocks/>
            <a:stCxn id="27" idx="3"/>
            <a:endCxn id="40" idx="1"/>
          </p:cNvCxnSpPr>
          <p:nvPr/>
        </p:nvCxnSpPr>
        <p:spPr>
          <a:xfrm>
            <a:off x="7959679" y="5549294"/>
            <a:ext cx="224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900206B2-4982-4204-B6DB-5ECE9C4B1DE2}"/>
              </a:ext>
            </a:extLst>
          </p:cNvPr>
          <p:cNvSpPr/>
          <p:nvPr/>
        </p:nvSpPr>
        <p:spPr>
          <a:xfrm>
            <a:off x="4302111" y="1706777"/>
            <a:ext cx="3657568" cy="1401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6186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构建新一代的高效率融合数据仓库</a:t>
            </a:r>
            <a:endParaRPr lang="en-US" altLang="zh-CN" sz="11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一体化数仓，融合支撑大数据量下的流处理、批处理、关联分析和实时查询</a:t>
            </a:r>
            <a:endParaRPr lang="en-US" altLang="zh-CN" sz="11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物理模型与逻辑模型相结合，灵活支撑分析需求</a:t>
            </a:r>
          </a:p>
          <a:p>
            <a:pPr lvl="0" indent="-36186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endParaRPr lang="zh-CN" altLang="en-US" sz="11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8B797F6-EA4C-49B3-A145-5F35B9B5092D}"/>
              </a:ext>
            </a:extLst>
          </p:cNvPr>
          <p:cNvSpPr/>
          <p:nvPr/>
        </p:nvSpPr>
        <p:spPr>
          <a:xfrm>
            <a:off x="4298487" y="3330707"/>
            <a:ext cx="3657568" cy="1147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6186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整合一站式数据开发</a:t>
            </a:r>
            <a:r>
              <a:rPr lang="en-US" alt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/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监控</a:t>
            </a:r>
            <a:r>
              <a:rPr lang="en-US" alt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/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治理流程</a:t>
            </a:r>
            <a:endParaRPr lang="en-US" altLang="zh-CN" sz="11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可视化开发、自动化测试、敏捷发布</a:t>
            </a:r>
            <a:endParaRPr lang="en-US" altLang="zh-CN" sz="11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端到端数据监控、追溯、预警</a:t>
            </a:r>
            <a:endParaRPr lang="en-US" altLang="zh-CN" sz="11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在线数据开发遵循统一数据标准</a:t>
            </a:r>
            <a:endParaRPr lang="zh-CN" altLang="en-US" sz="105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DC701A62-61AB-4FE3-99A8-C450E2690923}"/>
              </a:ext>
            </a:extLst>
          </p:cNvPr>
          <p:cNvSpPr/>
          <p:nvPr/>
        </p:nvSpPr>
        <p:spPr>
          <a:xfrm>
            <a:off x="4296893" y="4954319"/>
            <a:ext cx="3699199" cy="1147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6186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数据资产统一管理和开放</a:t>
            </a:r>
            <a:endParaRPr lang="en-US" altLang="zh-CN" sz="1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数据资产盘点、注册和评估</a:t>
            </a:r>
            <a:endParaRPr lang="en-US" altLang="zh-CN" sz="11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多样化的数据服务形式（</a:t>
            </a:r>
            <a:r>
              <a:rPr lang="en-US" altLang="zh-CN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DB/FTP/API/</a:t>
            </a: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消息）</a:t>
            </a:r>
            <a:endParaRPr lang="en-US" altLang="zh-CN" sz="11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多层次的数据服务保障（数据评估</a:t>
            </a:r>
            <a:r>
              <a:rPr lang="en-US" altLang="zh-CN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/</a:t>
            </a: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变更通知</a:t>
            </a:r>
            <a:r>
              <a:rPr lang="en-US" altLang="zh-CN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/</a:t>
            </a:r>
            <a:r>
              <a:rPr lang="zh-CN" altLang="en-US" sz="11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故障预警）</a:t>
            </a:r>
            <a:endParaRPr lang="en-US" altLang="zh-CN" sz="11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70" name="左大括号 69">
            <a:extLst>
              <a:ext uri="{FF2B5EF4-FFF2-40B4-BE49-F238E27FC236}">
                <a16:creationId xmlns:a16="http://schemas.microsoft.com/office/drawing/2014/main" id="{C295C3B2-AAB4-4B92-97A9-68929E1E8775}"/>
              </a:ext>
            </a:extLst>
          </p:cNvPr>
          <p:cNvSpPr/>
          <p:nvPr/>
        </p:nvSpPr>
        <p:spPr>
          <a:xfrm>
            <a:off x="2037768" y="2362424"/>
            <a:ext cx="387925" cy="3244050"/>
          </a:xfrm>
          <a:prstGeom prst="leftBrace">
            <a:avLst>
              <a:gd name="adj1" fmla="val 204114"/>
              <a:gd name="adj2" fmla="val 48816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左大括号 70">
            <a:extLst>
              <a:ext uri="{FF2B5EF4-FFF2-40B4-BE49-F238E27FC236}">
                <a16:creationId xmlns:a16="http://schemas.microsoft.com/office/drawing/2014/main" id="{FA970019-D2E7-4AC5-B514-CC33D4997586}"/>
              </a:ext>
            </a:extLst>
          </p:cNvPr>
          <p:cNvSpPr/>
          <p:nvPr/>
        </p:nvSpPr>
        <p:spPr>
          <a:xfrm flipH="1">
            <a:off x="9812531" y="2255961"/>
            <a:ext cx="387925" cy="3244050"/>
          </a:xfrm>
          <a:prstGeom prst="leftBrace">
            <a:avLst>
              <a:gd name="adj1" fmla="val 204114"/>
              <a:gd name="adj2" fmla="val 48816"/>
            </a:avLst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21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316560" y="250280"/>
            <a:ext cx="7435624" cy="48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  <a:normAutofit/>
          </a:bodyPr>
          <a:lstStyle>
            <a:lvl1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marL="361860" indent="-36186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81894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6pPr>
            <a:lvl7pPr marL="127603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7pPr>
            <a:lvl8pPr marL="173312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8pPr>
            <a:lvl9pPr marL="2190209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9pPr>
          </a:lstStyle>
          <a:p>
            <a:pPr marL="361860" marR="0" lvl="0" indent="-36186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sym typeface=""/>
              </a:rPr>
              <a:t>一体化实时数仓建设需求背景</a:t>
            </a:r>
          </a:p>
        </p:txBody>
      </p:sp>
      <p:sp>
        <p:nvSpPr>
          <p:cNvPr id="5" name="Shape 32">
            <a:extLst>
              <a:ext uri="{FF2B5EF4-FFF2-40B4-BE49-F238E27FC236}">
                <a16:creationId xmlns:a16="http://schemas.microsoft.com/office/drawing/2014/main" id="{DCC6F7F5-F0B7-4F6A-87D1-B71AC98E36B2}"/>
              </a:ext>
            </a:extLst>
          </p:cNvPr>
          <p:cNvSpPr/>
          <p:nvPr/>
        </p:nvSpPr>
        <p:spPr>
          <a:xfrm>
            <a:off x="-1" y="836613"/>
            <a:ext cx="12195177" cy="1586"/>
          </a:xfrm>
          <a:prstGeom prst="line">
            <a:avLst/>
          </a:prstGeom>
          <a:ln w="28575">
            <a:solidFill>
              <a:srgbClr val="CF000E"/>
            </a:solidFill>
            <a:bevel/>
          </a:ln>
        </p:spPr>
        <p:txBody>
          <a:bodyPr lIns="45719" rIns="45719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E1CC3A-E62E-46B5-8655-018052AAC68B}"/>
              </a:ext>
            </a:extLst>
          </p:cNvPr>
          <p:cNvGrpSpPr/>
          <p:nvPr/>
        </p:nvGrpSpPr>
        <p:grpSpPr>
          <a:xfrm>
            <a:off x="916141" y="2753241"/>
            <a:ext cx="9025556" cy="3418187"/>
            <a:chOff x="340278" y="2457463"/>
            <a:chExt cx="9596702" cy="363449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A701712-5A26-449C-8036-C15DBFCB721E}"/>
                </a:ext>
              </a:extLst>
            </p:cNvPr>
            <p:cNvGrpSpPr/>
            <p:nvPr/>
          </p:nvGrpSpPr>
          <p:grpSpPr>
            <a:xfrm>
              <a:off x="4683546" y="2457463"/>
              <a:ext cx="2582876" cy="344956"/>
              <a:chOff x="4268441" y="1339095"/>
              <a:chExt cx="2582876" cy="344956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AF3242C-B603-44C0-AB07-76185098025C}"/>
                  </a:ext>
                </a:extLst>
              </p:cNvPr>
              <p:cNvSpPr txBox="1"/>
              <p:nvPr/>
            </p:nvSpPr>
            <p:spPr>
              <a:xfrm>
                <a:off x="4268441" y="1339620"/>
                <a:ext cx="959942" cy="327253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effectLst>
                <a:softEdge rad="1270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数据处理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DE936B3-03FE-433D-990B-AA8C3645BD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6902" y="1662963"/>
                <a:ext cx="2574415" cy="21088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1B283B3-D3AA-40AB-BAD4-C935428E620D}"/>
                  </a:ext>
                </a:extLst>
              </p:cNvPr>
              <p:cNvSpPr txBox="1"/>
              <p:nvPr/>
            </p:nvSpPr>
            <p:spPr>
              <a:xfrm>
                <a:off x="5420568" y="1339095"/>
                <a:ext cx="196421" cy="294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AF81791-28F7-4838-A3FC-870927183427}"/>
                </a:ext>
              </a:extLst>
            </p:cNvPr>
            <p:cNvGrpSpPr/>
            <p:nvPr/>
          </p:nvGrpSpPr>
          <p:grpSpPr>
            <a:xfrm>
              <a:off x="2414581" y="2492896"/>
              <a:ext cx="1519133" cy="338554"/>
              <a:chOff x="2236524" y="1348087"/>
              <a:chExt cx="1519133" cy="338554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41A9BB6-8C81-47D6-B139-A7E9002CD32C}"/>
                  </a:ext>
                </a:extLst>
              </p:cNvPr>
              <p:cNvSpPr txBox="1"/>
              <p:nvPr/>
            </p:nvSpPr>
            <p:spPr>
              <a:xfrm>
                <a:off x="2236524" y="1348087"/>
                <a:ext cx="595035" cy="338554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effectLst>
                <a:softEdge rad="12700"/>
              </a:effectLst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采集</a:t>
                </a:r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032FD38F-60FF-49A1-AE33-379AA5DFC430}"/>
                  </a:ext>
                </a:extLst>
              </p:cNvPr>
              <p:cNvCxnSpPr/>
              <p:nvPr/>
            </p:nvCxnSpPr>
            <p:spPr>
              <a:xfrm>
                <a:off x="2244910" y="1684051"/>
                <a:ext cx="1510747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2B230BC-8323-4861-9AD8-870A759FF435}"/>
                </a:ext>
              </a:extLst>
            </p:cNvPr>
            <p:cNvGrpSpPr/>
            <p:nvPr/>
          </p:nvGrpSpPr>
          <p:grpSpPr>
            <a:xfrm>
              <a:off x="374922" y="2492896"/>
              <a:ext cx="1515810" cy="335964"/>
              <a:chOff x="352508" y="1348087"/>
              <a:chExt cx="1515810" cy="335964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13F7679-573A-49C7-8543-570DF2640888}"/>
                  </a:ext>
                </a:extLst>
              </p:cNvPr>
              <p:cNvSpPr txBox="1"/>
              <p:nvPr/>
            </p:nvSpPr>
            <p:spPr>
              <a:xfrm>
                <a:off x="352508" y="1348087"/>
                <a:ext cx="769044" cy="327253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effectLst>
                <a:softEdge rad="12700"/>
              </a:effectLst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数据源</a:t>
                </a: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49160855-3378-413B-8358-C7B9FAFED38C}"/>
                  </a:ext>
                </a:extLst>
              </p:cNvPr>
              <p:cNvCxnSpPr/>
              <p:nvPr/>
            </p:nvCxnSpPr>
            <p:spPr>
              <a:xfrm>
                <a:off x="357571" y="1684051"/>
                <a:ext cx="1510747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4598A6C-7F78-45DE-9075-9997BEB711D3}"/>
                </a:ext>
              </a:extLst>
            </p:cNvPr>
            <p:cNvGrpSpPr/>
            <p:nvPr/>
          </p:nvGrpSpPr>
          <p:grpSpPr>
            <a:xfrm>
              <a:off x="7907326" y="2457795"/>
              <a:ext cx="2029654" cy="334492"/>
              <a:chOff x="8088381" y="1343682"/>
              <a:chExt cx="2029654" cy="334492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4818011-E1ED-400A-8121-DF7D203043A2}"/>
                  </a:ext>
                </a:extLst>
              </p:cNvPr>
              <p:cNvSpPr txBox="1"/>
              <p:nvPr/>
            </p:nvSpPr>
            <p:spPr>
              <a:xfrm>
                <a:off x="8088381" y="1343682"/>
                <a:ext cx="959942" cy="327253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effectLst>
                <a:softEdge rad="1270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应用系统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59C333DC-DF17-45DD-8D70-DEFDA563C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6842" y="1678174"/>
                <a:ext cx="2021193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014CAA6-29C7-449C-9E9F-82D50654D4A3}"/>
                </a:ext>
              </a:extLst>
            </p:cNvPr>
            <p:cNvSpPr/>
            <p:nvPr/>
          </p:nvSpPr>
          <p:spPr>
            <a:xfrm>
              <a:off x="363902" y="3861023"/>
              <a:ext cx="1167493" cy="21625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业务系统</a:t>
              </a:r>
              <a:endPara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72A211C-78D3-431C-B3BD-5CB3522C655C}"/>
                </a:ext>
              </a:extLst>
            </p:cNvPr>
            <p:cNvSpPr/>
            <p:nvPr/>
          </p:nvSpPr>
          <p:spPr>
            <a:xfrm>
              <a:off x="8486931" y="3253144"/>
              <a:ext cx="1202705" cy="4711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标签查询</a:t>
              </a:r>
              <a:r>
                <a:rPr lang="en-US" altLang="zh-CN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  <p:sp>
          <p:nvSpPr>
            <p:cNvPr id="26" name="箭头: 五边形 25">
              <a:extLst>
                <a:ext uri="{FF2B5EF4-FFF2-40B4-BE49-F238E27FC236}">
                  <a16:creationId xmlns:a16="http://schemas.microsoft.com/office/drawing/2014/main" id="{3C931304-AE72-4321-ABAA-15293281A702}"/>
                </a:ext>
              </a:extLst>
            </p:cNvPr>
            <p:cNvSpPr/>
            <p:nvPr/>
          </p:nvSpPr>
          <p:spPr>
            <a:xfrm>
              <a:off x="2464040" y="3365131"/>
              <a:ext cx="1211394" cy="286080"/>
            </a:xfrm>
            <a:prstGeom prst="homePlat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FTP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6EFEA7A-89C2-409E-9895-A2E019FDB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2673" y="4231867"/>
              <a:ext cx="641383" cy="336567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1AE8200-1291-43E1-8775-AC8E0428F2F6}"/>
                </a:ext>
              </a:extLst>
            </p:cNvPr>
            <p:cNvSpPr/>
            <p:nvPr/>
          </p:nvSpPr>
          <p:spPr>
            <a:xfrm>
              <a:off x="8499975" y="3942597"/>
              <a:ext cx="1202705" cy="51822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经营分析</a:t>
              </a:r>
              <a:r>
                <a:rPr lang="en-US" altLang="zh-CN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D009F11-36A4-4D72-B873-78D93042A256}"/>
                </a:ext>
              </a:extLst>
            </p:cNvPr>
            <p:cNvSpPr/>
            <p:nvPr/>
          </p:nvSpPr>
          <p:spPr>
            <a:xfrm>
              <a:off x="340278" y="5534984"/>
              <a:ext cx="1167493" cy="21625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网络系统</a:t>
              </a:r>
              <a:endPara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箭头: 五边形 39">
              <a:extLst>
                <a:ext uri="{FF2B5EF4-FFF2-40B4-BE49-F238E27FC236}">
                  <a16:creationId xmlns:a16="http://schemas.microsoft.com/office/drawing/2014/main" id="{57FDA8B3-3D68-4DCE-B720-DC3F74328906}"/>
                </a:ext>
              </a:extLst>
            </p:cNvPr>
            <p:cNvSpPr/>
            <p:nvPr/>
          </p:nvSpPr>
          <p:spPr>
            <a:xfrm>
              <a:off x="2462720" y="5500070"/>
              <a:ext cx="1211394" cy="286080"/>
            </a:xfrm>
            <a:prstGeom prst="homePlat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KAFKA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箭头: 五边形 40">
              <a:extLst>
                <a:ext uri="{FF2B5EF4-FFF2-40B4-BE49-F238E27FC236}">
                  <a16:creationId xmlns:a16="http://schemas.microsoft.com/office/drawing/2014/main" id="{9B955A21-8381-410D-8E60-216C6AFACA61}"/>
                </a:ext>
              </a:extLst>
            </p:cNvPr>
            <p:cNvSpPr/>
            <p:nvPr/>
          </p:nvSpPr>
          <p:spPr>
            <a:xfrm>
              <a:off x="2464040" y="4315366"/>
              <a:ext cx="1211394" cy="286080"/>
            </a:xfrm>
            <a:prstGeom prst="homePlat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FTP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F88F2344-E305-475E-845C-4F44EE22836E}"/>
                </a:ext>
              </a:extLst>
            </p:cNvPr>
            <p:cNvCxnSpPr>
              <a:cxnSpLocks/>
              <a:stCxn id="41" idx="3"/>
              <a:endCxn id="29" idx="1"/>
            </p:cNvCxnSpPr>
            <p:nvPr/>
          </p:nvCxnSpPr>
          <p:spPr>
            <a:xfrm>
              <a:off x="3675434" y="4458406"/>
              <a:ext cx="1133303" cy="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3990DE42-AF8A-4D05-B25B-B6E72452DC34}"/>
                </a:ext>
              </a:extLst>
            </p:cNvPr>
            <p:cNvCxnSpPr>
              <a:cxnSpLocks/>
              <a:stCxn id="25" idx="2"/>
              <a:endCxn id="29" idx="0"/>
            </p:cNvCxnSpPr>
            <p:nvPr/>
          </p:nvCxnSpPr>
          <p:spPr>
            <a:xfrm flipH="1">
              <a:off x="5129429" y="3758125"/>
              <a:ext cx="1372" cy="53493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408998D-BF34-475B-AD27-A5B64EA452A8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674114" y="5643110"/>
              <a:ext cx="12223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DA82376-188C-403E-81AE-3C3DBBD2970E}"/>
                </a:ext>
              </a:extLst>
            </p:cNvPr>
            <p:cNvSpPr/>
            <p:nvPr/>
          </p:nvSpPr>
          <p:spPr>
            <a:xfrm>
              <a:off x="8499975" y="4356291"/>
              <a:ext cx="1202705" cy="51822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实时战报</a:t>
              </a:r>
              <a:r>
                <a:rPr lang="en-US" altLang="zh-CN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3CC4F3B5-8123-4942-B924-6D76D8B247DB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6733272" y="3503200"/>
              <a:ext cx="1275530" cy="508568"/>
            </a:xfrm>
            <a:prstGeom prst="bentConnector3">
              <a:avLst>
                <a:gd name="adj1" fmla="val 4668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A2EAB2CF-314C-4F43-A4C3-CB3FE25042E7}"/>
                </a:ext>
              </a:extLst>
            </p:cNvPr>
            <p:cNvCxnSpPr>
              <a:cxnSpLocks/>
              <a:stCxn id="67" idx="3"/>
              <a:endCxn id="27" idx="1"/>
            </p:cNvCxnSpPr>
            <p:nvPr/>
          </p:nvCxnSpPr>
          <p:spPr>
            <a:xfrm>
              <a:off x="6733272" y="4011768"/>
              <a:ext cx="1209401" cy="3883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A4EB849-74C1-4609-AA4D-8AE957FC364D}"/>
                </a:ext>
              </a:extLst>
            </p:cNvPr>
            <p:cNvSpPr txBox="1"/>
            <p:nvPr/>
          </p:nvSpPr>
          <p:spPr>
            <a:xfrm>
              <a:off x="2462720" y="3651545"/>
              <a:ext cx="1211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定时文件采集</a:t>
              </a:r>
            </a:p>
          </p:txBody>
        </p:sp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7BD7C96C-72E2-4BAA-83FB-3F15CC3934CA}"/>
                </a:ext>
              </a:extLst>
            </p:cNvPr>
            <p:cNvCxnSpPr>
              <a:cxnSpLocks/>
              <a:stCxn id="20" idx="3"/>
              <a:endCxn id="26" idx="1"/>
            </p:cNvCxnSpPr>
            <p:nvPr/>
          </p:nvCxnSpPr>
          <p:spPr>
            <a:xfrm flipV="1">
              <a:off x="1531395" y="3508171"/>
              <a:ext cx="932645" cy="46097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0B8B7ABD-8696-4281-8868-5849FEA691FB}"/>
                </a:ext>
              </a:extLst>
            </p:cNvPr>
            <p:cNvCxnSpPr>
              <a:cxnSpLocks/>
              <a:stCxn id="20" idx="3"/>
              <a:endCxn id="41" idx="1"/>
            </p:cNvCxnSpPr>
            <p:nvPr/>
          </p:nvCxnSpPr>
          <p:spPr>
            <a:xfrm>
              <a:off x="1531395" y="3969150"/>
              <a:ext cx="932645" cy="48925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53A915FF-019D-4508-82D6-592D772A1291}"/>
                </a:ext>
              </a:extLst>
            </p:cNvPr>
            <p:cNvCxnSpPr>
              <a:stCxn id="39" idx="3"/>
              <a:endCxn id="40" idx="1"/>
            </p:cNvCxnSpPr>
            <p:nvPr/>
          </p:nvCxnSpPr>
          <p:spPr>
            <a:xfrm flipV="1">
              <a:off x="1507771" y="5643110"/>
              <a:ext cx="95494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4452255C-E78E-4E4D-BC2F-121EA71D1CE2}"/>
                </a:ext>
              </a:extLst>
            </p:cNvPr>
            <p:cNvCxnSpPr>
              <a:cxnSpLocks/>
              <a:stCxn id="102" idx="3"/>
              <a:endCxn id="36" idx="1"/>
            </p:cNvCxnSpPr>
            <p:nvPr/>
          </p:nvCxnSpPr>
          <p:spPr>
            <a:xfrm flipV="1">
              <a:off x="6732717" y="5643694"/>
              <a:ext cx="1302755" cy="74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7D65A44-0332-4CCE-B0EA-40AE7112A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9602" y="3262219"/>
              <a:ext cx="542397" cy="495906"/>
            </a:xfrm>
            <a:prstGeom prst="rect">
              <a:avLst/>
            </a:prstGeom>
          </p:spPr>
        </p:pic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830ED93-AE12-4726-A93F-363FAC71BE95}"/>
                </a:ext>
              </a:extLst>
            </p:cNvPr>
            <p:cNvGrpSpPr/>
            <p:nvPr/>
          </p:nvGrpSpPr>
          <p:grpSpPr>
            <a:xfrm>
              <a:off x="5425823" y="3279338"/>
              <a:ext cx="1217919" cy="571588"/>
              <a:chOff x="5519409" y="1973864"/>
              <a:chExt cx="996074" cy="571588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B9D73A9-1363-4DA2-89F3-77B7DA67F4D5}"/>
                  </a:ext>
                </a:extLst>
              </p:cNvPr>
              <p:cNvSpPr/>
              <p:nvPr/>
            </p:nvSpPr>
            <p:spPr>
              <a:xfrm>
                <a:off x="5531687" y="1973864"/>
                <a:ext cx="983796" cy="23976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 </a:t>
                </a:r>
                <a:r>
                  <a:rPr lang="zh-CN" alt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批处理</a:t>
                </a:r>
                <a:r>
                  <a:rPr lang="en-US" altLang="zh-CN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]</a:t>
                </a:r>
                <a:endParaRPr lang="en-US" altLang="zh-CN" sz="11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F236CEF-589A-4C5E-AE76-21DD34ABF949}"/>
                  </a:ext>
                </a:extLst>
              </p:cNvPr>
              <p:cNvSpPr txBox="1"/>
              <p:nvPr/>
            </p:nvSpPr>
            <p:spPr>
              <a:xfrm>
                <a:off x="5519409" y="2268453"/>
                <a:ext cx="9515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历时数小时</a:t>
                </a:r>
              </a:p>
            </p:txBody>
          </p: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02E5537-EBFA-4FA1-87C6-439606725F7C}"/>
                </a:ext>
              </a:extLst>
            </p:cNvPr>
            <p:cNvSpPr/>
            <p:nvPr/>
          </p:nvSpPr>
          <p:spPr>
            <a:xfrm>
              <a:off x="4729505" y="2961320"/>
              <a:ext cx="2003767" cy="2100895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05A01789-FED9-4AA2-8307-A0D91E5AD5EE}"/>
                </a:ext>
              </a:extLst>
            </p:cNvPr>
            <p:cNvCxnSpPr>
              <a:cxnSpLocks/>
              <a:stCxn id="26" idx="3"/>
              <a:endCxn id="25" idx="1"/>
            </p:cNvCxnSpPr>
            <p:nvPr/>
          </p:nvCxnSpPr>
          <p:spPr>
            <a:xfrm>
              <a:off x="3675434" y="3508171"/>
              <a:ext cx="1184168" cy="2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5A0D0E8-97B9-4C51-BE08-E5AA8C07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8737" y="4293062"/>
              <a:ext cx="641383" cy="336567"/>
            </a:xfrm>
            <a:prstGeom prst="rect">
              <a:avLst/>
            </a:prstGeom>
            <a:effectLst>
              <a:softEdge rad="38100"/>
            </a:effectLst>
          </p:spPr>
        </p:pic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90C5D0F-64C1-46C8-9A81-B3EE6436D4A3}"/>
                </a:ext>
              </a:extLst>
            </p:cNvPr>
            <p:cNvGrpSpPr/>
            <p:nvPr/>
          </p:nvGrpSpPr>
          <p:grpSpPr>
            <a:xfrm>
              <a:off x="5417719" y="4284092"/>
              <a:ext cx="1249132" cy="519747"/>
              <a:chOff x="5459801" y="3195613"/>
              <a:chExt cx="1021602" cy="51974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8C1519D-0411-4E13-90D7-1AFBC0E5B6BD}"/>
                  </a:ext>
                </a:extLst>
              </p:cNvPr>
              <p:cNvSpPr/>
              <p:nvPr/>
            </p:nvSpPr>
            <p:spPr>
              <a:xfrm>
                <a:off x="5486300" y="3195613"/>
                <a:ext cx="995103" cy="132025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 </a:t>
                </a:r>
                <a:r>
                  <a:rPr lang="zh-CN" alt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批处理</a:t>
                </a:r>
                <a:r>
                  <a:rPr lang="en-US" altLang="zh-CN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+</a:t>
                </a:r>
                <a:r>
                  <a:rPr lang="zh-CN" alt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微批</a:t>
                </a:r>
                <a:r>
                  <a:rPr lang="en-US" altLang="zh-CN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endParaRPr lang="en-US" altLang="zh-CN" sz="11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D4F6D00B-CBB4-4196-8F0B-31D2E9100481}"/>
                  </a:ext>
                </a:extLst>
              </p:cNvPr>
              <p:cNvSpPr txBox="1"/>
              <p:nvPr/>
            </p:nvSpPr>
            <p:spPr>
              <a:xfrm>
                <a:off x="5459801" y="3438361"/>
                <a:ext cx="10216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历时数小时</a:t>
                </a: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5D186BD-18B1-47F9-82C6-4DDF56B0C97F}"/>
                </a:ext>
              </a:extLst>
            </p:cNvPr>
            <p:cNvSpPr/>
            <p:nvPr/>
          </p:nvSpPr>
          <p:spPr>
            <a:xfrm>
              <a:off x="5543192" y="5477778"/>
              <a:ext cx="1054862" cy="36071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 </a:t>
              </a:r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实时处理 </a:t>
              </a:r>
              <a:r>
                <a:rPr lang="en-US" altLang="zh-CN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  <a:endParaRPr lang="en-US" altLang="zh-CN" sz="11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1741651-7308-4123-B305-F8A163117B9A}"/>
                </a:ext>
              </a:extLst>
            </p:cNvPr>
            <p:cNvSpPr/>
            <p:nvPr/>
          </p:nvSpPr>
          <p:spPr>
            <a:xfrm>
              <a:off x="4728950" y="5395018"/>
              <a:ext cx="2003767" cy="51226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3DC95F2A-2D17-49B7-B2DE-1B879AD6DB23}"/>
                </a:ext>
              </a:extLst>
            </p:cNvPr>
            <p:cNvSpPr txBox="1"/>
            <p:nvPr/>
          </p:nvSpPr>
          <p:spPr>
            <a:xfrm>
              <a:off x="2462720" y="4578068"/>
              <a:ext cx="12113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准实时</a:t>
              </a:r>
              <a:endParaRPr lang="en-US" altLang="zh-CN" sz="11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文件采集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9A054822-88EE-4022-8918-A1C9AD493991}"/>
                </a:ext>
              </a:extLst>
            </p:cNvPr>
            <p:cNvSpPr txBox="1"/>
            <p:nvPr/>
          </p:nvSpPr>
          <p:spPr>
            <a:xfrm>
              <a:off x="2462720" y="5814957"/>
              <a:ext cx="1211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消息采集</a:t>
              </a: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7447630F-6775-4A31-B005-41E6B637006B}"/>
                </a:ext>
              </a:extLst>
            </p:cNvPr>
            <p:cNvGrpSpPr/>
            <p:nvPr/>
          </p:nvGrpSpPr>
          <p:grpSpPr>
            <a:xfrm>
              <a:off x="8008802" y="3215186"/>
              <a:ext cx="491173" cy="497801"/>
              <a:chOff x="3879163" y="2380744"/>
              <a:chExt cx="793999" cy="804714"/>
            </a:xfrm>
          </p:grpSpPr>
          <p:pic>
            <p:nvPicPr>
              <p:cNvPr id="112" name="图片 111">
                <a:extLst>
                  <a:ext uri="{FF2B5EF4-FFF2-40B4-BE49-F238E27FC236}">
                    <a16:creationId xmlns:a16="http://schemas.microsoft.com/office/drawing/2014/main" id="{F6C29D62-157F-4553-9A27-B321B65F5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35326"/>
              <a:stretch/>
            </p:blipFill>
            <p:spPr>
              <a:xfrm>
                <a:off x="3879163" y="2897944"/>
                <a:ext cx="775053" cy="287514"/>
              </a:xfrm>
              <a:prstGeom prst="rect">
                <a:avLst/>
              </a:prstGeom>
            </p:spPr>
          </p:pic>
          <p:pic>
            <p:nvPicPr>
              <p:cNvPr id="113" name="图片 112">
                <a:extLst>
                  <a:ext uri="{FF2B5EF4-FFF2-40B4-BE49-F238E27FC236}">
                    <a16:creationId xmlns:a16="http://schemas.microsoft.com/office/drawing/2014/main" id="{A53FBFE2-C9EC-470C-B15A-89BEEFEA1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4965"/>
              <a:stretch/>
            </p:blipFill>
            <p:spPr>
              <a:xfrm>
                <a:off x="3879163" y="2380744"/>
                <a:ext cx="793999" cy="543727"/>
              </a:xfrm>
              <a:prstGeom prst="rect">
                <a:avLst/>
              </a:prstGeom>
            </p:spPr>
          </p:pic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663E7D9-F445-4C19-984F-3CA43CB18E66}"/>
                </a:ext>
              </a:extLst>
            </p:cNvPr>
            <p:cNvSpPr/>
            <p:nvPr/>
          </p:nvSpPr>
          <p:spPr>
            <a:xfrm>
              <a:off x="8472739" y="5270625"/>
              <a:ext cx="1272499" cy="31965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[</a:t>
              </a:r>
              <a:r>
                <a:rPr lang="zh-CN" altLang="en-US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实时营销</a:t>
              </a:r>
              <a:r>
                <a:rPr lang="en-US" altLang="zh-CN" sz="1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4AD428A-0826-475B-9D1A-56174A8C4543}"/>
                </a:ext>
              </a:extLst>
            </p:cNvPr>
            <p:cNvSpPr txBox="1"/>
            <p:nvPr/>
          </p:nvSpPr>
          <p:spPr>
            <a:xfrm>
              <a:off x="8035472" y="5504611"/>
              <a:ext cx="458836" cy="27816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effectLst>
              <a:softEdge rad="38100"/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3DCDE98C-178E-4362-BEF2-E13B4F41F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279" y="5527886"/>
              <a:ext cx="567180" cy="215528"/>
            </a:xfrm>
            <a:prstGeom prst="rect">
              <a:avLst/>
            </a:prstGeom>
          </p:spPr>
        </p:pic>
        <p:cxnSp>
          <p:nvCxnSpPr>
            <p:cNvPr id="137" name="连接符: 肘形 136">
              <a:extLst>
                <a:ext uri="{FF2B5EF4-FFF2-40B4-BE49-F238E27FC236}">
                  <a16:creationId xmlns:a16="http://schemas.microsoft.com/office/drawing/2014/main" id="{0DF49FD6-EA6A-4E3A-A9C0-06519941D242}"/>
                </a:ext>
              </a:extLst>
            </p:cNvPr>
            <p:cNvCxnSpPr>
              <a:cxnSpLocks/>
              <a:stCxn id="29" idx="2"/>
              <a:endCxn id="140" idx="1"/>
            </p:cNvCxnSpPr>
            <p:nvPr/>
          </p:nvCxnSpPr>
          <p:spPr>
            <a:xfrm rot="16200000" flipH="1">
              <a:off x="6204534" y="3554524"/>
              <a:ext cx="646097" cy="279630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24684899-BB55-4B30-9583-802E038C8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5735" y="5122284"/>
              <a:ext cx="641383" cy="306884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8F52AF9-67A9-497A-A4B1-4F29FF9B2484}"/>
              </a:ext>
            </a:extLst>
          </p:cNvPr>
          <p:cNvGrpSpPr/>
          <p:nvPr/>
        </p:nvGrpSpPr>
        <p:grpSpPr>
          <a:xfrm>
            <a:off x="2721627" y="2145801"/>
            <a:ext cx="2572043" cy="276999"/>
            <a:chOff x="3296490" y="1905383"/>
            <a:chExt cx="2572043" cy="276999"/>
          </a:xfrm>
        </p:grpSpPr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8AC4AC50-85DE-4FA5-ABC4-F08148D2AF38}"/>
                </a:ext>
              </a:extLst>
            </p:cNvPr>
            <p:cNvSpPr/>
            <p:nvPr/>
          </p:nvSpPr>
          <p:spPr>
            <a:xfrm>
              <a:off x="3296490" y="1908040"/>
              <a:ext cx="271684" cy="27168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rPr>
                <a:t>1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EC49092A-9506-48EE-98BA-586D9DC06C33}"/>
                </a:ext>
              </a:extLst>
            </p:cNvPr>
            <p:cNvSpPr/>
            <p:nvPr/>
          </p:nvSpPr>
          <p:spPr>
            <a:xfrm>
              <a:off x="3652866" y="1905383"/>
              <a:ext cx="22156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200" dirty="0">
                  <a:solidFill>
                    <a:srgbClr val="4F81BD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数据重复存储</a:t>
              </a: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B7E820-6136-454A-B60D-5AF33A86A905}"/>
              </a:ext>
            </a:extLst>
          </p:cNvPr>
          <p:cNvGrpSpPr/>
          <p:nvPr/>
        </p:nvGrpSpPr>
        <p:grpSpPr>
          <a:xfrm>
            <a:off x="4882407" y="2145801"/>
            <a:ext cx="2859535" cy="276999"/>
            <a:chOff x="5432957" y="1905383"/>
            <a:chExt cx="2859535" cy="276999"/>
          </a:xfrm>
        </p:grpSpPr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88AF5A17-C4EE-447A-B440-2D19C33210B9}"/>
                </a:ext>
              </a:extLst>
            </p:cNvPr>
            <p:cNvSpPr/>
            <p:nvPr/>
          </p:nvSpPr>
          <p:spPr>
            <a:xfrm>
              <a:off x="5432957" y="1908040"/>
              <a:ext cx="271684" cy="27168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rPr>
                <a:t>2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57E83BD2-2FD0-4F50-A75D-7244FBDA168D}"/>
                </a:ext>
              </a:extLst>
            </p:cNvPr>
            <p:cNvSpPr/>
            <p:nvPr/>
          </p:nvSpPr>
          <p:spPr>
            <a:xfrm>
              <a:off x="5789333" y="1905383"/>
              <a:ext cx="25031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200" dirty="0">
                  <a:solidFill>
                    <a:srgbClr val="4F81BD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数据迁移和稽核任务多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63D6BD-33E3-422D-8B3E-9072BAC107C6}"/>
              </a:ext>
            </a:extLst>
          </p:cNvPr>
          <p:cNvGrpSpPr/>
          <p:nvPr/>
        </p:nvGrpSpPr>
        <p:grpSpPr>
          <a:xfrm>
            <a:off x="7525918" y="2145801"/>
            <a:ext cx="2859535" cy="276999"/>
            <a:chOff x="8566913" y="1905383"/>
            <a:chExt cx="2859535" cy="276999"/>
          </a:xfrm>
        </p:grpSpPr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4F5E4FB7-D6FE-4B74-A6E7-37D258AE36F4}"/>
                </a:ext>
              </a:extLst>
            </p:cNvPr>
            <p:cNvSpPr/>
            <p:nvPr/>
          </p:nvSpPr>
          <p:spPr>
            <a:xfrm>
              <a:off x="8566913" y="1908040"/>
              <a:ext cx="271684" cy="27168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rPr>
                <a:t>3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9F13E038-8436-4D65-8872-BF74CBE0B207}"/>
                </a:ext>
              </a:extLst>
            </p:cNvPr>
            <p:cNvSpPr/>
            <p:nvPr/>
          </p:nvSpPr>
          <p:spPr>
            <a:xfrm>
              <a:off x="8923289" y="1905383"/>
              <a:ext cx="25031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200" dirty="0">
                  <a:solidFill>
                    <a:srgbClr val="4F81BD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指标衍生计算重复度高，耦合度高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5" name="矩形 164">
            <a:extLst>
              <a:ext uri="{FF2B5EF4-FFF2-40B4-BE49-F238E27FC236}">
                <a16:creationId xmlns:a16="http://schemas.microsoft.com/office/drawing/2014/main" id="{772DBE38-08B8-4582-8A2D-56854E138594}"/>
              </a:ext>
            </a:extLst>
          </p:cNvPr>
          <p:cNvSpPr/>
          <p:nvPr/>
        </p:nvSpPr>
        <p:spPr>
          <a:xfrm>
            <a:off x="4727496" y="1415578"/>
            <a:ext cx="33153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数据处理压力大、数据经常延迟</a:t>
            </a:r>
          </a:p>
        </p:txBody>
      </p:sp>
      <p:sp>
        <p:nvSpPr>
          <p:cNvPr id="166" name="左大括号 165">
            <a:extLst>
              <a:ext uri="{FF2B5EF4-FFF2-40B4-BE49-F238E27FC236}">
                <a16:creationId xmlns:a16="http://schemas.microsoft.com/office/drawing/2014/main" id="{4567CDAD-CFA2-4102-8CEC-D3265B7BE37D}"/>
              </a:ext>
            </a:extLst>
          </p:cNvPr>
          <p:cNvSpPr/>
          <p:nvPr/>
        </p:nvSpPr>
        <p:spPr>
          <a:xfrm rot="5400000">
            <a:off x="6274559" y="-1646103"/>
            <a:ext cx="277563" cy="7115401"/>
          </a:xfrm>
          <a:prstGeom prst="leftBrace">
            <a:avLst>
              <a:gd name="adj1" fmla="val 50530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左大括号 76">
            <a:extLst>
              <a:ext uri="{FF2B5EF4-FFF2-40B4-BE49-F238E27FC236}">
                <a16:creationId xmlns:a16="http://schemas.microsoft.com/office/drawing/2014/main" id="{1BC992BA-DAC2-43BC-815F-1C4B1EE225F8}"/>
              </a:ext>
            </a:extLst>
          </p:cNvPr>
          <p:cNvSpPr/>
          <p:nvPr/>
        </p:nvSpPr>
        <p:spPr>
          <a:xfrm rot="10800000">
            <a:off x="9948121" y="3391838"/>
            <a:ext cx="336226" cy="2504912"/>
          </a:xfrm>
          <a:prstGeom prst="leftBrace">
            <a:avLst>
              <a:gd name="adj1" fmla="val 50530"/>
              <a:gd name="adj2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5F08040-1E96-4C5F-8D2D-78E858635DA6}"/>
              </a:ext>
            </a:extLst>
          </p:cNvPr>
          <p:cNvGrpSpPr/>
          <p:nvPr/>
        </p:nvGrpSpPr>
        <p:grpSpPr>
          <a:xfrm>
            <a:off x="10293807" y="3808161"/>
            <a:ext cx="1629750" cy="1167692"/>
            <a:chOff x="8566913" y="1851417"/>
            <a:chExt cx="1629750" cy="1167692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966A9E49-2AA4-48F9-99BE-2EFBEF7B6458}"/>
                </a:ext>
              </a:extLst>
            </p:cNvPr>
            <p:cNvSpPr/>
            <p:nvPr/>
          </p:nvSpPr>
          <p:spPr>
            <a:xfrm>
              <a:off x="8566913" y="1908040"/>
              <a:ext cx="271684" cy="27168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"/>
                </a:rPr>
                <a:t>5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92F0FB2-020E-4F18-BA97-94DFDD0A763D}"/>
                </a:ext>
              </a:extLst>
            </p:cNvPr>
            <p:cNvSpPr/>
            <p:nvPr/>
          </p:nvSpPr>
          <p:spPr>
            <a:xfrm>
              <a:off x="8935808" y="1851417"/>
              <a:ext cx="1260855" cy="1167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4F81BD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使用大量独立的数据组件，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学习成本高、运维压力大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6819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" id="{A936115A-00B3-E642-8118-8645119C393F}" vid="{04E4D385-41BC-C146-8EEC-F36B5868F7F9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微软雅黑"/>
        <a:cs typeface="宋体"/>
      </a:majorFont>
      <a:minorFont>
        <a:latin typeface="Arial"/>
        <a:ea typeface="微软雅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" id="{A936115A-00B3-E642-8118-8645119C393F}" vid="{04E4D385-41BC-C146-8EEC-F36B5868F7F9}"/>
    </a:ext>
  </a:extLst>
</a:theme>
</file>

<file path=ppt/theme/theme9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92820</TotalTime>
  <Words>6748</Words>
  <Application>Microsoft Office PowerPoint</Application>
  <PresentationFormat>宽屏</PresentationFormat>
  <Paragraphs>1304</Paragraphs>
  <Slides>48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48</vt:i4>
      </vt:variant>
    </vt:vector>
  </HeadingPairs>
  <TitlesOfParts>
    <vt:vector size="73" baseType="lpstr">
      <vt:lpstr>Glegoo</vt:lpstr>
      <vt:lpstr>Lato Light</vt:lpstr>
      <vt:lpstr>Microsoft YaHei Light</vt:lpstr>
      <vt:lpstr>Mission Gothic Regular</vt:lpstr>
      <vt:lpstr>Open Sans</vt:lpstr>
      <vt:lpstr>等线</vt:lpstr>
      <vt:lpstr>等线 Light</vt:lpstr>
      <vt:lpstr>微软雅黑</vt:lpstr>
      <vt:lpstr>微软雅黑</vt:lpstr>
      <vt:lpstr>Arial</vt:lpstr>
      <vt:lpstr>Calibri</vt:lpstr>
      <vt:lpstr>Calibri Light</vt:lpstr>
      <vt:lpstr>Impact</vt:lpstr>
      <vt:lpstr>Verdana</vt:lpstr>
      <vt:lpstr>Wingdings</vt:lpstr>
      <vt:lpstr>Office 主题​​</vt:lpstr>
      <vt:lpstr>1_Office Theme</vt:lpstr>
      <vt:lpstr>自定义设计方案</vt:lpstr>
      <vt:lpstr>1_Office 主题</vt:lpstr>
      <vt:lpstr>5_Office 主题​​</vt:lpstr>
      <vt:lpstr>1_自定义设计方案</vt:lpstr>
      <vt:lpstr>6_Office 主题​​</vt:lpstr>
      <vt:lpstr>Office Theme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赵鹏</dc:creator>
  <cp:lastModifiedBy>张 矩</cp:lastModifiedBy>
  <cp:revision>4549</cp:revision>
  <dcterms:created xsi:type="dcterms:W3CDTF">2014-07-08T02:31:00Z</dcterms:created>
  <dcterms:modified xsi:type="dcterms:W3CDTF">2020-03-29T01:59:38Z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